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5" r:id="rId5"/>
    <p:sldId id="266" r:id="rId6"/>
    <p:sldId id="259" r:id="rId7"/>
    <p:sldId id="271" r:id="rId8"/>
    <p:sldId id="260" r:id="rId9"/>
    <p:sldId id="261" r:id="rId10"/>
    <p:sldId id="262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 autoAdjust="0"/>
    <p:restoredTop sz="94676" autoAdjust="0"/>
  </p:normalViewPr>
  <p:slideViewPr>
    <p:cSldViewPr>
      <p:cViewPr varScale="1">
        <p:scale>
          <a:sx n="70" d="100"/>
          <a:sy n="70" d="100"/>
        </p:scale>
        <p:origin x="-20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0008096865250335"/>
          <c:y val="9.1461179694565631E-2"/>
          <c:w val="0.80483861814570579"/>
          <c:h val="0.60641433204742823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f = Plurality of First-Choice Votes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</c:ser>
        <c:axId val="54552448"/>
        <c:axId val="54553984"/>
      </c:barChart>
      <c:catAx>
        <c:axId val="54552448"/>
        <c:scaling>
          <c:orientation val="minMax"/>
        </c:scaling>
        <c:axPos val="b"/>
        <c:numFmt formatCode="General" sourceLinked="1"/>
        <c:tickLblPos val="nextTo"/>
        <c:crossAx val="54553984"/>
        <c:crosses val="autoZero"/>
        <c:auto val="1"/>
        <c:lblAlgn val="ctr"/>
        <c:lblOffset val="100"/>
      </c:catAx>
      <c:valAx>
        <c:axId val="54553984"/>
        <c:scaling>
          <c:orientation val="minMax"/>
          <c:max val="6"/>
          <c:min val="0"/>
        </c:scaling>
        <c:axPos val="l"/>
        <c:majorGridlines/>
        <c:numFmt formatCode="General" sourceLinked="1"/>
        <c:tickLblPos val="nextTo"/>
        <c:crossAx val="54552448"/>
        <c:crosses val="autoZero"/>
        <c:crossBetween val="between"/>
        <c:majorUnit val="2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127000"/>
          </c:spPr>
          <c:marker>
            <c:symbol val="none"/>
          </c:marker>
          <c:dPt>
            <c:idx val="1"/>
            <c:spPr>
              <a:ln w="76200"/>
            </c:spPr>
          </c:dPt>
          <c:dPt>
            <c:idx val="2"/>
            <c:spPr>
              <a:ln w="76200"/>
            </c:spPr>
          </c:dPt>
          <c:cat>
            <c:numRef>
              <c:f>Sheet1!$A$2:$A$5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0.5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marker val="1"/>
        <c:axId val="60932096"/>
        <c:axId val="60934400"/>
      </c:lineChart>
      <c:catAx>
        <c:axId val="60932096"/>
        <c:scaling>
          <c:orientation val="minMax"/>
        </c:scaling>
        <c:axPos val="b"/>
        <c:numFmt formatCode="General" sourceLinked="1"/>
        <c:tickLblPos val="nextTo"/>
        <c:crossAx val="60934400"/>
        <c:crosses val="autoZero"/>
        <c:auto val="1"/>
        <c:lblAlgn val="ctr"/>
        <c:lblOffset val="100"/>
      </c:catAx>
      <c:valAx>
        <c:axId val="60934400"/>
        <c:scaling>
          <c:orientation val="minMax"/>
          <c:max val="1"/>
        </c:scaling>
        <c:axPos val="l"/>
        <c:majorGridlines/>
        <c:numFmt formatCode="General" sourceLinked="1"/>
        <c:tickLblPos val="nextTo"/>
        <c:crossAx val="60932096"/>
        <c:crosses val="autoZero"/>
        <c:crossBetween val="midCat"/>
        <c:majorUnit val="0.2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118D2-A51C-4B92-A670-F4CBCB9EECE9}" type="datetimeFigureOut">
              <a:rPr lang="en-US" smtClean="0"/>
              <a:pPr/>
              <a:t>7/19/2011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278A4-095C-4718-BB5E-8C61324649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71707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278A4-095C-4718-BB5E-8C613246497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00676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0E9C-2BE8-44BD-866D-AF32C55C5587}" type="datetimeFigureOut">
              <a:rPr lang="en-US" smtClean="0"/>
              <a:pPr/>
              <a:t>7/19/2011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8E9D-0B51-4E90-805A-08004ED01B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08822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0E9C-2BE8-44BD-866D-AF32C55C5587}" type="datetimeFigureOut">
              <a:rPr lang="en-US" smtClean="0"/>
              <a:pPr/>
              <a:t>7/19/2011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8E9D-0B51-4E90-805A-08004ED01B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49402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0E9C-2BE8-44BD-866D-AF32C55C5587}" type="datetimeFigureOut">
              <a:rPr lang="en-US" smtClean="0"/>
              <a:pPr/>
              <a:t>7/19/2011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8E9D-0B51-4E90-805A-08004ED01B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78524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0E9C-2BE8-44BD-866D-AF32C55C5587}" type="datetimeFigureOut">
              <a:rPr lang="en-US" smtClean="0"/>
              <a:pPr/>
              <a:t>7/19/2011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8E9D-0B51-4E90-805A-08004ED01B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99572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0E9C-2BE8-44BD-866D-AF32C55C5587}" type="datetimeFigureOut">
              <a:rPr lang="en-US" smtClean="0"/>
              <a:pPr/>
              <a:t>7/19/2011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8E9D-0B51-4E90-805A-08004ED01B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2369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0E9C-2BE8-44BD-866D-AF32C55C5587}" type="datetimeFigureOut">
              <a:rPr lang="en-US" smtClean="0"/>
              <a:pPr/>
              <a:t>7/19/2011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8E9D-0B51-4E90-805A-08004ED01B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5361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0E9C-2BE8-44BD-866D-AF32C55C5587}" type="datetimeFigureOut">
              <a:rPr lang="en-US" smtClean="0"/>
              <a:pPr/>
              <a:t>7/19/2011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8E9D-0B51-4E90-805A-08004ED01B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38643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0E9C-2BE8-44BD-866D-AF32C55C5587}" type="datetimeFigureOut">
              <a:rPr lang="en-US" smtClean="0"/>
              <a:pPr/>
              <a:t>7/19/2011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8E9D-0B51-4E90-805A-08004ED01B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95093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0E9C-2BE8-44BD-866D-AF32C55C5587}" type="datetimeFigureOut">
              <a:rPr lang="en-US" smtClean="0"/>
              <a:pPr/>
              <a:t>7/19/2011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8E9D-0B51-4E90-805A-08004ED01B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695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0E9C-2BE8-44BD-866D-AF32C55C5587}" type="datetimeFigureOut">
              <a:rPr lang="en-US" smtClean="0"/>
              <a:pPr/>
              <a:t>7/19/2011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8E9D-0B51-4E90-805A-08004ED01B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51790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0E9C-2BE8-44BD-866D-AF32C55C5587}" type="datetimeFigureOut">
              <a:rPr lang="en-US" smtClean="0"/>
              <a:pPr/>
              <a:t>7/19/2011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8E9D-0B51-4E90-805A-08004ED01B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911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70E9C-2BE8-44BD-866D-AF32C55C5587}" type="datetimeFigureOut">
              <a:rPr lang="en-US" smtClean="0"/>
              <a:pPr/>
              <a:t>7/19/2011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48E9D-0B51-4E90-805A-08004ED01B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0455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gif"/><Relationship Id="rId9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1.jpeg"/><Relationship Id="rId10" Type="http://schemas.openxmlformats.org/officeDocument/2006/relationships/image" Target="../media/image13.png"/><Relationship Id="rId4" Type="http://schemas.openxmlformats.org/officeDocument/2006/relationships/image" Target="../media/image6.gif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3.jpe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1.xml"/><Relationship Id="rId11" Type="http://schemas.openxmlformats.org/officeDocument/2006/relationships/image" Target="../media/image18.png"/><Relationship Id="rId5" Type="http://schemas.openxmlformats.org/officeDocument/2006/relationships/image" Target="../media/image5.jpe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image" Target="../media/image4.jpe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29.png"/><Relationship Id="rId3" Type="http://schemas.openxmlformats.org/officeDocument/2006/relationships/image" Target="../media/image27.png"/><Relationship Id="rId7" Type="http://schemas.openxmlformats.org/officeDocument/2006/relationships/image" Target="../media/image3.jpeg"/><Relationship Id="rId12" Type="http://schemas.openxmlformats.org/officeDocument/2006/relationships/image" Target="../media/image25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gif"/><Relationship Id="rId11" Type="http://schemas.openxmlformats.org/officeDocument/2006/relationships/chart" Target="../charts/chart2.xml"/><Relationship Id="rId5" Type="http://schemas.openxmlformats.org/officeDocument/2006/relationships/image" Target="../media/image7.wmf"/><Relationship Id="rId10" Type="http://schemas.openxmlformats.org/officeDocument/2006/relationships/image" Target="../media/image6.gif"/><Relationship Id="rId4" Type="http://schemas.openxmlformats.org/officeDocument/2006/relationships/image" Target="../media/image28.png"/><Relationship Id="rId9" Type="http://schemas.openxmlformats.org/officeDocument/2006/relationships/image" Target="../media/image5.jpeg"/><Relationship Id="rId1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Approximately Strategy-Proof Voting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/>
          <a:lstStyle/>
          <a:p>
            <a:r>
              <a:rPr lang="en-US" dirty="0" smtClean="0"/>
              <a:t>Eleanor Birrell		Rafael </a:t>
            </a:r>
            <a:r>
              <a:rPr lang="en-US" dirty="0" smtClean="0"/>
              <a:t>Pass</a:t>
            </a:r>
          </a:p>
          <a:p>
            <a:r>
              <a:rPr lang="en-US" dirty="0" smtClean="0"/>
              <a:t>Cornell University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3886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Asymptotically Optimal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14800" y="2584229"/>
            <a:ext cx="672882" cy="3009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h(</a:t>
            </a:r>
            <a:r>
              <a:rPr lang="el-GR" sz="2400" i="1" dirty="0" smtClean="0"/>
              <a:t>σ</a:t>
            </a:r>
            <a:r>
              <a:rPr lang="en-US" sz="2400" i="1" dirty="0" smtClean="0"/>
              <a:t>):=</a:t>
            </a:r>
            <a:endParaRPr lang="en-US" sz="2400" i="1" dirty="0"/>
          </a:p>
        </p:txBody>
      </p:sp>
      <p:cxnSp>
        <p:nvCxnSpPr>
          <p:cNvPr id="19" name="Straight Arrow Connector 18"/>
          <p:cNvCxnSpPr>
            <a:endCxn id="18" idx="0"/>
          </p:cNvCxnSpPr>
          <p:nvPr/>
        </p:nvCxnSpPr>
        <p:spPr>
          <a:xfrm>
            <a:off x="5143588" y="2885091"/>
            <a:ext cx="1338551" cy="26079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 flipV="1">
            <a:off x="3373888" y="2885091"/>
            <a:ext cx="1769699" cy="82584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373888" y="3710934"/>
            <a:ext cx="577861" cy="69544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 flipV="1">
            <a:off x="2470981" y="3710934"/>
            <a:ext cx="902908" cy="7389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1820886" y="4449846"/>
            <a:ext cx="650095" cy="104317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15" idx="0"/>
          </p:cNvCxnSpPr>
          <p:nvPr/>
        </p:nvCxnSpPr>
        <p:spPr>
          <a:xfrm>
            <a:off x="2470981" y="4449846"/>
            <a:ext cx="184456" cy="103977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3716993" y="4406380"/>
            <a:ext cx="234757" cy="10832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951749" y="4406381"/>
            <a:ext cx="840585" cy="108323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3733799"/>
            <a:ext cx="407759" cy="3009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i</a:t>
            </a:r>
            <a:r>
              <a:rPr lang="en-US" sz="2400" i="1" dirty="0" smtClean="0"/>
              <a:t>=1</a:t>
            </a:r>
            <a:endParaRPr lang="en-US" sz="2400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3701283" y="3737639"/>
            <a:ext cx="410074" cy="3009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i</a:t>
            </a:r>
            <a:r>
              <a:rPr lang="en-US" sz="2400" i="1" dirty="0" smtClean="0"/>
              <a:t>=n</a:t>
            </a:r>
            <a:endParaRPr lang="en-US" sz="2400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3048000" y="3809999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sp>
        <p:nvSpPr>
          <p:cNvPr id="30" name="TextBox 29"/>
          <p:cNvSpPr txBox="1"/>
          <p:nvPr/>
        </p:nvSpPr>
        <p:spPr>
          <a:xfrm>
            <a:off x="2133600" y="4825424"/>
            <a:ext cx="4683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31" name="TextBox 30"/>
          <p:cNvSpPr txBox="1"/>
          <p:nvPr/>
        </p:nvSpPr>
        <p:spPr>
          <a:xfrm>
            <a:off x="3875002" y="4825424"/>
            <a:ext cx="4683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32" name="TextBox 31"/>
          <p:cNvSpPr txBox="1"/>
          <p:nvPr/>
        </p:nvSpPr>
        <p:spPr>
          <a:xfrm>
            <a:off x="1295400" y="4952998"/>
            <a:ext cx="410074" cy="3009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j=1</a:t>
            </a:r>
            <a:endParaRPr lang="en-US" sz="2400" i="1" dirty="0"/>
          </a:p>
        </p:txBody>
      </p:sp>
      <p:sp>
        <p:nvSpPr>
          <p:cNvPr id="33" name="TextBox 32"/>
          <p:cNvSpPr txBox="1"/>
          <p:nvPr/>
        </p:nvSpPr>
        <p:spPr>
          <a:xfrm>
            <a:off x="2801903" y="4956838"/>
            <a:ext cx="398497" cy="3009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j=k</a:t>
            </a:r>
            <a:endParaRPr lang="en-US" sz="2400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3276600" y="4571999"/>
            <a:ext cx="410074" cy="3009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j=1</a:t>
            </a:r>
            <a:endParaRPr lang="en-US" sz="2400" i="1" dirty="0"/>
          </a:p>
        </p:txBody>
      </p:sp>
      <p:sp>
        <p:nvSpPr>
          <p:cNvPr id="35" name="TextBox 34"/>
          <p:cNvSpPr txBox="1"/>
          <p:nvPr/>
        </p:nvSpPr>
        <p:spPr>
          <a:xfrm>
            <a:off x="4385467" y="4571999"/>
            <a:ext cx="398497" cy="3009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j=k</a:t>
            </a:r>
            <a:endParaRPr lang="en-US" sz="2400" i="1" dirty="0"/>
          </a:p>
        </p:txBody>
      </p:sp>
      <p:sp>
        <p:nvSpPr>
          <p:cNvPr id="37" name="TextBox 36"/>
          <p:cNvSpPr txBox="1"/>
          <p:nvPr/>
        </p:nvSpPr>
        <p:spPr>
          <a:xfrm>
            <a:off x="5805366" y="3664073"/>
            <a:ext cx="1151726" cy="3009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Return g(</a:t>
            </a:r>
            <a:r>
              <a:rPr lang="el-GR" sz="2400" i="1" dirty="0" smtClean="0"/>
              <a:t>σ</a:t>
            </a:r>
            <a:r>
              <a:rPr lang="en-US" sz="2400" i="1" dirty="0" smtClean="0"/>
              <a:t>)</a:t>
            </a:r>
            <a:endParaRPr lang="en-US" sz="24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245701" y="3797865"/>
            <a:ext cx="1442877" cy="3009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Select player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39008" y="4710639"/>
            <a:ext cx="1285423" cy="3009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Select rank </a:t>
            </a:r>
            <a:r>
              <a:rPr lang="en-US" sz="2400" i="1" dirty="0" smtClean="0"/>
              <a:t>j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228599" y="5493017"/>
            <a:ext cx="851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Prob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1219200" y="5489620"/>
            <a:ext cx="750451" cy="3009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k</a:t>
            </a:r>
            <a:r>
              <a:rPr lang="el-GR" sz="2400" i="1" dirty="0" smtClean="0"/>
              <a:t>ε</a:t>
            </a:r>
            <a:r>
              <a:rPr lang="en-US" sz="2400" i="1" dirty="0" smtClean="0"/>
              <a:t>(k-1)</a:t>
            </a:r>
            <a:endParaRPr lang="en-US" sz="24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2286000" y="5489620"/>
            <a:ext cx="738874" cy="3009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k</a:t>
            </a:r>
            <a:r>
              <a:rPr lang="el-GR" sz="2400" i="1" dirty="0" smtClean="0"/>
              <a:t>ε</a:t>
            </a:r>
            <a:r>
              <a:rPr lang="en-US" sz="2400" i="1" dirty="0" smtClean="0"/>
              <a:t>(k-k)</a:t>
            </a:r>
            <a:endParaRPr lang="en-US" sz="24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3231058" y="5493016"/>
            <a:ext cx="750451" cy="3009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k</a:t>
            </a:r>
            <a:r>
              <a:rPr lang="el-GR" sz="2400" i="1" dirty="0" smtClean="0"/>
              <a:t>ε</a:t>
            </a:r>
            <a:r>
              <a:rPr lang="en-US" sz="2400" i="1" dirty="0" smtClean="0"/>
              <a:t>(k-1)</a:t>
            </a:r>
            <a:endParaRPr lang="en-US" sz="2400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4422897" y="5489620"/>
            <a:ext cx="738874" cy="3009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k</a:t>
            </a:r>
            <a:r>
              <a:rPr lang="el-GR" sz="2400" i="1" dirty="0" smtClean="0"/>
              <a:t>ε</a:t>
            </a:r>
            <a:r>
              <a:rPr lang="en-US" sz="2400" i="1" dirty="0" smtClean="0"/>
              <a:t>(k-k)</a:t>
            </a:r>
            <a:endParaRPr lang="en-US" sz="2400" i="1" dirty="0"/>
          </a:p>
        </p:txBody>
      </p:sp>
      <p:grpSp>
        <p:nvGrpSpPr>
          <p:cNvPr id="54" name="Group 53"/>
          <p:cNvGrpSpPr/>
          <p:nvPr/>
        </p:nvGrpSpPr>
        <p:grpSpPr>
          <a:xfrm>
            <a:off x="5877679" y="5493016"/>
            <a:ext cx="1208919" cy="401299"/>
            <a:chOff x="5877679" y="5493016"/>
            <a:chExt cx="1208919" cy="401299"/>
          </a:xfrm>
        </p:grpSpPr>
        <p:sp>
          <p:nvSpPr>
            <p:cNvPr id="18" name="TextBox 17"/>
            <p:cNvSpPr txBox="1"/>
            <p:nvPr/>
          </p:nvSpPr>
          <p:spPr>
            <a:xfrm>
              <a:off x="5877679" y="5493016"/>
              <a:ext cx="1208919" cy="3009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/>
                <a:t>1 - </a:t>
              </a:r>
              <a:r>
                <a:rPr lang="en-US" sz="2400" i="1" dirty="0" err="1" smtClean="0"/>
                <a:t>n∑k</a:t>
              </a:r>
              <a:r>
                <a:rPr lang="el-GR" sz="2400" i="1" dirty="0" smtClean="0"/>
                <a:t>ε</a:t>
              </a:r>
              <a:r>
                <a:rPr lang="en-US" sz="2400" i="1" dirty="0" smtClean="0"/>
                <a:t>(k-j)</a:t>
              </a:r>
              <a:endParaRPr lang="en-US" sz="2400" i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275844" y="5713739"/>
              <a:ext cx="160001" cy="1805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j</a:t>
              </a:r>
              <a:endParaRPr lang="en-US" sz="1200" dirty="0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1698190" y="3048000"/>
            <a:ext cx="2264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Punish Deviating</a:t>
            </a:r>
            <a:endParaRPr lang="en-US" sz="2400" i="1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-68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-68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1524000" y="5879068"/>
            <a:ext cx="5562600" cy="597932"/>
            <a:chOff x="1524000" y="5879068"/>
            <a:chExt cx="5562600" cy="597932"/>
          </a:xfrm>
        </p:grpSpPr>
        <p:sp>
          <p:nvSpPr>
            <p:cNvPr id="42" name="Right Brace 41"/>
            <p:cNvSpPr/>
            <p:nvPr/>
          </p:nvSpPr>
          <p:spPr>
            <a:xfrm rot="5400000">
              <a:off x="4201884" y="3201184"/>
              <a:ext cx="206831" cy="5562600"/>
            </a:xfrm>
            <a:prstGeom prst="rightBrac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791047" y="6107668"/>
              <a:ext cx="27453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0-strategy proof       trivial </a:t>
              </a:r>
              <a:endParaRPr lang="en-US" b="1" dirty="0"/>
            </a:p>
          </p:txBody>
        </p:sp>
        <p:pic>
          <p:nvPicPr>
            <p:cNvPr id="4103" name="Picture 7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495800" y="6134100"/>
              <a:ext cx="219075" cy="342900"/>
            </a:xfrm>
            <a:prstGeom prst="rect">
              <a:avLst/>
            </a:prstGeom>
            <a:noFill/>
          </p:spPr>
        </p:pic>
      </p:grp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6172198" y="6019801"/>
            <a:ext cx="914401" cy="521731"/>
            <a:chOff x="6172198" y="6019801"/>
            <a:chExt cx="914401" cy="521731"/>
          </a:xfrm>
        </p:grpSpPr>
        <p:sp>
          <p:nvSpPr>
            <p:cNvPr id="46" name="Right Brace 45"/>
            <p:cNvSpPr/>
            <p:nvPr/>
          </p:nvSpPr>
          <p:spPr>
            <a:xfrm rot="5400000">
              <a:off x="6515099" y="5676900"/>
              <a:ext cx="228600" cy="914401"/>
            </a:xfrm>
            <a:prstGeom prst="rightBrac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248400" y="6172200"/>
              <a:ext cx="7377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trivial</a:t>
              </a:r>
              <a:endParaRPr lang="en-US" b="1" dirty="0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52400" y="1209675"/>
            <a:ext cx="2895600" cy="1152525"/>
            <a:chOff x="762000" y="1209675"/>
            <a:chExt cx="2895600" cy="1152525"/>
          </a:xfrm>
        </p:grpSpPr>
        <p:sp>
          <p:nvSpPr>
            <p:cNvPr id="3" name="Rectangle 2"/>
            <p:cNvSpPr/>
            <p:nvPr/>
          </p:nvSpPr>
          <p:spPr>
            <a:xfrm>
              <a:off x="762000" y="1284318"/>
              <a:ext cx="2895600" cy="1077882"/>
            </a:xfrm>
            <a:prstGeom prst="rect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2400" dirty="0" smtClean="0">
                  <a:solidFill>
                    <a:schemeClr val="tx1"/>
                  </a:solidFill>
                </a:rPr>
                <a:t>0-strategy proof       prob. dist. over trivial rules. [Gibb77]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pic>
          <p:nvPicPr>
            <p:cNvPr id="50" name="Picture 2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76550" y="1209675"/>
              <a:ext cx="400050" cy="619125"/>
            </a:xfrm>
            <a:prstGeom prst="rect">
              <a:avLst/>
            </a:prstGeom>
            <a:noFill/>
          </p:spPr>
        </p:pic>
      </p:grpSp>
      <p:grpSp>
        <p:nvGrpSpPr>
          <p:cNvPr id="56" name="Group 55"/>
          <p:cNvGrpSpPr/>
          <p:nvPr/>
        </p:nvGrpSpPr>
        <p:grpSpPr>
          <a:xfrm>
            <a:off x="3124200" y="1219200"/>
            <a:ext cx="2895600" cy="1152525"/>
            <a:chOff x="762000" y="1209675"/>
            <a:chExt cx="2895600" cy="1152525"/>
          </a:xfrm>
        </p:grpSpPr>
        <p:sp>
          <p:nvSpPr>
            <p:cNvPr id="57" name="Rectangle 56"/>
            <p:cNvSpPr/>
            <p:nvPr/>
          </p:nvSpPr>
          <p:spPr>
            <a:xfrm>
              <a:off x="762000" y="1284318"/>
              <a:ext cx="2895600" cy="1077882"/>
            </a:xfrm>
            <a:prstGeom prst="rect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2400" dirty="0" smtClean="0">
                  <a:solidFill>
                    <a:schemeClr val="tx1"/>
                  </a:solidFill>
                </a:rPr>
                <a:t>ε-strategy proof       prob. dist. over trivial rules (</a:t>
              </a:r>
              <a:r>
                <a:rPr lang="el-GR" sz="2400" dirty="0" smtClean="0">
                  <a:solidFill>
                    <a:schemeClr val="tx1"/>
                  </a:solidFill>
                </a:rPr>
                <a:t>ε</a:t>
              </a:r>
              <a:r>
                <a:rPr lang="en-US" sz="2400" dirty="0" smtClean="0">
                  <a:solidFill>
                    <a:schemeClr val="tx1"/>
                  </a:solidFill>
                </a:rPr>
                <a:t> = o(1/n)). 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pic>
          <p:nvPicPr>
            <p:cNvPr id="58" name="Picture 2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95600" y="1209675"/>
              <a:ext cx="400050" cy="619125"/>
            </a:xfrm>
            <a:prstGeom prst="rect">
              <a:avLst/>
            </a:prstGeom>
            <a:noFill/>
          </p:spPr>
        </p:pic>
      </p:grpSp>
      <p:grpSp>
        <p:nvGrpSpPr>
          <p:cNvPr id="59" name="Group 58"/>
          <p:cNvGrpSpPr/>
          <p:nvPr/>
        </p:nvGrpSpPr>
        <p:grpSpPr>
          <a:xfrm>
            <a:off x="6096000" y="1219200"/>
            <a:ext cx="2895600" cy="1152525"/>
            <a:chOff x="762000" y="1209675"/>
            <a:chExt cx="2895600" cy="1152525"/>
          </a:xfrm>
        </p:grpSpPr>
        <p:sp>
          <p:nvSpPr>
            <p:cNvPr id="60" name="Rectangle 59"/>
            <p:cNvSpPr/>
            <p:nvPr/>
          </p:nvSpPr>
          <p:spPr>
            <a:xfrm>
              <a:off x="762000" y="1284318"/>
              <a:ext cx="2895600" cy="1077882"/>
            </a:xfrm>
            <a:prstGeom prst="rect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2400" dirty="0" smtClean="0">
                  <a:solidFill>
                    <a:schemeClr val="tx1"/>
                  </a:solidFill>
                </a:rPr>
                <a:t>ε = o(1/n)       no good ε-strategy proof approx of Plurality.   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pic>
          <p:nvPicPr>
            <p:cNvPr id="61" name="Picture 2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57400" y="1209675"/>
              <a:ext cx="400050" cy="619125"/>
            </a:xfrm>
            <a:prstGeom prst="rect">
              <a:avLst/>
            </a:prstGeom>
            <a:noFill/>
          </p:spPr>
        </p:pic>
      </p:grpSp>
      <p:sp>
        <p:nvSpPr>
          <p:cNvPr id="63" name="Arc 62"/>
          <p:cNvSpPr/>
          <p:nvPr/>
        </p:nvSpPr>
        <p:spPr>
          <a:xfrm rot="8100000">
            <a:off x="5104607" y="912021"/>
            <a:ext cx="1830386" cy="1833558"/>
          </a:xfrm>
          <a:prstGeom prst="arc">
            <a:avLst/>
          </a:prstGeom>
          <a:ln w="38100">
            <a:solidFill>
              <a:srgbClr val="00206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7" name="Group 66"/>
          <p:cNvGrpSpPr/>
          <p:nvPr/>
        </p:nvGrpSpPr>
        <p:grpSpPr>
          <a:xfrm>
            <a:off x="4881276" y="2667000"/>
            <a:ext cx="2662524" cy="395517"/>
            <a:chOff x="457200" y="2971800"/>
            <a:chExt cx="2662524" cy="395517"/>
          </a:xfrm>
        </p:grpSpPr>
        <p:sp>
          <p:nvSpPr>
            <p:cNvPr id="65" name="TextBox 64"/>
            <p:cNvSpPr txBox="1"/>
            <p:nvPr/>
          </p:nvSpPr>
          <p:spPr>
            <a:xfrm>
              <a:off x="457200" y="2971800"/>
              <a:ext cx="266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trival</a:t>
              </a:r>
              <a:r>
                <a:rPr lang="en-US" dirty="0" smtClean="0"/>
                <a:t>        no good approx.</a:t>
              </a:r>
              <a:endParaRPr lang="en-US" dirty="0"/>
            </a:p>
          </p:txBody>
        </p:sp>
        <p:pic>
          <p:nvPicPr>
            <p:cNvPr id="66" name="Picture 2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16036" y="2971801"/>
              <a:ext cx="255564" cy="395516"/>
            </a:xfrm>
            <a:prstGeom prst="rect">
              <a:avLst/>
            </a:prstGeom>
            <a:noFill/>
          </p:spPr>
        </p:pic>
      </p:grpSp>
      <p:sp>
        <p:nvSpPr>
          <p:cNvPr id="71" name="Arc 70"/>
          <p:cNvSpPr/>
          <p:nvPr/>
        </p:nvSpPr>
        <p:spPr>
          <a:xfrm rot="8100000">
            <a:off x="2285207" y="912021"/>
            <a:ext cx="1830386" cy="1833558"/>
          </a:xfrm>
          <a:prstGeom prst="arc">
            <a:avLst/>
          </a:prstGeom>
          <a:ln w="38100">
            <a:solidFill>
              <a:srgbClr val="00206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2053118" y="2678668"/>
            <a:ext cx="2366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Reduction: </a:t>
            </a:r>
            <a:r>
              <a:rPr lang="el-GR" dirty="0" smtClean="0"/>
              <a:t>ε</a:t>
            </a:r>
            <a:r>
              <a:rPr lang="en-US" dirty="0" smtClean="0"/>
              <a:t>-SP to 0-SP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323636" y="4338935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p</a:t>
            </a:r>
            <a:endParaRPr lang="en-US" sz="2400" i="1" dirty="0"/>
          </a:p>
        </p:txBody>
      </p:sp>
      <p:sp>
        <p:nvSpPr>
          <p:cNvPr id="77" name="TextBox 76"/>
          <p:cNvSpPr txBox="1"/>
          <p:nvPr/>
        </p:nvSpPr>
        <p:spPr>
          <a:xfrm>
            <a:off x="3810000" y="4343400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p</a:t>
            </a:r>
            <a:endParaRPr lang="en-US" sz="2400" i="1" dirty="0"/>
          </a:p>
        </p:txBody>
      </p:sp>
      <p:sp>
        <p:nvSpPr>
          <p:cNvPr id="78" name="TextBox 77"/>
          <p:cNvSpPr txBox="1"/>
          <p:nvPr/>
        </p:nvSpPr>
        <p:spPr>
          <a:xfrm>
            <a:off x="6044213" y="5481935"/>
            <a:ext cx="88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1 - </a:t>
            </a:r>
            <a:r>
              <a:rPr lang="en-US" sz="2400" i="1" dirty="0" err="1" smtClean="0"/>
              <a:t>np</a:t>
            </a:r>
            <a:endParaRPr lang="en-US" sz="2400" i="1" dirty="0"/>
          </a:p>
        </p:txBody>
      </p:sp>
    </p:spTree>
    <p:extLst>
      <p:ext uri="{BB962C8B-B14F-4D97-AF65-F5344CB8AC3E}">
        <p14:creationId xmlns="" xmlns:p14="http://schemas.microsoft.com/office/powerpoint/2010/main" val="961681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11" grpId="0"/>
      <p:bldP spid="63" grpId="0" animBg="1"/>
      <p:bldP spid="63" grpId="1" animBg="1"/>
      <p:bldP spid="71" grpId="0" animBg="1"/>
      <p:bldP spid="71" grpId="1" animBg="1"/>
      <p:bldP spid="72" grpId="0"/>
      <p:bldP spid="72" grpId="1"/>
      <p:bldP spid="76" grpId="0"/>
      <p:bldP spid="76" grpId="1"/>
      <p:bldP spid="77" grpId="0"/>
      <p:bldP spid="7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a14="http://schemas.microsoft.com/office/drawing/2010/main" xmlns="" xmlns:p14="http://schemas.microsoft.com/office/powerpoint/2010/main" val="2511448752"/>
              </p:ext>
            </p:extLst>
          </p:nvPr>
        </p:nvGraphicFramePr>
        <p:xfrm>
          <a:off x="838200" y="1371600"/>
          <a:ext cx="7543800" cy="1600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5870"/>
                <a:gridCol w="3498530"/>
                <a:gridCol w="2819400"/>
              </a:tblGrid>
              <a:tr h="535989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ε</a:t>
                      </a:r>
                      <a:r>
                        <a:rPr lang="en-US" sz="2400" dirty="0" smtClean="0"/>
                        <a:t> = o (1/n)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ε</a:t>
                      </a:r>
                      <a:r>
                        <a:rPr lang="en-US" sz="2400" dirty="0" smtClean="0"/>
                        <a:t> = </a:t>
                      </a:r>
                      <a:r>
                        <a:rPr lang="el-GR" sz="2400" dirty="0" smtClean="0"/>
                        <a:t>ω</a:t>
                      </a:r>
                      <a:r>
                        <a:rPr lang="en-US" sz="2400" dirty="0" smtClean="0"/>
                        <a:t> (1/n)</a:t>
                      </a:r>
                    </a:p>
                  </a:txBody>
                  <a:tcPr anchor="ctr"/>
                </a:tc>
              </a:tr>
              <a:tr h="1064211"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δ</a:t>
                      </a:r>
                      <a:r>
                        <a:rPr lang="en-US" sz="2400" dirty="0" smtClean="0"/>
                        <a:t> = </a:t>
                      </a:r>
                      <a:r>
                        <a:rPr lang="el-GR" sz="2400" dirty="0" smtClean="0"/>
                        <a:t>β</a:t>
                      </a:r>
                      <a:r>
                        <a:rPr lang="en-US" sz="2400" dirty="0" smtClean="0"/>
                        <a:t>n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noFill/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370807" y="5410200"/>
            <a:ext cx="22679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Thank you!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3447871"/>
            <a:ext cx="7696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A new technique for circumventing </a:t>
            </a:r>
            <a:r>
              <a:rPr lang="en-US" sz="2400" dirty="0" err="1" smtClean="0"/>
              <a:t>Gibbard-Satterthwaite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Extensions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Small elections?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Uncertainty in inputs?</a:t>
            </a:r>
          </a:p>
          <a:p>
            <a:endParaRPr lang="en-US" sz="24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2221816" y="2022860"/>
            <a:ext cx="5855384" cy="796540"/>
            <a:chOff x="2221816" y="2022860"/>
            <a:chExt cx="5855384" cy="796540"/>
          </a:xfrm>
        </p:grpSpPr>
        <p:grpSp>
          <p:nvGrpSpPr>
            <p:cNvPr id="14" name="Group 13"/>
            <p:cNvGrpSpPr/>
            <p:nvPr/>
          </p:nvGrpSpPr>
          <p:grpSpPr>
            <a:xfrm>
              <a:off x="5795962" y="2209800"/>
              <a:ext cx="2281238" cy="461665"/>
              <a:chOff x="2362200" y="2209800"/>
              <a:chExt cx="2281238" cy="461665"/>
            </a:xfrm>
          </p:grpSpPr>
          <p:pic>
            <p:nvPicPr>
              <p:cNvPr id="1025" name="Picture 1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048000" y="2286000"/>
                <a:ext cx="1595438" cy="381000"/>
              </a:xfrm>
              <a:prstGeom prst="rect">
                <a:avLst/>
              </a:prstGeom>
              <a:noFill/>
            </p:spPr>
          </p:pic>
          <p:sp>
            <p:nvSpPr>
              <p:cNvPr id="11" name="TextBox 10"/>
              <p:cNvSpPr txBox="1"/>
              <p:nvPr/>
            </p:nvSpPr>
            <p:spPr>
              <a:xfrm>
                <a:off x="2362200" y="2209800"/>
                <a:ext cx="59926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Yes</a:t>
                </a:r>
                <a:endParaRPr lang="en-US" sz="2400" b="1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2221816" y="2022860"/>
              <a:ext cx="3112184" cy="796540"/>
              <a:chOff x="2362200" y="2022860"/>
              <a:chExt cx="3112184" cy="796540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048000" y="2022860"/>
                <a:ext cx="2426384" cy="796540"/>
              </a:xfrm>
              <a:prstGeom prst="rect">
                <a:avLst/>
              </a:prstGeom>
              <a:noFill/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2362200" y="2209800"/>
                <a:ext cx="55175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No</a:t>
                </a:r>
                <a:endParaRPr lang="en-US" sz="2400" b="1" dirty="0"/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582772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 descr="clou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V="1">
            <a:off x="4495800" y="1764015"/>
            <a:ext cx="3329351" cy="2524755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4876800" y="2667000"/>
            <a:ext cx="3510673" cy="1776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u</a:t>
            </a:r>
            <a:r>
              <a:rPr lang="en-US" sz="2400" baseline="-25000" dirty="0" err="1" smtClean="0"/>
              <a:t>Charlie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(A) = 1 </a:t>
            </a:r>
          </a:p>
          <a:p>
            <a:r>
              <a:rPr lang="en-US" sz="2400" dirty="0" err="1" smtClean="0"/>
              <a:t>u</a:t>
            </a:r>
            <a:r>
              <a:rPr lang="en-US" sz="2400" baseline="-25000" dirty="0" err="1" smtClean="0"/>
              <a:t>Charlie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(B) = .9</a:t>
            </a:r>
          </a:p>
          <a:p>
            <a:r>
              <a:rPr lang="en-US" sz="2400" dirty="0" err="1" smtClean="0"/>
              <a:t>u</a:t>
            </a:r>
            <a:r>
              <a:rPr lang="en-US" sz="2400" baseline="-25000" dirty="0" err="1" smtClean="0"/>
              <a:t>Charlie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(C) = .2  </a:t>
            </a:r>
            <a:endParaRPr lang="en-US" sz="2400" baseline="-25000" dirty="0" smtClean="0"/>
          </a:p>
          <a:p>
            <a:endParaRPr lang="en-US" baseline="-250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Model</a:t>
            </a:r>
            <a:endParaRPr lang="en-US" dirty="0"/>
          </a:p>
        </p:txBody>
      </p:sp>
      <p:pic>
        <p:nvPicPr>
          <p:cNvPr id="7" name="Picture 6" descr="Bob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45211" y="1371600"/>
            <a:ext cx="1120401" cy="119138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0" name="TextBox 9"/>
          <p:cNvSpPr txBox="1"/>
          <p:nvPr/>
        </p:nvSpPr>
        <p:spPr>
          <a:xfrm>
            <a:off x="5638800" y="1066800"/>
            <a:ext cx="89319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…</a:t>
            </a:r>
            <a:endParaRPr lang="en-US" sz="8000" dirty="0"/>
          </a:p>
        </p:txBody>
      </p:sp>
      <p:grpSp>
        <p:nvGrpSpPr>
          <p:cNvPr id="43" name="Group 42"/>
          <p:cNvGrpSpPr/>
          <p:nvPr/>
        </p:nvGrpSpPr>
        <p:grpSpPr>
          <a:xfrm>
            <a:off x="304800" y="2667000"/>
            <a:ext cx="7924800" cy="1105451"/>
            <a:chOff x="304800" y="2667000"/>
            <a:chExt cx="7924800" cy="1105451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1109564" y="2667000"/>
              <a:ext cx="1714580" cy="1105451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2591194" y="2667000"/>
              <a:ext cx="797183" cy="82341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4053559" y="2697639"/>
              <a:ext cx="16477" cy="564173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4986585" y="2723704"/>
              <a:ext cx="2489234" cy="104874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" name="Group 41"/>
            <p:cNvGrpSpPr/>
            <p:nvPr/>
          </p:nvGrpSpPr>
          <p:grpSpPr>
            <a:xfrm>
              <a:off x="304800" y="2971800"/>
              <a:ext cx="7924800" cy="400110"/>
              <a:chOff x="304800" y="2971800"/>
              <a:chExt cx="7924800" cy="400110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304800" y="2971800"/>
                <a:ext cx="159043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000" dirty="0" smtClean="0"/>
                  <a:t>σ</a:t>
                </a:r>
                <a:r>
                  <a:rPr lang="en-US" sz="2000" baseline="-25000" dirty="0" smtClean="0"/>
                  <a:t>Alice </a:t>
                </a:r>
                <a:r>
                  <a:rPr lang="en-US" sz="2000" dirty="0" smtClean="0"/>
                  <a:t>= {A,B,C}</a:t>
                </a:r>
                <a:endParaRPr lang="en-US" sz="2000" dirty="0"/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2057400" y="2971800"/>
                <a:ext cx="166654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000" dirty="0" smtClean="0"/>
                  <a:t>σ</a:t>
                </a:r>
                <a:r>
                  <a:rPr lang="en-US" sz="2000" baseline="-25000" dirty="0" smtClean="0"/>
                  <a:t>Bob</a:t>
                </a:r>
                <a:r>
                  <a:rPr lang="en-US" sz="2000" dirty="0" smtClean="0"/>
                  <a:t> = {C, A, B}</a:t>
                </a:r>
                <a:endParaRPr lang="en-US" sz="2000" baseline="-25000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078585" y="2971800"/>
                <a:ext cx="174349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000" dirty="0" smtClean="0"/>
                  <a:t>σ</a:t>
                </a:r>
                <a:r>
                  <a:rPr lang="en-US" sz="2000" baseline="-25000" dirty="0" smtClean="0"/>
                  <a:t>Charlie </a:t>
                </a:r>
                <a:r>
                  <a:rPr lang="en-US" sz="2000" dirty="0" smtClean="0"/>
                  <a:t>= {A,C,B}</a:t>
                </a:r>
                <a:endParaRPr lang="en-US" sz="2000" baseline="-25000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6600949" y="2971800"/>
                <a:ext cx="162865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000" dirty="0" smtClean="0"/>
                  <a:t>σ</a:t>
                </a:r>
                <a:r>
                  <a:rPr lang="en-US" sz="2000" baseline="-25000" dirty="0" smtClean="0"/>
                  <a:t>Zelda </a:t>
                </a:r>
                <a:r>
                  <a:rPr lang="en-US" sz="2000" dirty="0" smtClean="0"/>
                  <a:t>= {C,B,A}</a:t>
                </a:r>
                <a:endParaRPr lang="en-US" sz="2000" baseline="-25000" dirty="0"/>
              </a:p>
            </p:txBody>
          </p:sp>
        </p:grpSp>
      </p:grpSp>
      <p:pic>
        <p:nvPicPr>
          <p:cNvPr id="18" name="Picture 17" descr="alice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 flipH="1">
            <a:off x="609600" y="1371600"/>
            <a:ext cx="1026173" cy="118231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9" name="Picture 8" descr="zeld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460132" y="1371600"/>
            <a:ext cx="957443" cy="125319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8" name="Picture 7" descr="Charlie,jpg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592253" y="1371600"/>
            <a:ext cx="939122" cy="122921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0000" r="20154"/>
          <a:stretch/>
        </p:blipFill>
        <p:spPr>
          <a:xfrm>
            <a:off x="5371433" y="5334002"/>
            <a:ext cx="1181767" cy="1244045"/>
          </a:xfrm>
          <a:prstGeom prst="rect">
            <a:avLst/>
          </a:prstGeom>
          <a:ln w="88900" cmpd="thickThin">
            <a:solidFill>
              <a:schemeClr val="tx1"/>
            </a:solidFill>
          </a:ln>
        </p:spPr>
      </p:pic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0000" r="20154"/>
          <a:stretch/>
        </p:blipFill>
        <p:spPr>
          <a:xfrm>
            <a:off x="3861003" y="5334001"/>
            <a:ext cx="1181767" cy="1244045"/>
          </a:xfrm>
          <a:prstGeom prst="rect">
            <a:avLst/>
          </a:prstGeom>
          <a:ln w="88900" cmpd="thickThin">
            <a:solidFill>
              <a:schemeClr val="tx1"/>
            </a:solidFill>
          </a:ln>
        </p:spPr>
      </p:pic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0000" r="20154"/>
          <a:stretch/>
        </p:blipFill>
        <p:spPr>
          <a:xfrm>
            <a:off x="2355719" y="5334000"/>
            <a:ext cx="1181767" cy="1244045"/>
          </a:xfrm>
          <a:prstGeom prst="rect">
            <a:avLst/>
          </a:prstGeom>
          <a:ln w="88900" cmpd="thickThin">
            <a:solidFill>
              <a:schemeClr val="tx1"/>
            </a:solidFill>
          </a:ln>
        </p:spPr>
      </p:pic>
      <p:sp>
        <p:nvSpPr>
          <p:cNvPr id="32" name="TextBox 31"/>
          <p:cNvSpPr txBox="1"/>
          <p:nvPr/>
        </p:nvSpPr>
        <p:spPr>
          <a:xfrm>
            <a:off x="2683549" y="5410200"/>
            <a:ext cx="5261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A</a:t>
            </a:r>
            <a:endParaRPr lang="en-US" sz="4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4191000" y="5410200"/>
            <a:ext cx="5004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B</a:t>
            </a:r>
            <a:endParaRPr lang="en-US" sz="4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5722294" y="5410200"/>
            <a:ext cx="48282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C</a:t>
            </a:r>
            <a:endParaRPr lang="en-US" sz="4400" b="1" dirty="0"/>
          </a:p>
        </p:txBody>
      </p:sp>
      <p:pic>
        <p:nvPicPr>
          <p:cNvPr id="6" name="Picture 2" descr="C:\Documents and Settings\eleanor\Local Settings\Temporary Internet Files\Content.IE5\X58OK4I8\MC900280925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29000" y="3261812"/>
            <a:ext cx="1598210" cy="1792151"/>
          </a:xfrm>
          <a:prstGeom prst="rect">
            <a:avLst/>
          </a:prstGeom>
          <a:noFill/>
        </p:spPr>
      </p:pic>
      <p:cxnSp>
        <p:nvCxnSpPr>
          <p:cNvPr id="38" name="Straight Arrow Connector 37"/>
          <p:cNvCxnSpPr/>
          <p:nvPr/>
        </p:nvCxnSpPr>
        <p:spPr>
          <a:xfrm flipH="1">
            <a:off x="2989785" y="4820016"/>
            <a:ext cx="693028" cy="3615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876800" y="3048000"/>
            <a:ext cx="28649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</a:t>
            </a:r>
            <a:r>
              <a:rPr lang="en-US" sz="2400" baseline="-25000" dirty="0" smtClean="0"/>
              <a:t>Charlie </a:t>
            </a:r>
            <a:r>
              <a:rPr lang="en-US" sz="2400" dirty="0" smtClean="0"/>
              <a:t>(A) &gt; </a:t>
            </a:r>
            <a:r>
              <a:rPr lang="el-GR" sz="2400" dirty="0" smtClean="0"/>
              <a:t>σ</a:t>
            </a:r>
            <a:r>
              <a:rPr lang="en-US" sz="2400" baseline="-25000" dirty="0" smtClean="0"/>
              <a:t>Charlie </a:t>
            </a:r>
            <a:r>
              <a:rPr lang="en-US" sz="2400" dirty="0" smtClean="0"/>
              <a:t>(B) </a:t>
            </a:r>
            <a:r>
              <a:rPr lang="el-GR" sz="2400" dirty="0" smtClean="0"/>
              <a:t>σ</a:t>
            </a:r>
            <a:r>
              <a:rPr lang="en-US" sz="2400" baseline="-25000" dirty="0" smtClean="0"/>
              <a:t>Charlie </a:t>
            </a:r>
            <a:r>
              <a:rPr lang="en-US" sz="2400" dirty="0" smtClean="0"/>
              <a:t>(B) &gt;</a:t>
            </a:r>
            <a:r>
              <a:rPr lang="en-US" sz="2400" dirty="0"/>
              <a:t> </a:t>
            </a:r>
            <a:r>
              <a:rPr lang="el-GR" sz="2400" dirty="0" smtClean="0"/>
              <a:t>σ</a:t>
            </a:r>
            <a:r>
              <a:rPr lang="en-US" sz="2400" baseline="-25000" dirty="0" smtClean="0"/>
              <a:t>Charlie </a:t>
            </a:r>
            <a:r>
              <a:rPr lang="en-US" sz="2400" dirty="0" smtClean="0"/>
              <a:t>(C)   </a:t>
            </a:r>
            <a:endParaRPr lang="en-US" sz="2400" baseline="-25000" dirty="0" smtClean="0"/>
          </a:p>
        </p:txBody>
      </p:sp>
      <p:sp>
        <p:nvSpPr>
          <p:cNvPr id="45" name="Rectangle 44"/>
          <p:cNvSpPr/>
          <p:nvPr/>
        </p:nvSpPr>
        <p:spPr>
          <a:xfrm>
            <a:off x="3048000" y="4495800"/>
            <a:ext cx="5638800" cy="1993624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Goal: 	Voters honestly report their 	preference </a:t>
            </a:r>
            <a:r>
              <a:rPr lang="el-GR" sz="2400" dirty="0" smtClean="0"/>
              <a:t>σ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47" name="TextBox 46"/>
          <p:cNvSpPr txBox="1"/>
          <p:nvPr/>
        </p:nvSpPr>
        <p:spPr>
          <a:xfrm>
            <a:off x="3810000" y="4038600"/>
            <a:ext cx="2936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f</a:t>
            </a:r>
            <a:endParaRPr lang="en-US" sz="2800" i="1" dirty="0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048000" y="4495800"/>
            <a:ext cx="5638800" cy="1993624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Goal: 	</a:t>
            </a:r>
            <a:r>
              <a:rPr lang="en-US" sz="2400" i="1" dirty="0" smtClean="0"/>
              <a:t>f </a:t>
            </a:r>
            <a:r>
              <a:rPr lang="en-US" sz="2400" dirty="0" smtClean="0"/>
              <a:t>is </a:t>
            </a:r>
            <a:r>
              <a:rPr lang="en-US" sz="2400" dirty="0" smtClean="0">
                <a:solidFill>
                  <a:srgbClr val="0070C0"/>
                </a:solidFill>
              </a:rPr>
              <a:t>strategy-proof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</a:p>
          <a:p>
            <a:endParaRPr lang="en-US" sz="2400" i="1" dirty="0" smtClean="0"/>
          </a:p>
          <a:p>
            <a:endParaRPr lang="en-US" sz="2400" i="1" dirty="0" smtClean="0"/>
          </a:p>
          <a:p>
            <a:endParaRPr lang="en-US" sz="2400" i="1" dirty="0" smtClean="0"/>
          </a:p>
          <a:p>
            <a:endParaRPr lang="en-US" sz="2400" dirty="0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4953000"/>
            <a:ext cx="5057775" cy="466725"/>
          </a:xfrm>
          <a:prstGeom prst="rect">
            <a:avLst/>
          </a:prstGeom>
          <a:noFill/>
        </p:spPr>
      </p:pic>
      <p:grpSp>
        <p:nvGrpSpPr>
          <p:cNvPr id="55" name="Group 54"/>
          <p:cNvGrpSpPr/>
          <p:nvPr/>
        </p:nvGrpSpPr>
        <p:grpSpPr>
          <a:xfrm>
            <a:off x="3048000" y="4495800"/>
            <a:ext cx="5638800" cy="1993624"/>
            <a:chOff x="3048000" y="6858000"/>
            <a:chExt cx="5638800" cy="1993624"/>
          </a:xfrm>
        </p:grpSpPr>
        <p:sp>
          <p:nvSpPr>
            <p:cNvPr id="53" name="Rectangle 52"/>
            <p:cNvSpPr/>
            <p:nvPr/>
          </p:nvSpPr>
          <p:spPr>
            <a:xfrm>
              <a:off x="3048000" y="6858000"/>
              <a:ext cx="5638800" cy="1993624"/>
            </a:xfrm>
            <a:prstGeom prst="rect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2400" dirty="0" smtClean="0"/>
                <a:t>Goal: 	</a:t>
              </a:r>
              <a:r>
                <a:rPr lang="en-US" sz="2400" i="1" dirty="0" smtClean="0"/>
                <a:t>f </a:t>
              </a:r>
              <a:r>
                <a:rPr lang="en-US" sz="2400" dirty="0" smtClean="0"/>
                <a:t>is </a:t>
              </a:r>
              <a:r>
                <a:rPr lang="en-US" sz="2400" dirty="0" smtClean="0">
                  <a:solidFill>
                    <a:schemeClr val="tx1"/>
                  </a:solidFill>
                </a:rPr>
                <a:t>strategy-proof</a:t>
              </a:r>
              <a:r>
                <a:rPr lang="en-US" sz="2400" i="1" dirty="0" smtClean="0">
                  <a:solidFill>
                    <a:schemeClr val="tx1"/>
                  </a:solidFill>
                </a:rPr>
                <a:t> </a:t>
              </a:r>
            </a:p>
            <a:p>
              <a:endParaRPr lang="en-US" sz="2400" i="1" dirty="0" smtClean="0"/>
            </a:p>
            <a:p>
              <a:endParaRPr lang="en-US" sz="2400" dirty="0"/>
            </a:p>
            <a:p>
              <a:r>
                <a:rPr lang="en-US" sz="2400" dirty="0" smtClean="0"/>
                <a:t>Bad News: Only if </a:t>
              </a:r>
              <a:r>
                <a:rPr lang="en-US" sz="2400" i="1" dirty="0" smtClean="0"/>
                <a:t>f </a:t>
              </a:r>
              <a:r>
                <a:rPr lang="en-US" sz="2400" dirty="0" smtClean="0"/>
                <a:t>is dictatorial or binary. </a:t>
              </a:r>
            </a:p>
            <a:p>
              <a:r>
                <a:rPr lang="en-US" sz="2400" dirty="0" smtClean="0"/>
                <a:t> 	[Gibb73, Gibb77, Satt75]</a:t>
              </a:r>
            </a:p>
          </p:txBody>
        </p:sp>
        <p:pic>
          <p:nvPicPr>
            <p:cNvPr id="14342" name="Picture 6"/>
            <p:cNvPicPr>
              <a:picLocks noChangeAspect="1" noChangeArrowheads="1"/>
            </p:cNvPicPr>
            <p:nvPr/>
          </p:nvPicPr>
          <p:blipFill>
            <a:blip r:embed="rId11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429000" y="7315200"/>
              <a:ext cx="5057775" cy="466725"/>
            </a:xfrm>
            <a:prstGeom prst="rect">
              <a:avLst/>
            </a:prstGeom>
            <a:noFill/>
          </p:spPr>
        </p:pic>
      </p:grpSp>
      <p:sp>
        <p:nvSpPr>
          <p:cNvPr id="56" name="TextBox 55"/>
          <p:cNvSpPr txBox="1"/>
          <p:nvPr/>
        </p:nvSpPr>
        <p:spPr>
          <a:xfrm>
            <a:off x="609600" y="3886200"/>
            <a:ext cx="1317861" cy="400110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i="1" dirty="0" err="1" smtClean="0"/>
              <a:t>u</a:t>
            </a:r>
            <a:r>
              <a:rPr lang="en-US" sz="2000" i="1" baseline="-25000" dirty="0" err="1" smtClean="0"/>
              <a:t>i</a:t>
            </a:r>
            <a:r>
              <a:rPr lang="en-US" sz="2000" i="1" dirty="0" smtClean="0"/>
              <a:t>(j) </a:t>
            </a:r>
            <a:r>
              <a:rPr lang="az-Cyrl-AZ" sz="2000" i="1" dirty="0" smtClean="0"/>
              <a:t>Є</a:t>
            </a:r>
            <a:r>
              <a:rPr lang="en-US" sz="2000" i="1" dirty="0" smtClean="0"/>
              <a:t> </a:t>
            </a:r>
            <a:r>
              <a:rPr lang="en-US" sz="2000" dirty="0" smtClean="0"/>
              <a:t>[</a:t>
            </a:r>
            <a:r>
              <a:rPr lang="en-US" sz="2000" i="1" dirty="0" smtClean="0"/>
              <a:t>0,1</a:t>
            </a:r>
            <a:r>
              <a:rPr lang="en-US" sz="2000" dirty="0" smtClean="0"/>
              <a:t>]</a:t>
            </a:r>
            <a:endParaRPr lang="en-US" sz="2000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3048000" y="4495800"/>
            <a:ext cx="5638800" cy="1993624"/>
            <a:chOff x="3048000" y="6858000"/>
            <a:chExt cx="5638800" cy="1993624"/>
          </a:xfrm>
        </p:grpSpPr>
        <p:sp>
          <p:nvSpPr>
            <p:cNvPr id="57" name="Rectangle 56"/>
            <p:cNvSpPr/>
            <p:nvPr/>
          </p:nvSpPr>
          <p:spPr>
            <a:xfrm>
              <a:off x="3048000" y="6858000"/>
              <a:ext cx="5638800" cy="1993624"/>
            </a:xfrm>
            <a:prstGeom prst="rect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2400" dirty="0" smtClean="0"/>
                <a:t>Goal: 	</a:t>
              </a:r>
              <a:r>
                <a:rPr lang="en-US" sz="2400" i="1" dirty="0" smtClean="0"/>
                <a:t>f </a:t>
              </a:r>
              <a:r>
                <a:rPr lang="en-US" sz="2400" dirty="0" smtClean="0"/>
                <a:t>is </a:t>
              </a:r>
              <a:r>
                <a:rPr lang="en-US" sz="2400" dirty="0" smtClean="0">
                  <a:solidFill>
                    <a:schemeClr val="tx1"/>
                  </a:solidFill>
                </a:rPr>
                <a:t>strategy-proof</a:t>
              </a:r>
              <a:r>
                <a:rPr lang="en-US" sz="2400" i="1" dirty="0" smtClean="0">
                  <a:solidFill>
                    <a:schemeClr val="tx1"/>
                  </a:solidFill>
                </a:rPr>
                <a:t> </a:t>
              </a:r>
            </a:p>
            <a:p>
              <a:endParaRPr lang="en-US" sz="2400" i="1" dirty="0" smtClean="0"/>
            </a:p>
            <a:p>
              <a:endParaRPr lang="en-US" sz="2400" dirty="0"/>
            </a:p>
            <a:p>
              <a:r>
                <a:rPr lang="en-US" sz="2400" dirty="0" smtClean="0"/>
                <a:t>Bad News: Only if </a:t>
              </a:r>
              <a:r>
                <a:rPr lang="en-US" sz="2400" i="1" dirty="0" smtClean="0"/>
                <a:t>f </a:t>
              </a:r>
              <a:r>
                <a:rPr lang="en-US" sz="2400" dirty="0" smtClean="0"/>
                <a:t>is </a:t>
              </a:r>
              <a:r>
                <a:rPr lang="en-US" sz="2400" dirty="0" smtClean="0">
                  <a:solidFill>
                    <a:srgbClr val="0070C0"/>
                  </a:solidFill>
                </a:rPr>
                <a:t>trivial</a:t>
              </a:r>
              <a:r>
                <a:rPr lang="en-US" sz="2400" dirty="0" smtClean="0"/>
                <a:t>. </a:t>
              </a:r>
            </a:p>
            <a:p>
              <a:r>
                <a:rPr lang="en-US" sz="2400" dirty="0" smtClean="0"/>
                <a:t> 	[Gibb73, Gibb77, Satt75]</a:t>
              </a:r>
            </a:p>
          </p:txBody>
        </p:sp>
        <p:pic>
          <p:nvPicPr>
            <p:cNvPr id="58" name="Picture 6"/>
            <p:cNvPicPr>
              <a:picLocks noChangeAspect="1" noChangeArrowheads="1"/>
            </p:cNvPicPr>
            <p:nvPr/>
          </p:nvPicPr>
          <p:blipFill>
            <a:blip r:embed="rId11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429000" y="7315200"/>
              <a:ext cx="5057775" cy="466725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="" xmlns:p14="http://schemas.microsoft.com/office/powerpoint/2010/main" val="104037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6" grpId="1"/>
      <p:bldP spid="44" grpId="0"/>
      <p:bldP spid="44" grpId="1"/>
      <p:bldP spid="45" grpId="0" animBg="1"/>
      <p:bldP spid="35" grpId="0" animBg="1"/>
      <p:bldP spid="5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Circumventing </a:t>
            </a:r>
            <a:r>
              <a:rPr lang="en-US" dirty="0" err="1" smtClean="0"/>
              <a:t>Gibbard-Satterthwaite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 to manipulate?</a:t>
            </a:r>
          </a:p>
          <a:p>
            <a:pPr lvl="1"/>
            <a:r>
              <a:rPr lang="en-US" dirty="0" smtClean="0"/>
              <a:t>BTT89, FKN09, IKM10</a:t>
            </a:r>
          </a:p>
          <a:p>
            <a:r>
              <a:rPr lang="en-US" dirty="0" smtClean="0"/>
              <a:t>Randomized Approximations?</a:t>
            </a:r>
          </a:p>
          <a:p>
            <a:pPr lvl="1"/>
            <a:r>
              <a:rPr lang="en-US" dirty="0" smtClean="0"/>
              <a:t>CS06, Gibb77, Proc10</a:t>
            </a:r>
          </a:p>
          <a:p>
            <a:r>
              <a:rPr lang="en-US" dirty="0" smtClean="0"/>
              <a:t>Restricted preferences?</a:t>
            </a:r>
          </a:p>
          <a:p>
            <a:pPr lvl="1"/>
            <a:r>
              <a:rPr lang="en-US" dirty="0" smtClean="0"/>
              <a:t>Moul80</a:t>
            </a:r>
          </a:p>
          <a:p>
            <a:r>
              <a:rPr lang="en-US" dirty="0" smtClean="0"/>
              <a:t>Relaxed Problem?</a:t>
            </a:r>
          </a:p>
          <a:p>
            <a:endParaRPr lang="en-US" dirty="0"/>
          </a:p>
        </p:txBody>
      </p:sp>
      <p:pic>
        <p:nvPicPr>
          <p:cNvPr id="1026" name="Picture 2" descr="C:\Users\eleanor\AppData\Local\Microsoft\Windows\Temporary Internet Files\Content.IE5\XLLDPZA9\MC90001416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6021" y="2815687"/>
            <a:ext cx="840179" cy="9943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eleanor\AppData\Local\Microsoft\Windows\Temporary Internet Files\Content.IE5\2J2EBM6L\MC91021732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036771"/>
            <a:ext cx="915314" cy="91622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eleanor\AppData\Local\Microsoft\Windows\Temporary Internet Files\Content.IE5\XLLDPZA9\MC90001416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96487"/>
            <a:ext cx="840179" cy="9943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191000" y="4038600"/>
            <a:ext cx="4419600" cy="2365913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2400" b="1" dirty="0" smtClean="0">
                <a:solidFill>
                  <a:schemeClr val="tx2">
                    <a:lumMod val="50000"/>
                  </a:schemeClr>
                </a:solidFill>
              </a:rPr>
              <a:t>ε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 - Strategy Proof: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By lying, no voter can improve their utility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</a:rPr>
              <a:t>very much</a:t>
            </a:r>
          </a:p>
          <a:p>
            <a:endParaRPr lang="en-US" sz="2400" dirty="0"/>
          </a:p>
          <a:p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δ - Approximations: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</a:rPr>
              <a:t>f’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 returns an outcome that is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</a:rPr>
              <a:t>close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to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</a:rPr>
              <a:t>f(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</a:rPr>
              <a:t>σ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58931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ob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45211" y="1371600"/>
            <a:ext cx="1120401" cy="119138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" name="Picture 6" descr="alic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 flipH="1">
            <a:off x="609600" y="1371600"/>
            <a:ext cx="1026173" cy="118231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grpSp>
        <p:nvGrpSpPr>
          <p:cNvPr id="12" name="Group 11"/>
          <p:cNvGrpSpPr/>
          <p:nvPr/>
        </p:nvGrpSpPr>
        <p:grpSpPr>
          <a:xfrm>
            <a:off x="942478" y="2667000"/>
            <a:ext cx="7363322" cy="1752600"/>
            <a:chOff x="942478" y="2667000"/>
            <a:chExt cx="7363322" cy="1752600"/>
          </a:xfrm>
        </p:grpSpPr>
        <p:cxnSp>
          <p:nvCxnSpPr>
            <p:cNvPr id="16" name="Straight Arrow Connector 15"/>
            <p:cNvCxnSpPr/>
            <p:nvPr/>
          </p:nvCxnSpPr>
          <p:spPr>
            <a:xfrm rot="10800000" flipV="1">
              <a:off x="5105400" y="2723704"/>
              <a:ext cx="2971800" cy="169589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1109564" y="2667000"/>
              <a:ext cx="1714580" cy="1105451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2591194" y="2667000"/>
              <a:ext cx="797183" cy="82341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4053559" y="2697639"/>
              <a:ext cx="16477" cy="564173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" name="Group 41"/>
            <p:cNvGrpSpPr/>
            <p:nvPr/>
          </p:nvGrpSpPr>
          <p:grpSpPr>
            <a:xfrm>
              <a:off x="942478" y="2702209"/>
              <a:ext cx="7363322" cy="357206"/>
              <a:chOff x="942478" y="2702209"/>
              <a:chExt cx="7363322" cy="357206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942478" y="2702209"/>
                <a:ext cx="540897" cy="3310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3200" dirty="0" smtClean="0"/>
                  <a:t>σ</a:t>
                </a:r>
                <a:r>
                  <a:rPr lang="en-US" sz="3200" baseline="-25000" dirty="0" smtClean="0"/>
                  <a:t>Alice</a:t>
                </a:r>
                <a:endParaRPr lang="en-US" sz="3200" baseline="-25000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218060" y="2702209"/>
                <a:ext cx="484515" cy="3310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3200" dirty="0" smtClean="0"/>
                  <a:t>σ</a:t>
                </a:r>
                <a:r>
                  <a:rPr lang="en-US" sz="3200" baseline="-25000" dirty="0" smtClean="0"/>
                  <a:t>Bob</a:t>
                </a:r>
                <a:endParaRPr lang="en-US" sz="3200" baseline="-25000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078585" y="2728412"/>
                <a:ext cx="681390" cy="3310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3200" dirty="0" smtClean="0"/>
                  <a:t>σ</a:t>
                </a:r>
                <a:r>
                  <a:rPr lang="en-US" sz="3200" baseline="-25000" dirty="0" smtClean="0"/>
                  <a:t>Charlie</a:t>
                </a:r>
                <a:endParaRPr lang="en-US" sz="3200" baseline="-25000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728486" y="2728412"/>
                <a:ext cx="577314" cy="3310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3200" dirty="0" smtClean="0"/>
                  <a:t>σ</a:t>
                </a:r>
                <a:r>
                  <a:rPr lang="en-US" sz="3200" baseline="-25000" dirty="0" smtClean="0"/>
                  <a:t>Zelda</a:t>
                </a:r>
                <a:endParaRPr lang="en-US" sz="3200" baseline="-25000" dirty="0"/>
              </a:p>
            </p:txBody>
          </p:sp>
        </p:grpSp>
      </p:grpSp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0000" r="20154"/>
          <a:stretch/>
        </p:blipFill>
        <p:spPr>
          <a:xfrm>
            <a:off x="5371433" y="5334002"/>
            <a:ext cx="1181767" cy="1244045"/>
          </a:xfrm>
          <a:prstGeom prst="rect">
            <a:avLst/>
          </a:prstGeom>
          <a:ln w="88900" cmpd="thickThin">
            <a:solidFill>
              <a:schemeClr val="tx1"/>
            </a:solidFill>
          </a:ln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0000" r="20154"/>
          <a:stretch/>
        </p:blipFill>
        <p:spPr>
          <a:xfrm>
            <a:off x="3861003" y="5334001"/>
            <a:ext cx="1181767" cy="1244045"/>
          </a:xfrm>
          <a:prstGeom prst="rect">
            <a:avLst/>
          </a:prstGeom>
          <a:ln w="88900" cmpd="thickThin">
            <a:solidFill>
              <a:schemeClr val="tx1"/>
            </a:solidFill>
          </a:ln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0000" r="20154"/>
          <a:stretch/>
        </p:blipFill>
        <p:spPr>
          <a:xfrm>
            <a:off x="2355719" y="5334000"/>
            <a:ext cx="1181767" cy="1244045"/>
          </a:xfrm>
          <a:prstGeom prst="rect">
            <a:avLst/>
          </a:prstGeom>
          <a:ln w="88900" cmpd="thickThin">
            <a:solidFill>
              <a:schemeClr val="tx1"/>
            </a:solidFill>
          </a:ln>
        </p:spPr>
      </p:pic>
      <p:sp>
        <p:nvSpPr>
          <p:cNvPr id="25" name="TextBox 24"/>
          <p:cNvSpPr txBox="1"/>
          <p:nvPr/>
        </p:nvSpPr>
        <p:spPr>
          <a:xfrm>
            <a:off x="2683549" y="5410200"/>
            <a:ext cx="5261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A</a:t>
            </a:r>
            <a:endParaRPr lang="en-US" sz="4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191000" y="5410200"/>
            <a:ext cx="5004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B</a:t>
            </a:r>
            <a:endParaRPr lang="en-US" sz="4400" b="1" dirty="0"/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2989785" y="4820016"/>
            <a:ext cx="693028" cy="3615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810000" y="4038600"/>
            <a:ext cx="2936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f</a:t>
            </a:r>
            <a:endParaRPr lang="en-US" sz="2800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5715000" y="5410200"/>
            <a:ext cx="48282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C</a:t>
            </a:r>
            <a:endParaRPr lang="en-US" sz="4400" b="1" dirty="0"/>
          </a:p>
        </p:txBody>
      </p:sp>
      <p:pic>
        <p:nvPicPr>
          <p:cNvPr id="4" name="Picture 3" descr="cloud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V="1">
            <a:off x="4724401" y="1664050"/>
            <a:ext cx="2819399" cy="25247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99927" y="2567037"/>
            <a:ext cx="3510673" cy="1776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u</a:t>
            </a:r>
            <a:r>
              <a:rPr lang="en-US" sz="2400" baseline="-25000" dirty="0" err="1" smtClean="0"/>
              <a:t>Charlie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(A) = 1 </a:t>
            </a:r>
          </a:p>
          <a:p>
            <a:r>
              <a:rPr lang="en-US" sz="2400" dirty="0" err="1" smtClean="0"/>
              <a:t>u</a:t>
            </a:r>
            <a:r>
              <a:rPr lang="en-US" sz="2400" baseline="-25000" dirty="0" err="1" smtClean="0"/>
              <a:t>Charlie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(B) = .9</a:t>
            </a:r>
          </a:p>
          <a:p>
            <a:r>
              <a:rPr lang="en-US" sz="2400" dirty="0" err="1" smtClean="0"/>
              <a:t>u</a:t>
            </a:r>
            <a:r>
              <a:rPr lang="en-US" sz="2400" baseline="-25000" dirty="0" err="1" smtClean="0"/>
              <a:t>Charlie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(C) = .2  </a:t>
            </a:r>
            <a:endParaRPr lang="en-US" sz="2400" baseline="-25000" dirty="0" smtClean="0"/>
          </a:p>
          <a:p>
            <a:endParaRPr lang="en-US" baseline="-25000" dirty="0" smtClean="0"/>
          </a:p>
          <a:p>
            <a:endParaRPr lang="en-US" dirty="0"/>
          </a:p>
        </p:txBody>
      </p:sp>
      <p:pic>
        <p:nvPicPr>
          <p:cNvPr id="8" name="Picture 7" descr="zeld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460132" y="1371600"/>
            <a:ext cx="957443" cy="125319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9" name="Picture 8" descr="Charlie,jpg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592253" y="1371600"/>
            <a:ext cx="939122" cy="122921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27" name="Picture 2" descr="C:\Documents and Settings\eleanor\Local Settings\Temporary Internet Files\Content.IE5\X58OK4I8\MC900280925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29000" y="3261812"/>
            <a:ext cx="1598210" cy="1792151"/>
          </a:xfrm>
          <a:prstGeom prst="rect">
            <a:avLst/>
          </a:prstGeom>
          <a:noFill/>
        </p:spPr>
      </p:pic>
      <p:sp>
        <p:nvSpPr>
          <p:cNvPr id="35" name="Rectangle 34"/>
          <p:cNvSpPr/>
          <p:nvPr/>
        </p:nvSpPr>
        <p:spPr>
          <a:xfrm>
            <a:off x="533400" y="4267200"/>
            <a:ext cx="8077200" cy="841913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Strategy Proof: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By lying 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</a:rPr>
              <a:t>mis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-reporting their preference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</a:rPr>
              <a:t>σ</a:t>
            </a:r>
            <a:r>
              <a:rPr lang="en-US" sz="2400" i="1" baseline="-25000" dirty="0" err="1" smtClean="0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), no voter can improve their utility </a:t>
            </a:r>
            <a:r>
              <a:rPr lang="en-US" sz="2400" i="1" dirty="0" err="1" smtClean="0">
                <a:solidFill>
                  <a:schemeClr val="tx2">
                    <a:lumMod val="50000"/>
                  </a:schemeClr>
                </a:solidFill>
              </a:rPr>
              <a:t>u</a:t>
            </a:r>
            <a:r>
              <a:rPr lang="en-US" sz="2400" i="1" baseline="-25000" dirty="0" err="1" smtClean="0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n-US" sz="2400" i="1" baseline="-25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i="1" baseline="-25000" dirty="0" smtClean="0"/>
          </a:p>
        </p:txBody>
      </p:sp>
      <p:sp>
        <p:nvSpPr>
          <p:cNvPr id="36" name="Rectangle 35"/>
          <p:cNvSpPr/>
          <p:nvPr/>
        </p:nvSpPr>
        <p:spPr>
          <a:xfrm>
            <a:off x="533400" y="5410200"/>
            <a:ext cx="8077200" cy="841913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2400" b="1" dirty="0" smtClean="0">
                <a:solidFill>
                  <a:schemeClr val="tx2">
                    <a:lumMod val="50000"/>
                  </a:schemeClr>
                </a:solidFill>
              </a:rPr>
              <a:t>ε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-Strategy Proof: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By lying 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</a:rPr>
              <a:t>mis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-reporting their preference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</a:rPr>
              <a:t>σ</a:t>
            </a:r>
            <a:r>
              <a:rPr lang="en-US" sz="2400" i="1" baseline="-25000" dirty="0" err="1" smtClean="0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), no voter can improve their utility </a:t>
            </a:r>
            <a:r>
              <a:rPr lang="en-US" sz="2400" i="1" dirty="0" err="1" smtClean="0">
                <a:solidFill>
                  <a:schemeClr val="tx2">
                    <a:lumMod val="50000"/>
                  </a:schemeClr>
                </a:solidFill>
              </a:rPr>
              <a:t>u</a:t>
            </a:r>
            <a:r>
              <a:rPr lang="en-US" sz="2400" i="1" baseline="-25000" dirty="0" err="1" smtClean="0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n-US" sz="2400" i="1" baseline="-25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400" b="1" i="1" dirty="0" smtClean="0">
                <a:solidFill>
                  <a:schemeClr val="tx2">
                    <a:lumMod val="50000"/>
                  </a:schemeClr>
                </a:solidFill>
              </a:rPr>
              <a:t>by more than </a:t>
            </a:r>
            <a:r>
              <a:rPr lang="el-GR" sz="2400" b="1" i="1" dirty="0" smtClean="0">
                <a:solidFill>
                  <a:schemeClr val="tx2">
                    <a:lumMod val="50000"/>
                  </a:schemeClr>
                </a:solidFill>
              </a:rPr>
              <a:t>ε</a:t>
            </a:r>
            <a:r>
              <a:rPr lang="en-US" sz="2400" b="1" i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i="1" baseline="-25000" dirty="0" smtClean="0"/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/>
                <a:ea typeface="+mj-ea"/>
                <a:cs typeface="Times New Roman"/>
              </a:rPr>
              <a:t>ɛ-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Strategy-Proof Voting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33400" y="4267200"/>
            <a:ext cx="8077200" cy="841913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Strategy Proof:</a:t>
            </a:r>
          </a:p>
          <a:p>
            <a:endParaRPr lang="en-US" sz="24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33400" y="5410200"/>
            <a:ext cx="8077200" cy="841913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2400" b="1" dirty="0" smtClean="0">
                <a:solidFill>
                  <a:schemeClr val="tx2">
                    <a:lumMod val="50000"/>
                  </a:schemeClr>
                </a:solidFill>
              </a:rPr>
              <a:t>ε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-Strategy Proof:</a:t>
            </a:r>
          </a:p>
          <a:p>
            <a:endParaRPr lang="en-US" sz="24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4619625"/>
            <a:ext cx="6867525" cy="409575"/>
          </a:xfrm>
          <a:prstGeom prst="rect">
            <a:avLst/>
          </a:prstGeom>
          <a:noFill/>
        </p:spPr>
      </p:pic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-80010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00600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5762625"/>
            <a:ext cx="7448550" cy="409575"/>
          </a:xfrm>
          <a:prstGeom prst="rect">
            <a:avLst/>
          </a:prstGeom>
          <a:noFill/>
        </p:spPr>
      </p:pic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-80010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00600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9" grpId="0"/>
      <p:bldP spid="30" grpId="0"/>
      <p:bldP spid="30" grpId="1"/>
      <p:bldP spid="35" grpId="0" animBg="1"/>
      <p:bldP spid="36" grpId="0" animBg="1"/>
      <p:bldP spid="37" grpId="0" animBg="1"/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δ - Approximations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4780" y="1535113"/>
            <a:ext cx="4040188" cy="639762"/>
          </a:xfrm>
        </p:spPr>
        <p:txBody>
          <a:bodyPr/>
          <a:lstStyle/>
          <a:p>
            <a:r>
              <a:rPr lang="en-US" dirty="0" smtClean="0"/>
              <a:t>Defining “Close”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381000" y="1535113"/>
            <a:ext cx="4041775" cy="639762"/>
          </a:xfrm>
        </p:spPr>
        <p:txBody>
          <a:bodyPr/>
          <a:lstStyle/>
          <a:p>
            <a:r>
              <a:rPr lang="en-US" dirty="0" smtClean="0"/>
              <a:t>Defining Approximation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57200" y="2286000"/>
            <a:ext cx="3733800" cy="4256088"/>
          </a:xfrm>
        </p:spPr>
        <p:txBody>
          <a:bodyPr>
            <a:normAutofit/>
          </a:bodyPr>
          <a:lstStyle/>
          <a:p>
            <a:pPr>
              <a:spcBef>
                <a:spcPts val="1500"/>
              </a:spcBef>
            </a:pPr>
            <a:r>
              <a:rPr lang="en-US" i="1" dirty="0" smtClean="0"/>
              <a:t>f’ </a:t>
            </a:r>
            <a:r>
              <a:rPr lang="en-US" dirty="0" smtClean="0"/>
              <a:t>is a δ-approx. of </a:t>
            </a:r>
            <a:r>
              <a:rPr lang="en-US" i="1" dirty="0" smtClean="0"/>
              <a:t>f </a:t>
            </a:r>
            <a:r>
              <a:rPr lang="en-US" dirty="0" smtClean="0"/>
              <a:t>if the outcome of </a:t>
            </a:r>
            <a:r>
              <a:rPr lang="en-US" i="1" dirty="0" smtClean="0"/>
              <a:t>f’</a:t>
            </a:r>
            <a:r>
              <a:rPr lang="en-US" dirty="0" smtClean="0"/>
              <a:t> is always </a:t>
            </a:r>
            <a:r>
              <a:rPr lang="en-US" dirty="0" smtClean="0">
                <a:solidFill>
                  <a:srgbClr val="0070C0"/>
                </a:solidFill>
              </a:rPr>
              <a:t>close</a:t>
            </a:r>
            <a:r>
              <a:rPr lang="en-US" dirty="0" smtClean="0"/>
              <a:t> to that of </a:t>
            </a:r>
            <a:r>
              <a:rPr lang="en-US" i="1" dirty="0" smtClean="0"/>
              <a:t>f .</a:t>
            </a:r>
          </a:p>
          <a:p>
            <a:pPr>
              <a:spcBef>
                <a:spcPts val="1500"/>
              </a:spcBef>
            </a:pPr>
            <a:r>
              <a:rPr lang="en-US" dirty="0" smtClean="0"/>
              <a:t>Distance depends on both input and output:</a:t>
            </a:r>
          </a:p>
          <a:p>
            <a:pPr>
              <a:spcBef>
                <a:spcPts val="1500"/>
              </a:spcBef>
              <a:buNone/>
            </a:pPr>
            <a:r>
              <a:rPr lang="en-US" i="1" dirty="0" smtClean="0"/>
              <a:t>	f’(x) = f(y) </a:t>
            </a:r>
            <a:r>
              <a:rPr lang="en-US" dirty="0" err="1" smtClean="0"/>
              <a:t>s.t</a:t>
            </a:r>
            <a:r>
              <a:rPr lang="en-US" dirty="0" smtClean="0"/>
              <a:t>. </a:t>
            </a:r>
            <a:r>
              <a:rPr lang="en-US" i="1" dirty="0" smtClean="0"/>
              <a:t>Δ(</a:t>
            </a:r>
            <a:r>
              <a:rPr lang="en-US" i="1" dirty="0" err="1" smtClean="0"/>
              <a:t>x,y</a:t>
            </a:r>
            <a:r>
              <a:rPr lang="en-US" i="1" dirty="0" smtClean="0"/>
              <a:t>) &lt; </a:t>
            </a:r>
            <a:r>
              <a:rPr lang="el-GR" i="1" dirty="0" smtClean="0"/>
              <a:t>δ</a:t>
            </a:r>
            <a:r>
              <a:rPr lang="en-US" i="1" dirty="0" smtClean="0"/>
              <a:t> </a:t>
            </a:r>
          </a:p>
          <a:p>
            <a:pPr>
              <a:spcBef>
                <a:spcPts val="1500"/>
              </a:spcBef>
            </a:pPr>
            <a:endParaRPr lang="en-US" i="1" dirty="0" smtClean="0"/>
          </a:p>
          <a:p>
            <a:pPr>
              <a:buNone/>
            </a:pP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		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i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81600" y="2546865"/>
            <a:ext cx="6543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σ</a:t>
            </a:r>
            <a:r>
              <a:rPr lang="en-US" sz="2000" baseline="-25000" dirty="0" smtClean="0"/>
              <a:t>Alice</a:t>
            </a:r>
            <a:endParaRPr lang="en-US" sz="2000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5699714" y="2546865"/>
            <a:ext cx="593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σ</a:t>
            </a:r>
            <a:r>
              <a:rPr lang="en-US" sz="2000" baseline="-25000" dirty="0" smtClean="0"/>
              <a:t>Bob</a:t>
            </a:r>
            <a:endParaRPr lang="en-US" sz="2000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6173917" y="2546865"/>
            <a:ext cx="805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σ</a:t>
            </a:r>
            <a:r>
              <a:rPr lang="en-US" sz="2000" baseline="-25000" dirty="0" smtClean="0"/>
              <a:t>Charlie</a:t>
            </a:r>
            <a:endParaRPr lang="en-US" sz="2000" baseline="-25000" dirty="0"/>
          </a:p>
        </p:txBody>
      </p:sp>
      <p:sp>
        <p:nvSpPr>
          <p:cNvPr id="30" name="TextBox 29"/>
          <p:cNvSpPr txBox="1"/>
          <p:nvPr/>
        </p:nvSpPr>
        <p:spPr>
          <a:xfrm>
            <a:off x="6978946" y="2546865"/>
            <a:ext cx="6934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σ</a:t>
            </a:r>
            <a:r>
              <a:rPr lang="en-US" sz="2000" baseline="-25000" dirty="0" smtClean="0"/>
              <a:t>Zelda</a:t>
            </a:r>
            <a:endParaRPr lang="en-US" sz="2000" baseline="-25000" dirty="0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7" name="Picture 46" descr="Bob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59746" y="2295423"/>
            <a:ext cx="326092" cy="346752"/>
          </a:xfrm>
          <a:prstGeom prst="rect">
            <a:avLst/>
          </a:prstGeom>
          <a:ln w="127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48" name="Picture 47" descr="alic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 flipH="1">
            <a:off x="5302546" y="2298064"/>
            <a:ext cx="298667" cy="344111"/>
          </a:xfrm>
          <a:prstGeom prst="rect">
            <a:avLst/>
          </a:prstGeom>
          <a:ln w="127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49" name="Picture 48" descr="zeld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78946" y="2277433"/>
            <a:ext cx="278663" cy="364742"/>
          </a:xfrm>
          <a:prstGeom prst="rect">
            <a:avLst/>
          </a:prstGeom>
          <a:ln w="127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0" name="Picture 49" descr="Charlie,jpg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16946" y="2284412"/>
            <a:ext cx="273331" cy="357763"/>
          </a:xfrm>
          <a:prstGeom prst="rect">
            <a:avLst/>
          </a:prstGeom>
          <a:ln w="127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1" name="TextBox 50"/>
          <p:cNvSpPr txBox="1"/>
          <p:nvPr/>
        </p:nvSpPr>
        <p:spPr>
          <a:xfrm>
            <a:off x="6517326" y="2057400"/>
            <a:ext cx="4683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52" name="TextBox 51"/>
          <p:cNvSpPr txBox="1"/>
          <p:nvPr/>
        </p:nvSpPr>
        <p:spPr>
          <a:xfrm>
            <a:off x="5699714" y="2546865"/>
            <a:ext cx="649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>
                <a:solidFill>
                  <a:srgbClr val="0070C0"/>
                </a:solidFill>
              </a:rPr>
              <a:t>σ</a:t>
            </a:r>
            <a:r>
              <a:rPr lang="en-US" sz="2000" dirty="0" smtClean="0">
                <a:solidFill>
                  <a:srgbClr val="0070C0"/>
                </a:solidFill>
              </a:rPr>
              <a:t>'</a:t>
            </a:r>
            <a:r>
              <a:rPr lang="en-US" sz="2000" baseline="-25000" dirty="0" smtClean="0">
                <a:solidFill>
                  <a:srgbClr val="0070C0"/>
                </a:solidFill>
              </a:rPr>
              <a:t>Bob</a:t>
            </a:r>
            <a:endParaRPr lang="en-US" sz="2000" baseline="-25000" dirty="0">
              <a:solidFill>
                <a:srgbClr val="0070C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978946" y="2546865"/>
            <a:ext cx="7575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>
                <a:solidFill>
                  <a:srgbClr val="0070C0"/>
                </a:solidFill>
              </a:rPr>
              <a:t>σ</a:t>
            </a:r>
            <a:r>
              <a:rPr lang="en-US" sz="2000" dirty="0" smtClean="0">
                <a:solidFill>
                  <a:srgbClr val="0070C0"/>
                </a:solidFill>
              </a:rPr>
              <a:t>‘</a:t>
            </a:r>
            <a:r>
              <a:rPr lang="en-US" sz="2000" baseline="-25000" dirty="0" smtClean="0">
                <a:solidFill>
                  <a:srgbClr val="0070C0"/>
                </a:solidFill>
              </a:rPr>
              <a:t>Zelda</a:t>
            </a:r>
            <a:endParaRPr lang="en-US" sz="2000" baseline="-25000" dirty="0">
              <a:solidFill>
                <a:srgbClr val="0070C0"/>
              </a:solidFill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1047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1343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70" name="Group 69"/>
          <p:cNvGrpSpPr/>
          <p:nvPr/>
        </p:nvGrpSpPr>
        <p:grpSpPr>
          <a:xfrm>
            <a:off x="4724400" y="4953000"/>
            <a:ext cx="4038600" cy="1803399"/>
            <a:chOff x="457200" y="4495800"/>
            <a:chExt cx="4038600" cy="1803399"/>
          </a:xfrm>
        </p:grpSpPr>
        <p:graphicFrame>
          <p:nvGraphicFramePr>
            <p:cNvPr id="60" name="Chart 59"/>
            <p:cNvGraphicFramePr/>
            <p:nvPr>
              <p:extLst>
                <p:ext uri="{D42A27DB-BD31-4B8C-83A1-F6EECF244321}">
                  <p14:modId xmlns="" xmlns:p14="http://schemas.microsoft.com/office/powerpoint/2010/main" val="1363645365"/>
                </p:ext>
              </p:extLst>
            </p:nvPr>
          </p:nvGraphicFramePr>
          <p:xfrm>
            <a:off x="457200" y="4495800"/>
            <a:ext cx="4038600" cy="180339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53" name="TextBox 52"/>
            <p:cNvSpPr txBox="1"/>
            <p:nvPr/>
          </p:nvSpPr>
          <p:spPr>
            <a:xfrm>
              <a:off x="1295400" y="4495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362200" y="5040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429000" y="4648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</p:grp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0" y="2337375"/>
            <a:ext cx="1285875" cy="342900"/>
          </a:xfrm>
          <a:prstGeom prst="rect">
            <a:avLst/>
          </a:prstGeom>
          <a:noFill/>
        </p:spPr>
      </p:pic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4" name="Group 83"/>
          <p:cNvGrpSpPr/>
          <p:nvPr/>
        </p:nvGrpSpPr>
        <p:grpSpPr>
          <a:xfrm>
            <a:off x="4724400" y="3200400"/>
            <a:ext cx="4191000" cy="685800"/>
            <a:chOff x="4724400" y="3276600"/>
            <a:chExt cx="4191000" cy="685800"/>
          </a:xfrm>
        </p:grpSpPr>
        <p:sp>
          <p:nvSpPr>
            <p:cNvPr id="83" name="Rectangle 82"/>
            <p:cNvSpPr/>
            <p:nvPr/>
          </p:nvSpPr>
          <p:spPr>
            <a:xfrm>
              <a:off x="4724400" y="3276600"/>
              <a:ext cx="4191000" cy="685800"/>
            </a:xfrm>
            <a:prstGeom prst="rect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2" name="Group 81"/>
            <p:cNvGrpSpPr/>
            <p:nvPr/>
          </p:nvGrpSpPr>
          <p:grpSpPr>
            <a:xfrm>
              <a:off x="4876800" y="3343275"/>
              <a:ext cx="3962400" cy="542925"/>
              <a:chOff x="4876800" y="3352800"/>
              <a:chExt cx="3962400" cy="542925"/>
            </a:xfrm>
          </p:grpSpPr>
          <p:pic>
            <p:nvPicPr>
              <p:cNvPr id="9223" name="Picture 7"/>
              <p:cNvPicPr>
                <a:picLocks noChangeAspect="1" noChangeArrowheads="1"/>
              </p:cNvPicPr>
              <p:nvPr/>
            </p:nvPicPr>
            <p:blipFill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7010400" y="3657600"/>
                <a:ext cx="1162050" cy="238125"/>
              </a:xfrm>
              <a:prstGeom prst="rect">
                <a:avLst/>
              </a:prstGeom>
              <a:noFill/>
            </p:spPr>
          </p:pic>
          <p:pic>
            <p:nvPicPr>
              <p:cNvPr id="9226" name="Picture 10"/>
              <p:cNvPicPr>
                <a:picLocks noChangeAspect="1" noChangeArrowheads="1"/>
              </p:cNvPicPr>
              <p:nvPr/>
            </p:nvPicPr>
            <p:blipFill>
              <a:blip r:embed="rId9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876800" y="3352800"/>
                <a:ext cx="3962400" cy="400050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0" y="1485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39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05" name="Group 104"/>
          <p:cNvGrpSpPr/>
          <p:nvPr/>
        </p:nvGrpSpPr>
        <p:grpSpPr>
          <a:xfrm>
            <a:off x="4572000" y="4114800"/>
            <a:ext cx="4419600" cy="685800"/>
            <a:chOff x="4572000" y="4191000"/>
            <a:chExt cx="4419600" cy="685800"/>
          </a:xfrm>
        </p:grpSpPr>
        <p:pic>
          <p:nvPicPr>
            <p:cNvPr id="9229" name="Picture 13"/>
            <p:cNvPicPr>
              <a:picLocks noChangeAspect="1" noChangeArrowheads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629400" y="4324350"/>
              <a:ext cx="2362200" cy="400050"/>
            </a:xfrm>
            <a:prstGeom prst="rect">
              <a:avLst/>
            </a:prstGeom>
            <a:noFill/>
          </p:spPr>
        </p:pic>
        <p:pic>
          <p:nvPicPr>
            <p:cNvPr id="9233" name="Picture 17"/>
            <p:cNvPicPr>
              <a:picLocks noChangeAspect="1" noChangeArrowheads="1"/>
            </p:cNvPicPr>
            <p:nvPr/>
          </p:nvPicPr>
          <p:blipFill>
            <a:blip r:embed="rId11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572000" y="4191000"/>
              <a:ext cx="1114425" cy="342900"/>
            </a:xfrm>
            <a:prstGeom prst="rect">
              <a:avLst/>
            </a:prstGeom>
            <a:noFill/>
          </p:spPr>
        </p:pic>
        <p:pic>
          <p:nvPicPr>
            <p:cNvPr id="9232" name="Picture 16"/>
            <p:cNvPicPr>
              <a:picLocks noChangeAspect="1" noChangeArrowheads="1"/>
            </p:cNvPicPr>
            <p:nvPr/>
          </p:nvPicPr>
          <p:blipFill>
            <a:blip r:embed="rId1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572000" y="4533900"/>
              <a:ext cx="1076325" cy="342900"/>
            </a:xfrm>
            <a:prstGeom prst="rect">
              <a:avLst/>
            </a:prstGeom>
            <a:noFill/>
          </p:spPr>
        </p:pic>
        <p:pic>
          <p:nvPicPr>
            <p:cNvPr id="9240" name="Picture 24"/>
            <p:cNvPicPr>
              <a:picLocks noChangeAspect="1" noChangeArrowheads="1"/>
            </p:cNvPicPr>
            <p:nvPr/>
          </p:nvPicPr>
          <p:blipFill>
            <a:blip r:embed="rId1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153150" y="4191000"/>
              <a:ext cx="400050" cy="619125"/>
            </a:xfrm>
            <a:prstGeom prst="rect">
              <a:avLst/>
            </a:prstGeom>
            <a:noFill/>
          </p:spPr>
        </p:pic>
        <p:sp>
          <p:nvSpPr>
            <p:cNvPr id="98" name="Right Brace 97"/>
            <p:cNvSpPr/>
            <p:nvPr/>
          </p:nvSpPr>
          <p:spPr>
            <a:xfrm>
              <a:off x="5715000" y="4191000"/>
              <a:ext cx="304800" cy="609600"/>
            </a:xfrm>
            <a:prstGeom prst="rightBrac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243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242" name="Picture 26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81525" y="2337375"/>
            <a:ext cx="523875" cy="342900"/>
          </a:xfrm>
          <a:prstGeom prst="rect">
            <a:avLst/>
          </a:prstGeom>
          <a:noFill/>
        </p:spPr>
      </p:pic>
      <p:sp>
        <p:nvSpPr>
          <p:cNvPr id="9244" name="Rectangle 28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245" name="Picture 29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2337375"/>
            <a:ext cx="523875" cy="342900"/>
          </a:xfrm>
          <a:prstGeom prst="rect">
            <a:avLst/>
          </a:prstGeom>
          <a:noFill/>
        </p:spPr>
      </p:pic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27" grpId="0"/>
      <p:bldP spid="28" grpId="0"/>
      <p:bldP spid="28" grpId="1"/>
      <p:bldP spid="29" grpId="0"/>
      <p:bldP spid="30" grpId="0"/>
      <p:bldP spid="30" grpId="1"/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</a:t>
            </a:r>
            <a:r>
              <a:rPr lang="el-GR" dirty="0" smtClean="0"/>
              <a:t>ε</a:t>
            </a:r>
            <a:r>
              <a:rPr lang="en-US" dirty="0" smtClean="0"/>
              <a:t>-Strategy Proof Voting Possible?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48209812"/>
              </p:ext>
            </p:extLst>
          </p:nvPr>
        </p:nvGraphicFramePr>
        <p:xfrm>
          <a:off x="1524000" y="1600200"/>
          <a:ext cx="6096000" cy="17441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2590800"/>
                <a:gridCol w="2514600"/>
              </a:tblGrid>
              <a:tr h="58420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ε</a:t>
                      </a:r>
                      <a:r>
                        <a:rPr lang="en-US" sz="2400" dirty="0" smtClean="0"/>
                        <a:t> = o (1/n)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ε</a:t>
                      </a:r>
                      <a:r>
                        <a:rPr lang="en-US" sz="2400" dirty="0" smtClean="0"/>
                        <a:t> = </a:t>
                      </a:r>
                      <a:r>
                        <a:rPr lang="el-GR" sz="2400" dirty="0" smtClean="0"/>
                        <a:t>ω</a:t>
                      </a:r>
                      <a:r>
                        <a:rPr lang="en-US" sz="2400" dirty="0" smtClean="0"/>
                        <a:t> (1/n)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159933"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>
                          <a:solidFill>
                            <a:schemeClr val="bg1"/>
                          </a:solidFill>
                        </a:rPr>
                        <a:t>δ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 = </a:t>
                      </a:r>
                      <a:r>
                        <a:rPr lang="el-GR" sz="2400" b="1" dirty="0" smtClean="0">
                          <a:solidFill>
                            <a:schemeClr val="bg1"/>
                          </a:solidFill>
                        </a:rPr>
                        <a:t>β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i="0" dirty="0" smtClean="0">
                          <a:latin typeface="+mn-lt"/>
                        </a:rPr>
                        <a:t>No</a:t>
                      </a:r>
                      <a:endParaRPr lang="en-US" sz="240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Yes</a:t>
                      </a:r>
                    </a:p>
                  </a:txBody>
                  <a:tcPr anchor="ctr" anchorCtr="1"/>
                </a:tc>
              </a:tr>
            </a:tbl>
          </a:graphicData>
        </a:graphic>
      </p:graphicFrame>
      <p:grpSp>
        <p:nvGrpSpPr>
          <p:cNvPr id="39" name="Group 38"/>
          <p:cNvGrpSpPr/>
          <p:nvPr/>
        </p:nvGrpSpPr>
        <p:grpSpPr>
          <a:xfrm>
            <a:off x="1600200" y="3687762"/>
            <a:ext cx="6019800" cy="884238"/>
            <a:chOff x="1600200" y="3687762"/>
            <a:chExt cx="6019800" cy="884238"/>
          </a:xfrm>
        </p:grpSpPr>
        <p:pic>
          <p:nvPicPr>
            <p:cNvPr id="7188" name="Picture 2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60525" y="3687762"/>
              <a:ext cx="5959475" cy="884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6" name="Rectangle 35"/>
            <p:cNvSpPr/>
            <p:nvPr/>
          </p:nvSpPr>
          <p:spPr>
            <a:xfrm>
              <a:off x="1600200" y="3821668"/>
              <a:ext cx="1371600" cy="40011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sz="2000" b="1" dirty="0" smtClean="0"/>
                <a:t>Theorem 1:</a:t>
              </a:r>
              <a:r>
                <a:rPr lang="en-US" sz="2000" dirty="0" smtClean="0"/>
                <a:t> </a:t>
              </a:r>
              <a:endParaRPr lang="en-US" sz="2000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600200" y="4846637"/>
            <a:ext cx="6019800" cy="868363"/>
            <a:chOff x="1600200" y="4846637"/>
            <a:chExt cx="6019800" cy="868363"/>
          </a:xfrm>
        </p:grpSpPr>
        <p:pic>
          <p:nvPicPr>
            <p:cNvPr id="7187" name="Picture 1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60525" y="4846637"/>
              <a:ext cx="5959475" cy="868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8" name="Rectangle 37"/>
            <p:cNvSpPr/>
            <p:nvPr/>
          </p:nvSpPr>
          <p:spPr>
            <a:xfrm>
              <a:off x="1600200" y="4933890"/>
              <a:ext cx="1371600" cy="40011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sz="2000" b="1" dirty="0" smtClean="0"/>
                <a:t>Theorem 2:</a:t>
              </a:r>
              <a:r>
                <a:rPr lang="en-US" sz="2000" dirty="0" smtClean="0"/>
                <a:t> 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377343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</a:t>
            </a:r>
            <a:r>
              <a:rPr lang="en-US" dirty="0" smtClean="0"/>
              <a:t>-Strategy Proof Voting: </a:t>
            </a:r>
            <a:br>
              <a:rPr lang="en-US" dirty="0" smtClean="0"/>
            </a:br>
            <a:r>
              <a:rPr lang="en-US" dirty="0" smtClean="0"/>
              <a:t>A Construction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Deterministic Rule  ( </a:t>
            </a:r>
            <a:r>
              <a:rPr lang="en-US" i="1" dirty="0" smtClean="0"/>
              <a:t>f </a:t>
            </a:r>
            <a:r>
              <a:rPr lang="en-US" dirty="0" smtClean="0"/>
              <a:t>):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Approximation  ( </a:t>
            </a:r>
            <a:r>
              <a:rPr lang="en-US" i="1" dirty="0" smtClean="0"/>
              <a:t>f’ </a:t>
            </a:r>
            <a:r>
              <a:rPr lang="en-US" dirty="0" smtClean="0"/>
              <a:t>):</a:t>
            </a:r>
            <a:endParaRPr lang="en-US" dirty="0"/>
          </a:p>
        </p:txBody>
      </p:sp>
      <p:grpSp>
        <p:nvGrpSpPr>
          <p:cNvPr id="49" name="Group 48"/>
          <p:cNvGrpSpPr/>
          <p:nvPr/>
        </p:nvGrpSpPr>
        <p:grpSpPr>
          <a:xfrm>
            <a:off x="457200" y="2362200"/>
            <a:ext cx="3581400" cy="3886200"/>
            <a:chOff x="457200" y="2209800"/>
            <a:chExt cx="3581400" cy="3886200"/>
          </a:xfrm>
        </p:grpSpPr>
        <p:sp>
          <p:nvSpPr>
            <p:cNvPr id="47" name="Oval 46"/>
            <p:cNvSpPr/>
            <p:nvPr/>
          </p:nvSpPr>
          <p:spPr>
            <a:xfrm>
              <a:off x="457200" y="2209800"/>
              <a:ext cx="3581400" cy="358140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946072" y="5726668"/>
              <a:ext cx="6447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 = 5</a:t>
              </a:r>
              <a:endParaRPr lang="en-US" dirty="0"/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838200" y="2590800"/>
              <a:ext cx="2819400" cy="3112532"/>
              <a:chOff x="838200" y="2590800"/>
              <a:chExt cx="2819400" cy="3112532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838200" y="2590800"/>
                <a:ext cx="2819400" cy="2819400"/>
                <a:chOff x="5257800" y="2590800"/>
                <a:chExt cx="2819400" cy="2819400"/>
              </a:xfrm>
            </p:grpSpPr>
            <p:sp>
              <p:nvSpPr>
                <p:cNvPr id="19" name="Oval 18"/>
                <p:cNvSpPr/>
                <p:nvPr/>
              </p:nvSpPr>
              <p:spPr>
                <a:xfrm>
                  <a:off x="5257800" y="2590800"/>
                  <a:ext cx="2819400" cy="2819400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Oval 19"/>
                <p:cNvSpPr/>
                <p:nvPr/>
              </p:nvSpPr>
              <p:spPr>
                <a:xfrm>
                  <a:off x="5638800" y="2971800"/>
                  <a:ext cx="2057400" cy="2057400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Oval 20"/>
                <p:cNvSpPr/>
                <p:nvPr/>
              </p:nvSpPr>
              <p:spPr>
                <a:xfrm>
                  <a:off x="6019800" y="3352800"/>
                  <a:ext cx="1295400" cy="1295400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Oval 21"/>
                <p:cNvSpPr/>
                <p:nvPr/>
              </p:nvSpPr>
              <p:spPr>
                <a:xfrm>
                  <a:off x="6400800" y="3733800"/>
                  <a:ext cx="533400" cy="533400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Oval 22"/>
                <p:cNvSpPr/>
                <p:nvPr/>
              </p:nvSpPr>
              <p:spPr>
                <a:xfrm>
                  <a:off x="6629400" y="3962400"/>
                  <a:ext cx="76200" cy="76200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>
                  <a:off x="6705600" y="3733800"/>
                  <a:ext cx="76200" cy="76200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Oval 24"/>
                <p:cNvSpPr/>
                <p:nvPr/>
              </p:nvSpPr>
              <p:spPr>
                <a:xfrm>
                  <a:off x="7162800" y="3581400"/>
                  <a:ext cx="76200" cy="76200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Oval 25"/>
                <p:cNvSpPr/>
                <p:nvPr/>
              </p:nvSpPr>
              <p:spPr>
                <a:xfrm>
                  <a:off x="7543800" y="4419600"/>
                  <a:ext cx="76200" cy="76200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Oval 26"/>
                <p:cNvSpPr/>
                <p:nvPr/>
              </p:nvSpPr>
              <p:spPr>
                <a:xfrm>
                  <a:off x="6781800" y="4572000"/>
                  <a:ext cx="76200" cy="76200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Oval 27"/>
                <p:cNvSpPr/>
                <p:nvPr/>
              </p:nvSpPr>
              <p:spPr>
                <a:xfrm>
                  <a:off x="5257800" y="4343400"/>
                  <a:ext cx="76200" cy="76200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Oval 28"/>
                <p:cNvSpPr/>
                <p:nvPr/>
              </p:nvSpPr>
              <p:spPr>
                <a:xfrm>
                  <a:off x="5867400" y="3276600"/>
                  <a:ext cx="76200" cy="76200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Oval 29"/>
                <p:cNvSpPr/>
                <p:nvPr/>
              </p:nvSpPr>
              <p:spPr>
                <a:xfrm>
                  <a:off x="6248400" y="5334000"/>
                  <a:ext cx="76200" cy="76200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4" name="TextBox 33"/>
              <p:cNvSpPr txBox="1"/>
              <p:nvPr/>
            </p:nvSpPr>
            <p:spPr>
              <a:xfrm>
                <a:off x="1946072" y="4583668"/>
                <a:ext cx="6447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 = 2</a:t>
                </a:r>
                <a:endParaRPr lang="en-US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946072" y="4191000"/>
                <a:ext cx="6447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 = 1</a:t>
                </a:r>
                <a:endParaRPr lang="en-US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946072" y="4964668"/>
                <a:ext cx="6447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 = 3</a:t>
                </a:r>
                <a:endParaRPr lang="en-US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946072" y="5334000"/>
                <a:ext cx="6447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 = 4</a:t>
                </a:r>
                <a:endParaRPr lang="en-US" dirty="0"/>
              </a:p>
            </p:txBody>
          </p:sp>
        </p:grpSp>
      </p:grpSp>
      <p:grpSp>
        <p:nvGrpSpPr>
          <p:cNvPr id="50" name="Group 49"/>
          <p:cNvGrpSpPr/>
          <p:nvPr/>
        </p:nvGrpSpPr>
        <p:grpSpPr>
          <a:xfrm>
            <a:off x="4724400" y="2362200"/>
            <a:ext cx="3581400" cy="3886200"/>
            <a:chOff x="4724400" y="2209800"/>
            <a:chExt cx="3581400" cy="3886200"/>
          </a:xfrm>
        </p:grpSpPr>
        <p:sp>
          <p:nvSpPr>
            <p:cNvPr id="45" name="Oval 44"/>
            <p:cNvSpPr/>
            <p:nvPr/>
          </p:nvSpPr>
          <p:spPr>
            <a:xfrm>
              <a:off x="4724400" y="2209800"/>
              <a:ext cx="3581400" cy="35814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oup 40"/>
            <p:cNvGrpSpPr/>
            <p:nvPr/>
          </p:nvGrpSpPr>
          <p:grpSpPr>
            <a:xfrm>
              <a:off x="5105400" y="2590800"/>
              <a:ext cx="2819400" cy="3112532"/>
              <a:chOff x="5105400" y="2590800"/>
              <a:chExt cx="2819400" cy="3112532"/>
            </a:xfrm>
          </p:grpSpPr>
          <p:grpSp>
            <p:nvGrpSpPr>
              <p:cNvPr id="31" name="Group 30"/>
              <p:cNvGrpSpPr/>
              <p:nvPr/>
            </p:nvGrpSpPr>
            <p:grpSpPr>
              <a:xfrm>
                <a:off x="5105400" y="2590800"/>
                <a:ext cx="2819400" cy="2819400"/>
                <a:chOff x="1066800" y="2590800"/>
                <a:chExt cx="2819400" cy="2819400"/>
              </a:xfrm>
            </p:grpSpPr>
            <p:sp>
              <p:nvSpPr>
                <p:cNvPr id="10" name="Oval 9"/>
                <p:cNvSpPr/>
                <p:nvPr/>
              </p:nvSpPr>
              <p:spPr>
                <a:xfrm>
                  <a:off x="1066800" y="2590800"/>
                  <a:ext cx="2819400" cy="2819400"/>
                </a:xfrm>
                <a:prstGeom prst="ellipse">
                  <a:avLst/>
                </a:prstGeom>
                <a:gradFill flip="none" rotWithShape="1">
                  <a:gsLst>
                    <a:gs pos="9000">
                      <a:schemeClr val="tx2">
                        <a:lumMod val="75000"/>
                      </a:schemeClr>
                    </a:gs>
                    <a:gs pos="49000">
                      <a:srgbClr val="85C2FF"/>
                    </a:gs>
                    <a:gs pos="68000">
                      <a:srgbClr val="C4D6EB"/>
                    </a:gs>
                    <a:gs pos="87000">
                      <a:srgbClr val="FFEBFA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" name="Oval 6"/>
                <p:cNvSpPr/>
                <p:nvPr/>
              </p:nvSpPr>
              <p:spPr>
                <a:xfrm>
                  <a:off x="1447800" y="2971800"/>
                  <a:ext cx="2057400" cy="2057400"/>
                </a:xfrm>
                <a:prstGeom prst="ellipse">
                  <a:avLst/>
                </a:prstGeom>
                <a:solidFill>
                  <a:schemeClr val="lt1">
                    <a:alpha val="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" name="Oval 7"/>
                <p:cNvSpPr/>
                <p:nvPr/>
              </p:nvSpPr>
              <p:spPr>
                <a:xfrm>
                  <a:off x="1828800" y="3352800"/>
                  <a:ext cx="1295400" cy="1295400"/>
                </a:xfrm>
                <a:prstGeom prst="ellipse">
                  <a:avLst/>
                </a:prstGeom>
                <a:solidFill>
                  <a:schemeClr val="lt1">
                    <a:alpha val="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" name="Oval 8"/>
                <p:cNvSpPr/>
                <p:nvPr/>
              </p:nvSpPr>
              <p:spPr>
                <a:xfrm>
                  <a:off x="2209800" y="3733800"/>
                  <a:ext cx="533400" cy="533400"/>
                </a:xfrm>
                <a:prstGeom prst="ellipse">
                  <a:avLst/>
                </a:prstGeom>
                <a:solidFill>
                  <a:schemeClr val="lt1">
                    <a:alpha val="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Oval 10"/>
                <p:cNvSpPr/>
                <p:nvPr/>
              </p:nvSpPr>
              <p:spPr>
                <a:xfrm>
                  <a:off x="2438400" y="3962400"/>
                  <a:ext cx="76200" cy="76200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Oval 11"/>
                <p:cNvSpPr/>
                <p:nvPr/>
              </p:nvSpPr>
              <p:spPr>
                <a:xfrm>
                  <a:off x="2514600" y="3733800"/>
                  <a:ext cx="76200" cy="76200"/>
                </a:xfrm>
                <a:prstGeom prst="ellipse">
                  <a:avLst/>
                </a:prstGeom>
                <a:solidFill>
                  <a:schemeClr val="tx1">
                    <a:lumMod val="85000"/>
                    <a:lumOff val="15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Oval 12"/>
                <p:cNvSpPr/>
                <p:nvPr/>
              </p:nvSpPr>
              <p:spPr>
                <a:xfrm>
                  <a:off x="2971800" y="3581400"/>
                  <a:ext cx="76200" cy="76200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Oval 13"/>
                <p:cNvSpPr/>
                <p:nvPr/>
              </p:nvSpPr>
              <p:spPr>
                <a:xfrm>
                  <a:off x="3352800" y="4419600"/>
                  <a:ext cx="76200" cy="7620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2590800" y="4572000"/>
                  <a:ext cx="76200" cy="76200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1066800" y="4343400"/>
                  <a:ext cx="76200" cy="76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>
                  <a:off x="1676400" y="3276600"/>
                  <a:ext cx="76200" cy="7620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Oval 17"/>
                <p:cNvSpPr/>
                <p:nvPr/>
              </p:nvSpPr>
              <p:spPr>
                <a:xfrm>
                  <a:off x="2057400" y="5334000"/>
                  <a:ext cx="76200" cy="76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7" name="TextBox 36"/>
              <p:cNvSpPr txBox="1"/>
              <p:nvPr/>
            </p:nvSpPr>
            <p:spPr>
              <a:xfrm>
                <a:off x="6213272" y="4191000"/>
                <a:ext cx="6447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 = 1</a:t>
                </a:r>
                <a:endParaRPr lang="en-US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6213272" y="4659868"/>
                <a:ext cx="6447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 = 2</a:t>
                </a:r>
                <a:endParaRPr lang="en-US" dirty="0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6213272" y="4964668"/>
                <a:ext cx="6447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 = 3</a:t>
                </a:r>
                <a:endParaRPr lang="en-US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6213272" y="5334000"/>
                <a:ext cx="6447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 = 4</a:t>
                </a:r>
                <a:endParaRPr lang="en-US" dirty="0"/>
              </a:p>
            </p:txBody>
          </p:sp>
        </p:grpSp>
        <p:sp>
          <p:nvSpPr>
            <p:cNvPr id="46" name="TextBox 45"/>
            <p:cNvSpPr txBox="1"/>
            <p:nvPr/>
          </p:nvSpPr>
          <p:spPr>
            <a:xfrm>
              <a:off x="6213272" y="5726668"/>
              <a:ext cx="6447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 = 5</a:t>
              </a:r>
              <a:endParaRPr lang="en-US" dirty="0"/>
            </a:p>
          </p:txBody>
        </p:sp>
      </p:grpSp>
      <p:pic>
        <p:nvPicPr>
          <p:cNvPr id="51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6248400"/>
            <a:ext cx="4305300" cy="352425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48400" y="2886075"/>
            <a:ext cx="2162175" cy="314325"/>
          </a:xfrm>
          <a:prstGeom prst="rect">
            <a:avLst/>
          </a:prstGeom>
          <a:noFill/>
        </p:spPr>
      </p:pic>
      <p:pic>
        <p:nvPicPr>
          <p:cNvPr id="5136" name="Picture 1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48400" y="4562475"/>
            <a:ext cx="2171700" cy="314325"/>
          </a:xfrm>
          <a:prstGeom prst="rect">
            <a:avLst/>
          </a:prstGeom>
          <a:noFill/>
        </p:spPr>
      </p:pic>
      <p:pic>
        <p:nvPicPr>
          <p:cNvPr id="5139" name="Picture 1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24600" y="6238875"/>
            <a:ext cx="2162175" cy="314325"/>
          </a:xfrm>
          <a:prstGeom prst="rect">
            <a:avLst/>
          </a:prstGeom>
          <a:noFill/>
        </p:spPr>
      </p:pic>
      <p:grpSp>
        <p:nvGrpSpPr>
          <p:cNvPr id="35" name="Group 34"/>
          <p:cNvGrpSpPr/>
          <p:nvPr/>
        </p:nvGrpSpPr>
        <p:grpSpPr>
          <a:xfrm>
            <a:off x="3352800" y="2743200"/>
            <a:ext cx="1447800" cy="1579812"/>
            <a:chOff x="3429000" y="3261812"/>
            <a:chExt cx="1598210" cy="1792151"/>
          </a:xfrm>
        </p:grpSpPr>
        <p:pic>
          <p:nvPicPr>
            <p:cNvPr id="33" name="Picture 2" descr="C:\Documents and Settings\eleanor\Local Settings\Temporary Internet Files\Content.IE5\X58OK4I8\MC900280925[1]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429000" y="3261812"/>
              <a:ext cx="1598210" cy="1792151"/>
            </a:xfrm>
            <a:prstGeom prst="rect">
              <a:avLst/>
            </a:prstGeom>
            <a:noFill/>
          </p:spPr>
        </p:pic>
        <p:sp>
          <p:nvSpPr>
            <p:cNvPr id="34" name="TextBox 33"/>
            <p:cNvSpPr txBox="1"/>
            <p:nvPr/>
          </p:nvSpPr>
          <p:spPr>
            <a:xfrm>
              <a:off x="3810000" y="4038600"/>
              <a:ext cx="2936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i="1" dirty="0" smtClean="0"/>
                <a:t>f</a:t>
              </a:r>
              <a:endParaRPr lang="en-US" sz="2800" i="1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</a:t>
            </a:r>
            <a:r>
              <a:rPr lang="en-US" dirty="0" smtClean="0"/>
              <a:t>-Strategy Proof Voting: </a:t>
            </a:r>
            <a:br>
              <a:rPr lang="en-US" dirty="0" smtClean="0"/>
            </a:br>
            <a:r>
              <a:rPr lang="en-US" dirty="0" smtClean="0"/>
              <a:t>A Construction</a:t>
            </a:r>
            <a:endParaRPr lang="en-US" dirty="0"/>
          </a:p>
        </p:txBody>
      </p:sp>
      <p:pic>
        <p:nvPicPr>
          <p:cNvPr id="5" name="Picture 4" descr="Bob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97494" y="2819400"/>
            <a:ext cx="827003" cy="88258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6" name="Picture 15" descr="alice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>
          <a:xfrm flipH="1">
            <a:off x="899617" y="1676401"/>
            <a:ext cx="790780" cy="9144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7" name="Picture 16" descr="zelda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914400" y="5562600"/>
            <a:ext cx="795851" cy="104545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8" name="Picture 17" descr="Charlie,jpg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95778" y="3962400"/>
            <a:ext cx="780622" cy="102545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cxnSp>
        <p:nvCxnSpPr>
          <p:cNvPr id="23" name="Straight Arrow Connector 22"/>
          <p:cNvCxnSpPr/>
          <p:nvPr/>
        </p:nvCxnSpPr>
        <p:spPr>
          <a:xfrm flipV="1">
            <a:off x="4850113" y="1981200"/>
            <a:ext cx="1779287" cy="10435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6790085" y="1676401"/>
            <a:ext cx="982315" cy="1037826"/>
            <a:chOff x="2899218" y="4981973"/>
            <a:chExt cx="982315" cy="1037826"/>
          </a:xfrm>
        </p:grpSpPr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20000" r="20154"/>
            <a:stretch/>
          </p:blipFill>
          <p:spPr>
            <a:xfrm>
              <a:off x="2899218" y="4981973"/>
              <a:ext cx="982315" cy="1037826"/>
            </a:xfrm>
            <a:prstGeom prst="rect">
              <a:avLst/>
            </a:prstGeom>
            <a:ln w="88900" cmpd="thickThin">
              <a:solidFill>
                <a:schemeClr val="tx1"/>
              </a:solidFill>
            </a:ln>
          </p:spPr>
        </p:pic>
        <p:sp>
          <p:nvSpPr>
            <p:cNvPr id="26" name="TextBox 25"/>
            <p:cNvSpPr txBox="1"/>
            <p:nvPr/>
          </p:nvSpPr>
          <p:spPr>
            <a:xfrm>
              <a:off x="3131494" y="5029200"/>
              <a:ext cx="526106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b="1" dirty="0" smtClean="0"/>
                <a:t>A</a:t>
              </a:r>
              <a:endParaRPr lang="en-US" sz="4400" b="1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790085" y="3381774"/>
            <a:ext cx="982315" cy="1037826"/>
            <a:chOff x="4150448" y="4981973"/>
            <a:chExt cx="982315" cy="1037826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20000" r="20154"/>
            <a:stretch/>
          </p:blipFill>
          <p:spPr>
            <a:xfrm>
              <a:off x="4150448" y="4981973"/>
              <a:ext cx="982315" cy="1037826"/>
            </a:xfrm>
            <a:prstGeom prst="rect">
              <a:avLst/>
            </a:prstGeom>
            <a:ln w="88900" cmpd="thickThin">
              <a:solidFill>
                <a:schemeClr val="tx1"/>
              </a:solidFill>
            </a:ln>
          </p:spPr>
        </p:pic>
        <p:sp>
          <p:nvSpPr>
            <p:cNvPr id="27" name="TextBox 26"/>
            <p:cNvSpPr txBox="1"/>
            <p:nvPr/>
          </p:nvSpPr>
          <p:spPr>
            <a:xfrm>
              <a:off x="4378552" y="5029200"/>
              <a:ext cx="50045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b="1" dirty="0"/>
                <a:t>B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790085" y="5058174"/>
            <a:ext cx="982315" cy="1037826"/>
            <a:chOff x="5138318" y="4458512"/>
            <a:chExt cx="982315" cy="1037826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20000" r="20154"/>
            <a:stretch/>
          </p:blipFill>
          <p:spPr>
            <a:xfrm>
              <a:off x="5138318" y="4458512"/>
              <a:ext cx="982315" cy="1037826"/>
            </a:xfrm>
            <a:prstGeom prst="rect">
              <a:avLst/>
            </a:prstGeom>
            <a:ln w="88900" cmpd="thickThin">
              <a:solidFill>
                <a:schemeClr val="tx1"/>
              </a:solidFill>
            </a:ln>
          </p:spPr>
        </p:pic>
        <p:sp>
          <p:nvSpPr>
            <p:cNvPr id="28" name="TextBox 27"/>
            <p:cNvSpPr txBox="1"/>
            <p:nvPr/>
          </p:nvSpPr>
          <p:spPr>
            <a:xfrm>
              <a:off x="5396348" y="4458512"/>
              <a:ext cx="48282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b="1" dirty="0"/>
                <a:t>C</a:t>
              </a:r>
            </a:p>
          </p:txBody>
        </p:sp>
      </p:grpSp>
      <p:cxnSp>
        <p:nvCxnSpPr>
          <p:cNvPr id="40" name="Straight Arrow Connector 39"/>
          <p:cNvCxnSpPr/>
          <p:nvPr/>
        </p:nvCxnSpPr>
        <p:spPr>
          <a:xfrm>
            <a:off x="1981200" y="2133601"/>
            <a:ext cx="1219200" cy="132308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2057400" y="3314353"/>
            <a:ext cx="1143000" cy="3442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2057400" y="3841403"/>
            <a:ext cx="1143000" cy="61498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2057400" y="4062561"/>
            <a:ext cx="1143000" cy="207022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286000" y="2195314"/>
            <a:ext cx="930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{A, B, C}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1905000" y="3821668"/>
            <a:ext cx="932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{A, C, </a:t>
            </a:r>
            <a:r>
              <a:rPr lang="en-US" dirty="0"/>
              <a:t>B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1887093" y="2971800"/>
            <a:ext cx="932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{C, </a:t>
            </a:r>
            <a:r>
              <a:rPr lang="en-US" dirty="0"/>
              <a:t>A</a:t>
            </a:r>
            <a:r>
              <a:rPr lang="en-US" dirty="0" smtClean="0"/>
              <a:t>, </a:t>
            </a:r>
            <a:r>
              <a:rPr lang="en-US" dirty="0"/>
              <a:t>B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2438400" y="5269468"/>
            <a:ext cx="927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{C, B, A}</a:t>
            </a:r>
            <a:endParaRPr lang="en-US" dirty="0"/>
          </a:p>
        </p:txBody>
      </p:sp>
      <p:grpSp>
        <p:nvGrpSpPr>
          <p:cNvPr id="41" name="Group 40"/>
          <p:cNvGrpSpPr/>
          <p:nvPr/>
        </p:nvGrpSpPr>
        <p:grpSpPr>
          <a:xfrm>
            <a:off x="457201" y="2438400"/>
            <a:ext cx="4267200" cy="4020820"/>
            <a:chOff x="457200" y="2379980"/>
            <a:chExt cx="4980489" cy="4020820"/>
          </a:xfrm>
        </p:grpSpPr>
        <p:sp>
          <p:nvSpPr>
            <p:cNvPr id="58" name="Rectangle 57"/>
            <p:cNvSpPr/>
            <p:nvPr/>
          </p:nvSpPr>
          <p:spPr>
            <a:xfrm>
              <a:off x="457200" y="2379980"/>
              <a:ext cx="4980489" cy="4020820"/>
            </a:xfrm>
            <a:prstGeom prst="rect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59" name="Chart 58"/>
            <p:cNvGraphicFramePr/>
            <p:nvPr>
              <p:extLst>
                <p:ext uri="{D42A27DB-BD31-4B8C-83A1-F6EECF244321}">
                  <p14:modId xmlns="" xmlns:p14="http://schemas.microsoft.com/office/powerpoint/2010/main" val="2756997753"/>
                </p:ext>
              </p:extLst>
            </p:nvPr>
          </p:nvGraphicFramePr>
          <p:xfrm>
            <a:off x="1126610" y="2895600"/>
            <a:ext cx="3978790" cy="290726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1"/>
            </a:graphicData>
          </a:graphic>
        </p:graphicFrame>
      </p:grpSp>
      <p:sp>
        <p:nvSpPr>
          <p:cNvPr id="60" name="TextBox 59"/>
          <p:cNvSpPr txBox="1"/>
          <p:nvPr/>
        </p:nvSpPr>
        <p:spPr>
          <a:xfrm>
            <a:off x="1909627" y="5802868"/>
            <a:ext cx="2075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Distance: </a:t>
            </a:r>
            <a:r>
              <a:rPr lang="en-US" dirty="0" err="1" smtClean="0"/>
              <a:t>d</a:t>
            </a:r>
            <a:r>
              <a:rPr lang="en-US" i="1" baseline="-25000" dirty="0" err="1" smtClean="0"/>
              <a:t>f</a:t>
            </a:r>
            <a:r>
              <a:rPr lang="en-US" dirty="0" smtClean="0"/>
              <a:t>(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l-GR" dirty="0" smtClean="0"/>
              <a:t>σ</a:t>
            </a:r>
            <a:r>
              <a:rPr lang="en-US" dirty="0" smtClean="0"/>
              <a:t>), j) 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664945" y="2427294"/>
            <a:ext cx="461665" cy="3681842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 smtClean="0"/>
              <a:t>Proportional Probability: Pr [ </a:t>
            </a:r>
            <a:r>
              <a:rPr lang="en-US" i="1" dirty="0" smtClean="0"/>
              <a:t>f’</a:t>
            </a:r>
            <a:r>
              <a:rPr lang="en-US" dirty="0" smtClean="0"/>
              <a:t>(</a:t>
            </a:r>
            <a:r>
              <a:rPr lang="el-GR" dirty="0" smtClean="0"/>
              <a:t>σ</a:t>
            </a:r>
            <a:r>
              <a:rPr lang="en-US" dirty="0" smtClean="0"/>
              <a:t>) = j ] </a:t>
            </a:r>
            <a:endParaRPr lang="en-US" dirty="0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1524000"/>
            <a:ext cx="4305300" cy="352425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2590800" y="3200400"/>
            <a:ext cx="452482" cy="990600"/>
            <a:chOff x="2819400" y="3200400"/>
            <a:chExt cx="452482" cy="990600"/>
          </a:xfrm>
        </p:grpSpPr>
        <p:sp>
          <p:nvSpPr>
            <p:cNvPr id="48" name="Right Brace 47"/>
            <p:cNvSpPr/>
            <p:nvPr/>
          </p:nvSpPr>
          <p:spPr>
            <a:xfrm>
              <a:off x="2819400" y="3200400"/>
              <a:ext cx="228600" cy="990600"/>
            </a:xfrm>
            <a:prstGeom prst="rightBrac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971800" y="3500735"/>
              <a:ext cx="3000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dirty="0" smtClean="0"/>
                <a:t>ξ</a:t>
              </a:r>
              <a:endParaRPr lang="en-US" sz="2400" dirty="0"/>
            </a:p>
          </p:txBody>
        </p:sp>
      </p:grpSp>
      <p:sp>
        <p:nvSpPr>
          <p:cNvPr id="88" name="Rectangle 87"/>
          <p:cNvSpPr/>
          <p:nvPr/>
        </p:nvSpPr>
        <p:spPr>
          <a:xfrm>
            <a:off x="5105400" y="4495800"/>
            <a:ext cx="3581400" cy="1981200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5579745" y="4648200"/>
            <a:ext cx="3030855" cy="1219200"/>
          </a:xfrm>
          <a:custGeom>
            <a:avLst/>
            <a:gdLst>
              <a:gd name="connsiteX0" fmla="*/ 0 w 3657600"/>
              <a:gd name="connsiteY0" fmla="*/ 936171 h 936171"/>
              <a:gd name="connsiteX1" fmla="*/ 925286 w 3657600"/>
              <a:gd name="connsiteY1" fmla="*/ 762000 h 936171"/>
              <a:gd name="connsiteX2" fmla="*/ 1817915 w 3657600"/>
              <a:gd name="connsiteY2" fmla="*/ 0 h 936171"/>
              <a:gd name="connsiteX3" fmla="*/ 2743200 w 3657600"/>
              <a:gd name="connsiteY3" fmla="*/ 762000 h 936171"/>
              <a:gd name="connsiteX4" fmla="*/ 3657600 w 3657600"/>
              <a:gd name="connsiteY4" fmla="*/ 936171 h 936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7600" h="936171">
                <a:moveTo>
                  <a:pt x="0" y="936171"/>
                </a:moveTo>
                <a:cubicBezTo>
                  <a:pt x="311150" y="927100"/>
                  <a:pt x="622300" y="918029"/>
                  <a:pt x="925286" y="762000"/>
                </a:cubicBezTo>
                <a:cubicBezTo>
                  <a:pt x="1228272" y="605972"/>
                  <a:pt x="1514929" y="0"/>
                  <a:pt x="1817915" y="0"/>
                </a:cubicBezTo>
                <a:cubicBezTo>
                  <a:pt x="2120901" y="0"/>
                  <a:pt x="2436586" y="605972"/>
                  <a:pt x="2743200" y="762000"/>
                </a:cubicBezTo>
                <a:cubicBezTo>
                  <a:pt x="3049814" y="918029"/>
                  <a:pt x="3505200" y="912585"/>
                  <a:pt x="3657600" y="936171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9" name="Group 108"/>
          <p:cNvGrpSpPr/>
          <p:nvPr/>
        </p:nvGrpSpPr>
        <p:grpSpPr>
          <a:xfrm>
            <a:off x="5181600" y="4572000"/>
            <a:ext cx="3213316" cy="1600200"/>
            <a:chOff x="5181600" y="4572000"/>
            <a:chExt cx="3213316" cy="1600200"/>
          </a:xfrm>
        </p:grpSpPr>
        <p:sp>
          <p:nvSpPr>
            <p:cNvPr id="65" name="Freeform 64"/>
            <p:cNvSpPr/>
            <p:nvPr/>
          </p:nvSpPr>
          <p:spPr>
            <a:xfrm>
              <a:off x="5181600" y="4648201"/>
              <a:ext cx="3030855" cy="1219200"/>
            </a:xfrm>
            <a:custGeom>
              <a:avLst/>
              <a:gdLst>
                <a:gd name="connsiteX0" fmla="*/ 0 w 3657600"/>
                <a:gd name="connsiteY0" fmla="*/ 936171 h 936171"/>
                <a:gd name="connsiteX1" fmla="*/ 925286 w 3657600"/>
                <a:gd name="connsiteY1" fmla="*/ 762000 h 936171"/>
                <a:gd name="connsiteX2" fmla="*/ 1817915 w 3657600"/>
                <a:gd name="connsiteY2" fmla="*/ 0 h 936171"/>
                <a:gd name="connsiteX3" fmla="*/ 2743200 w 3657600"/>
                <a:gd name="connsiteY3" fmla="*/ 762000 h 936171"/>
                <a:gd name="connsiteX4" fmla="*/ 3657600 w 3657600"/>
                <a:gd name="connsiteY4" fmla="*/ 936171 h 936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57600" h="936171">
                  <a:moveTo>
                    <a:pt x="0" y="936171"/>
                  </a:moveTo>
                  <a:cubicBezTo>
                    <a:pt x="311150" y="927100"/>
                    <a:pt x="622300" y="918029"/>
                    <a:pt x="925286" y="762000"/>
                  </a:cubicBezTo>
                  <a:cubicBezTo>
                    <a:pt x="1228272" y="605972"/>
                    <a:pt x="1514929" y="0"/>
                    <a:pt x="1817915" y="0"/>
                  </a:cubicBezTo>
                  <a:cubicBezTo>
                    <a:pt x="2120901" y="0"/>
                    <a:pt x="2436586" y="605972"/>
                    <a:pt x="2743200" y="762000"/>
                  </a:cubicBezTo>
                  <a:cubicBezTo>
                    <a:pt x="3049814" y="918029"/>
                    <a:pt x="3505200" y="912585"/>
                    <a:pt x="3657600" y="936171"/>
                  </a:cubicBezTo>
                </a:path>
              </a:pathLst>
            </a:cu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0" name="Group 99"/>
            <p:cNvGrpSpPr/>
            <p:nvPr/>
          </p:nvGrpSpPr>
          <p:grpSpPr>
            <a:xfrm>
              <a:off x="6553200" y="4572000"/>
              <a:ext cx="317716" cy="1600200"/>
              <a:chOff x="6553200" y="4495800"/>
              <a:chExt cx="317716" cy="1740932"/>
            </a:xfrm>
          </p:grpSpPr>
          <p:cxnSp>
            <p:nvCxnSpPr>
              <p:cNvPr id="90" name="Straight Connector 89"/>
              <p:cNvCxnSpPr/>
              <p:nvPr/>
            </p:nvCxnSpPr>
            <p:spPr>
              <a:xfrm rot="5400000">
                <a:off x="5981700" y="5219700"/>
                <a:ext cx="14478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7" name="TextBox 96"/>
              <p:cNvSpPr txBox="1"/>
              <p:nvPr/>
            </p:nvSpPr>
            <p:spPr>
              <a:xfrm>
                <a:off x="6553200" y="5867400"/>
                <a:ext cx="3177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</p:grpSp>
        <p:grpSp>
          <p:nvGrpSpPr>
            <p:cNvPr id="101" name="Group 100"/>
            <p:cNvGrpSpPr/>
            <p:nvPr/>
          </p:nvGrpSpPr>
          <p:grpSpPr>
            <a:xfrm>
              <a:off x="6921284" y="4572000"/>
              <a:ext cx="317716" cy="1600200"/>
              <a:chOff x="6921284" y="4495800"/>
              <a:chExt cx="317716" cy="1740932"/>
            </a:xfrm>
          </p:grpSpPr>
          <p:cxnSp>
            <p:nvCxnSpPr>
              <p:cNvPr id="92" name="Straight Connector 91"/>
              <p:cNvCxnSpPr/>
              <p:nvPr/>
            </p:nvCxnSpPr>
            <p:spPr>
              <a:xfrm rot="16200000" flipH="1">
                <a:off x="6362699" y="5219699"/>
                <a:ext cx="1447800" cy="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8" name="TextBox 97"/>
              <p:cNvSpPr txBox="1"/>
              <p:nvPr/>
            </p:nvSpPr>
            <p:spPr>
              <a:xfrm>
                <a:off x="6921284" y="5867400"/>
                <a:ext cx="3177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grpSp>
          <p:nvGrpSpPr>
            <p:cNvPr id="102" name="Group 101"/>
            <p:cNvGrpSpPr/>
            <p:nvPr/>
          </p:nvGrpSpPr>
          <p:grpSpPr>
            <a:xfrm>
              <a:off x="8077200" y="4572000"/>
              <a:ext cx="317716" cy="1600200"/>
              <a:chOff x="8077200" y="4495800"/>
              <a:chExt cx="317716" cy="1740932"/>
            </a:xfrm>
          </p:grpSpPr>
          <p:cxnSp>
            <p:nvCxnSpPr>
              <p:cNvPr id="93" name="Straight Connector 92"/>
              <p:cNvCxnSpPr/>
              <p:nvPr/>
            </p:nvCxnSpPr>
            <p:spPr>
              <a:xfrm rot="5400000">
                <a:off x="7505700" y="5219700"/>
                <a:ext cx="14478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9" name="TextBox 98"/>
              <p:cNvSpPr txBox="1"/>
              <p:nvPr/>
            </p:nvSpPr>
            <p:spPr>
              <a:xfrm>
                <a:off x="8077200" y="5867400"/>
                <a:ext cx="3177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</p:grpSp>
      </p:grpSp>
      <p:grpSp>
        <p:nvGrpSpPr>
          <p:cNvPr id="105" name="Group 104"/>
          <p:cNvGrpSpPr/>
          <p:nvPr/>
        </p:nvGrpSpPr>
        <p:grpSpPr>
          <a:xfrm>
            <a:off x="6705600" y="6096000"/>
            <a:ext cx="381000" cy="457200"/>
            <a:chOff x="6705600" y="6096000"/>
            <a:chExt cx="381000" cy="457200"/>
          </a:xfrm>
        </p:grpSpPr>
        <p:sp>
          <p:nvSpPr>
            <p:cNvPr id="103" name="Right Brace 102"/>
            <p:cNvSpPr/>
            <p:nvPr/>
          </p:nvSpPr>
          <p:spPr>
            <a:xfrm rot="5400000">
              <a:off x="6819900" y="5981700"/>
              <a:ext cx="152400" cy="381000"/>
            </a:xfrm>
            <a:prstGeom prst="rightBrace">
              <a:avLst>
                <a:gd name="adj1" fmla="val 1016"/>
                <a:gd name="adj2" fmla="val 50000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6784914" y="6172200"/>
              <a:ext cx="301686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7086600" y="4648200"/>
            <a:ext cx="649652" cy="381000"/>
            <a:chOff x="7086600" y="4648200"/>
            <a:chExt cx="649652" cy="381000"/>
          </a:xfrm>
        </p:grpSpPr>
        <p:sp>
          <p:nvSpPr>
            <p:cNvPr id="106" name="Right Brace 105"/>
            <p:cNvSpPr/>
            <p:nvPr/>
          </p:nvSpPr>
          <p:spPr>
            <a:xfrm>
              <a:off x="7086600" y="4648200"/>
              <a:ext cx="152400" cy="381000"/>
            </a:xfrm>
            <a:prstGeom prst="rightBrac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7239000" y="4648200"/>
              <a:ext cx="4972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ε</a:t>
              </a:r>
              <a:r>
                <a:rPr lang="en-US" dirty="0" smtClean="0"/>
                <a:t>/3</a:t>
              </a:r>
              <a:endParaRPr lang="en-US" dirty="0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2819400" y="2514600"/>
            <a:ext cx="472822" cy="3201888"/>
            <a:chOff x="3032378" y="2600980"/>
            <a:chExt cx="472822" cy="3201888"/>
          </a:xfrm>
        </p:grpSpPr>
        <p:cxnSp>
          <p:nvCxnSpPr>
            <p:cNvPr id="111" name="Straight Connector 110"/>
            <p:cNvCxnSpPr/>
            <p:nvPr/>
          </p:nvCxnSpPr>
          <p:spPr>
            <a:xfrm>
              <a:off x="3276600" y="3071962"/>
              <a:ext cx="0" cy="2730906"/>
            </a:xfrm>
            <a:prstGeom prst="line">
              <a:avLst/>
            </a:prstGeom>
            <a:ln>
              <a:prstDash val="dash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="" xmlns:a14="http://schemas.microsoft.com/office/drawing/2010/main" Requires="a14">
            <p:sp>
              <p:nvSpPr>
                <p:cNvPr id="66" name="TextBox 65"/>
                <p:cNvSpPr txBox="1"/>
                <p:nvPr/>
              </p:nvSpPr>
              <p:spPr>
                <a:xfrm>
                  <a:off x="3032378" y="2600980"/>
                  <a:ext cx="47282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/>
                          </a:rPr>
                          <m:t>𝛿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112" name="TextBox 1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32378" y="2600980"/>
                  <a:ext cx="472822" cy="523220"/>
                </a:xfrm>
                <a:prstGeom prst="rect">
                  <a:avLst/>
                </a:prstGeom>
                <a:blipFill rotWithShape="1">
                  <a:blip r:embed="rId13" cstate="print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16" name="Group 115"/>
          <p:cNvGrpSpPr/>
          <p:nvPr/>
        </p:nvGrpSpPr>
        <p:grpSpPr>
          <a:xfrm>
            <a:off x="2819400" y="1676400"/>
            <a:ext cx="6248400" cy="2667000"/>
            <a:chOff x="0" y="0"/>
            <a:chExt cx="6248400" cy="2667000"/>
          </a:xfrm>
        </p:grpSpPr>
        <p:sp>
          <p:nvSpPr>
            <p:cNvPr id="115" name="Explosion 2 114"/>
            <p:cNvSpPr/>
            <p:nvPr/>
          </p:nvSpPr>
          <p:spPr>
            <a:xfrm>
              <a:off x="0" y="0"/>
              <a:ext cx="6248400" cy="2667000"/>
            </a:xfrm>
            <a:prstGeom prst="irregularSeal2">
              <a:avLst/>
            </a:prstGeom>
            <a:ln w="3810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2400" dirty="0" smtClean="0"/>
                <a:t>Note: Only works for  		</a:t>
              </a:r>
              <a:endParaRPr lang="en-US" sz="2400" dirty="0"/>
            </a:p>
          </p:txBody>
        </p:sp>
        <p:pic>
          <p:nvPicPr>
            <p:cNvPr id="5124" name="Picture 4"/>
            <p:cNvPicPr>
              <a:picLocks noChangeAspect="1" noChangeArrowheads="1"/>
            </p:cNvPicPr>
            <p:nvPr/>
          </p:nvPicPr>
          <p:blipFill>
            <a:blip r:embed="rId1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447925" y="1314450"/>
              <a:ext cx="1209675" cy="742950"/>
            </a:xfrm>
            <a:prstGeom prst="rect">
              <a:avLst/>
            </a:prstGeom>
            <a:noFill/>
          </p:spPr>
        </p:pic>
      </p:grp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0" y="7810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90887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 L 0.0842 -0.00139 " pathEditMode="relative" rAng="0" ptsTypes="AA">
                                      <p:cBhvr>
                                        <p:cTn id="42" dur="1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88" grpId="0" animBg="1"/>
      <p:bldP spid="6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Good is This?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9598" y="1182231"/>
            <a:ext cx="8305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• Every voting rule has a .05-strategy-proof 650-approx.</a:t>
            </a:r>
          </a:p>
          <a:p>
            <a:r>
              <a:rPr lang="en-US" sz="2800" dirty="0" smtClean="0"/>
              <a:t>• And a . 01-strategy-proof 3,250-approx.</a:t>
            </a:r>
          </a:p>
          <a:p>
            <a:r>
              <a:rPr lang="en-US" sz="2800" dirty="0" smtClean="0"/>
              <a:t>• And a .005-strategy-proof 6,500-approx.</a:t>
            </a:r>
          </a:p>
          <a:p>
            <a:r>
              <a:rPr lang="en-US" sz="2800" dirty="0" smtClean="0"/>
              <a:t>• And a .001-strategy-proof 32,500-approx.</a:t>
            </a:r>
          </a:p>
          <a:p>
            <a:r>
              <a:rPr lang="en-US" sz="2800" dirty="0" smtClean="0"/>
              <a:t>• And a .0005-strategy-proof 65,000-approx.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28288025"/>
              </p:ext>
            </p:extLst>
          </p:nvPr>
        </p:nvGraphicFramePr>
        <p:xfrm>
          <a:off x="533400" y="3460652"/>
          <a:ext cx="3886200" cy="2971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43100"/>
                <a:gridCol w="1943100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Candidate</a:t>
                      </a:r>
                      <a:endParaRPr lang="en-US" sz="2800" dirty="0"/>
                    </a:p>
                  </a:txBody>
                  <a:tcPr marL="7501" marR="7501" marT="5000" marB="5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Votes</a:t>
                      </a:r>
                      <a:endParaRPr lang="en-US" sz="2800" dirty="0"/>
                    </a:p>
                  </a:txBody>
                  <a:tcPr marL="7501" marR="7501" marT="5000" marB="5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Obama</a:t>
                      </a:r>
                      <a:endParaRPr lang="en-US" sz="2800" dirty="0"/>
                    </a:p>
                  </a:txBody>
                  <a:tcPr marL="7501" marR="7501" marT="5000" marB="5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69,498,215 </a:t>
                      </a:r>
                      <a:endParaRPr lang="en-US" sz="2800" dirty="0"/>
                    </a:p>
                  </a:txBody>
                  <a:tcPr marL="7501" marT="5000" marB="5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McCain</a:t>
                      </a:r>
                      <a:endParaRPr lang="en-US" sz="2800" dirty="0"/>
                    </a:p>
                  </a:txBody>
                  <a:tcPr marL="7501" marR="7501" marT="5000" marB="5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59,948,240</a:t>
                      </a:r>
                      <a:endParaRPr lang="en-US" sz="2800" dirty="0"/>
                    </a:p>
                  </a:txBody>
                  <a:tcPr marL="7501" marT="5000" marB="5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Nader</a:t>
                      </a:r>
                      <a:endParaRPr lang="en-US" sz="2800" dirty="0"/>
                    </a:p>
                  </a:txBody>
                  <a:tcPr marL="7501" marR="7501" marT="5000" marB="5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738,720</a:t>
                      </a:r>
                      <a:endParaRPr lang="en-US" sz="2800" dirty="0"/>
                    </a:p>
                  </a:txBody>
                  <a:tcPr marL="7501" marT="5000" marB="5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Baldwin</a:t>
                      </a:r>
                      <a:endParaRPr lang="en-US" sz="2800" dirty="0"/>
                    </a:p>
                  </a:txBody>
                  <a:tcPr marL="7501" marR="7501" marT="5000" marB="5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199,437</a:t>
                      </a:r>
                      <a:endParaRPr lang="en-US" sz="2800" dirty="0"/>
                    </a:p>
                  </a:txBody>
                  <a:tcPr marL="7501" marT="5000" marB="5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McKinney</a:t>
                      </a:r>
                      <a:endParaRPr lang="en-US" sz="2800" dirty="0"/>
                    </a:p>
                  </a:txBody>
                  <a:tcPr marL="7501" marR="7501" marT="5000" marB="5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161,680</a:t>
                      </a:r>
                      <a:endParaRPr lang="en-US" sz="2800" dirty="0"/>
                    </a:p>
                  </a:txBody>
                  <a:tcPr marL="7501" marT="5000" marB="5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14365302"/>
              </p:ext>
            </p:extLst>
          </p:nvPr>
        </p:nvGraphicFramePr>
        <p:xfrm>
          <a:off x="4800600" y="3441581"/>
          <a:ext cx="3886200" cy="2971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43100"/>
                <a:gridCol w="1943100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Candidate</a:t>
                      </a:r>
                      <a:endParaRPr lang="en-US" sz="2800" dirty="0"/>
                    </a:p>
                  </a:txBody>
                  <a:tcPr marL="7501" marR="7501" marT="5000" marB="5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Votes</a:t>
                      </a:r>
                      <a:endParaRPr lang="en-US" sz="2800" dirty="0"/>
                    </a:p>
                  </a:txBody>
                  <a:tcPr marL="7501" marR="7501" marT="5000" marB="5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Carpenter</a:t>
                      </a:r>
                      <a:endParaRPr lang="en-US" sz="2800" dirty="0"/>
                    </a:p>
                  </a:txBody>
                  <a:tcPr marL="7501" marR="7501" marT="5000" marB="5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6,582</a:t>
                      </a:r>
                      <a:endParaRPr lang="en-US" sz="2800" dirty="0"/>
                    </a:p>
                  </a:txBody>
                  <a:tcPr marL="7501" marT="5000" marB="5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Fishpaw</a:t>
                      </a:r>
                      <a:endParaRPr lang="en-US" sz="2800" dirty="0"/>
                    </a:p>
                  </a:txBody>
                  <a:tcPr marL="7501" marR="7501" marT="5000" marB="5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5,865</a:t>
                      </a:r>
                      <a:endParaRPr lang="en-US" sz="2800" dirty="0"/>
                    </a:p>
                  </a:txBody>
                  <a:tcPr marL="7501" marT="5000" marB="5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Cole</a:t>
                      </a:r>
                      <a:endParaRPr lang="en-US" sz="2800" dirty="0"/>
                    </a:p>
                  </a:txBody>
                  <a:tcPr marL="7501" marR="7501" marT="5000" marB="5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4,500</a:t>
                      </a:r>
                      <a:endParaRPr lang="en-US" sz="2800" dirty="0"/>
                    </a:p>
                  </a:txBody>
                  <a:tcPr marL="7501" marT="5000" marB="5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Sweeney</a:t>
                      </a:r>
                      <a:endParaRPr lang="en-US" sz="2800" dirty="0"/>
                    </a:p>
                  </a:txBody>
                  <a:tcPr marL="7501" marR="7501" marT="5000" marB="5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1,988</a:t>
                      </a:r>
                      <a:endParaRPr lang="en-US" sz="2800" dirty="0"/>
                    </a:p>
                  </a:txBody>
                  <a:tcPr marL="7501" marT="5000" marB="5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Carlson</a:t>
                      </a:r>
                      <a:endParaRPr lang="en-US" sz="2800" dirty="0"/>
                    </a:p>
                  </a:txBody>
                  <a:tcPr marL="7501" marR="7501" marT="5000" marB="5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1,837</a:t>
                      </a:r>
                      <a:endParaRPr lang="en-US" sz="2800" dirty="0"/>
                    </a:p>
                  </a:txBody>
                  <a:tcPr marL="7501" marT="5000" marB="5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12699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25797</TotalTime>
  <Words>675</Words>
  <Application>Microsoft Office PowerPoint</Application>
  <PresentationFormat>On-screen Show (4:3)</PresentationFormat>
  <Paragraphs>192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Approximately Strategy-Proof Voting</vt:lpstr>
      <vt:lpstr>The Model</vt:lpstr>
      <vt:lpstr>Circumventing Gibbard-Satterthwaite</vt:lpstr>
      <vt:lpstr>Slide 4</vt:lpstr>
      <vt:lpstr>δ - Approximations</vt:lpstr>
      <vt:lpstr>Is ε-Strategy Proof Voting Possible?</vt:lpstr>
      <vt:lpstr>ε-Strategy Proof Voting:  A Construction</vt:lpstr>
      <vt:lpstr>ε-Strategy Proof Voting:  A Construction</vt:lpstr>
      <vt:lpstr>How Good is This?</vt:lpstr>
      <vt:lpstr>This is Asymptotically Optimal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Approximately Strategy-Proof Voting</dc:title>
  <dc:creator>eleanor</dc:creator>
  <cp:lastModifiedBy>Eleanor</cp:lastModifiedBy>
  <cp:revision>161</cp:revision>
  <dcterms:created xsi:type="dcterms:W3CDTF">2011-06-07T23:10:31Z</dcterms:created>
  <dcterms:modified xsi:type="dcterms:W3CDTF">2011-07-20T06:43:52Z</dcterms:modified>
</cp:coreProperties>
</file>