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handoutMasterIdLst>
    <p:handoutMasterId r:id="rId56"/>
  </p:handoutMasterIdLst>
  <p:sldIdLst>
    <p:sldId id="539" r:id="rId2"/>
    <p:sldId id="541" r:id="rId3"/>
    <p:sldId id="1686" r:id="rId4"/>
    <p:sldId id="1704" r:id="rId5"/>
    <p:sldId id="1715" r:id="rId6"/>
    <p:sldId id="257" r:id="rId7"/>
    <p:sldId id="260" r:id="rId8"/>
    <p:sldId id="510" r:id="rId9"/>
    <p:sldId id="511" r:id="rId10"/>
    <p:sldId id="512" r:id="rId11"/>
    <p:sldId id="262" r:id="rId12"/>
    <p:sldId id="1720" r:id="rId13"/>
    <p:sldId id="265" r:id="rId14"/>
    <p:sldId id="269" r:id="rId15"/>
    <p:sldId id="270" r:id="rId16"/>
    <p:sldId id="271" r:id="rId17"/>
    <p:sldId id="272" r:id="rId18"/>
    <p:sldId id="273" r:id="rId19"/>
    <p:sldId id="289" r:id="rId20"/>
    <p:sldId id="274" r:id="rId21"/>
    <p:sldId id="276" r:id="rId22"/>
    <p:sldId id="268" r:id="rId23"/>
    <p:sldId id="1332" r:id="rId24"/>
    <p:sldId id="1716" r:id="rId25"/>
    <p:sldId id="1325" r:id="rId26"/>
    <p:sldId id="1326" r:id="rId27"/>
    <p:sldId id="1328" r:id="rId28"/>
    <p:sldId id="1330" r:id="rId29"/>
    <p:sldId id="300" r:id="rId30"/>
    <p:sldId id="302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20" r:id="rId39"/>
    <p:sldId id="292" r:id="rId40"/>
    <p:sldId id="293" r:id="rId41"/>
    <p:sldId id="294" r:id="rId42"/>
    <p:sldId id="295" r:id="rId43"/>
    <p:sldId id="296" r:id="rId44"/>
    <p:sldId id="1717" r:id="rId45"/>
    <p:sldId id="513" r:id="rId46"/>
    <p:sldId id="1321" r:id="rId47"/>
    <p:sldId id="1322" r:id="rId48"/>
    <p:sldId id="277" r:id="rId49"/>
    <p:sldId id="1323" r:id="rId50"/>
    <p:sldId id="516" r:id="rId51"/>
    <p:sldId id="1718" r:id="rId52"/>
    <p:sldId id="1719" r:id="rId53"/>
    <p:sldId id="514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ECE400"/>
    <a:srgbClr val="9E2F6A"/>
    <a:srgbClr val="0070C0"/>
    <a:srgbClr val="EC5B8F"/>
    <a:srgbClr val="A1075C"/>
    <a:srgbClr val="009192"/>
    <a:srgbClr val="FFFFFF"/>
    <a:srgbClr val="0091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1" autoAdjust="0"/>
    <p:restoredTop sz="91027" autoAdjust="0"/>
  </p:normalViewPr>
  <p:slideViewPr>
    <p:cSldViewPr>
      <p:cViewPr>
        <p:scale>
          <a:sx n="114" d="100"/>
          <a:sy n="114" d="100"/>
        </p:scale>
        <p:origin x="1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D53-684E-B8FB-8832BF43EAFE}"/>
              </c:ext>
            </c:extLst>
          </c:dPt>
          <c:dPt>
            <c:idx val="1"/>
            <c:bubble3D val="0"/>
            <c:spPr>
              <a:solidFill>
                <a:srgbClr val="009192">
                  <a:alpha val="50196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53-684E-B8FB-8832BF43EAFE}"/>
              </c:ext>
            </c:extLst>
          </c:dPt>
          <c:dLbls>
            <c:dLbl>
              <c:idx val="0"/>
              <c:layout>
                <c:manualLayout>
                  <c:x val="-0.15825597490690418"/>
                  <c:y val="-0.194961744119892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43766537978257"/>
                      <c:h val="0.212133360058796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D53-684E-B8FB-8832BF43EAFE}"/>
                </c:ext>
              </c:extLst>
            </c:dLbl>
            <c:dLbl>
              <c:idx val="1"/>
              <c:layout>
                <c:manualLayout>
                  <c:x val="0.10658055452913952"/>
                  <c:y val="9.12148140049523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296735674884298"/>
                      <c:h val="0.421856113753287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D53-684E-B8FB-8832BF43EA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Know</c:v>
                </c:pt>
                <c:pt idx="1">
                  <c:v>Don't Know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3-684E-B8FB-8832BF43EAF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show </a:t>
            </a:r>
            <a:r>
              <a:rPr lang="en-US" dirty="0" err="1"/>
              <a:t>latimes</a:t>
            </a:r>
            <a:r>
              <a:rPr lang="en-US" dirty="0"/>
              <a:t> page in Chrome, click through all the images received over the network on preview mode, then click through images in preview mode and look at cookies for advertisers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38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9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advocacy.consumerreports.org</a:t>
            </a:r>
            <a:r>
              <a:rPr lang="en-US" dirty="0"/>
              <a:t>/wp-content/uploads/2021/05/CR_CCPA-Are-Consumers-Digital-Rights-Protected_092020_vf2.pdf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46% of the time, people were unsure whether their request had succeeded.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45.5% of users who saw link-only version were not aware that they had the right to opt out of sale (compared to 28.9% of users in banner conditions, p=.019)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95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button: </a:t>
            </a:r>
            <a:r>
              <a:rPr lang="en-US" dirty="0" err="1"/>
              <a:t>bestbuy.com</a:t>
            </a:r>
            <a:r>
              <a:rPr lang="en-US" dirty="0"/>
              <a:t> (requires second click to confirm)</a:t>
            </a:r>
          </a:p>
          <a:p>
            <a:r>
              <a:rPr lang="en-US" dirty="0"/>
              <a:t>two button (slider): Bloomberg</a:t>
            </a:r>
          </a:p>
          <a:p>
            <a:r>
              <a:rPr lang="en-US" dirty="0"/>
              <a:t>two button: </a:t>
            </a:r>
            <a:r>
              <a:rPr lang="en-US" dirty="0" err="1"/>
              <a:t>weather.com</a:t>
            </a:r>
            <a:endParaRPr lang="en-US" dirty="0"/>
          </a:p>
          <a:p>
            <a:r>
              <a:rPr lang="en-US" dirty="0"/>
              <a:t>multi-option: </a:t>
            </a:r>
            <a:r>
              <a:rPr lang="en-US" dirty="0" err="1"/>
              <a:t>insider.com</a:t>
            </a:r>
            <a:endParaRPr lang="en-US" dirty="0"/>
          </a:p>
          <a:p>
            <a:r>
              <a:rPr lang="en-US" dirty="0"/>
              <a:t>multi-option (lots): </a:t>
            </a:r>
            <a:r>
              <a:rPr lang="en-US" dirty="0" err="1"/>
              <a:t>gap.com</a:t>
            </a:r>
            <a:endParaRPr lang="en-US" dirty="0"/>
          </a:p>
          <a:p>
            <a:r>
              <a:rPr lang="en-US" dirty="0"/>
              <a:t>form: </a:t>
            </a:r>
            <a:r>
              <a:rPr lang="en-US" dirty="0" err="1"/>
              <a:t>digitaltrends.com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55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510" name="Google Shape;51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5" name="Google Shape;52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526" name="Google Shape;526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6776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535" name="Google Shape;535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144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569" name="Google Shape;56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4394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594" name="Google Shape;594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6545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6" name="Google Shape;62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627" name="Google Shape;627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772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644" name="Google Shape;64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110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720" name="Google Shape;72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6912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8" name="Google Shape;728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729" name="Google Shape;729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1367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743" name="Google Shape;743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3300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1" name="Google Shape;751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752" name="Google Shape;752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1457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1" name="Google Shape;761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/>
          </a:p>
        </p:txBody>
      </p:sp>
      <p:sp>
        <p:nvSpPr>
          <p:cNvPr id="762" name="Google Shape;762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6736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3849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0288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630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opt-out in the wild: 8.8\% of sites with link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04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gs.statcounter.com</a:t>
            </a:r>
            <a:r>
              <a:rPr lang="en-US" dirty="0"/>
              <a:t>/browser-market-share</a:t>
            </a:r>
          </a:p>
          <a:p>
            <a:endParaRPr lang="en-US" dirty="0"/>
          </a:p>
          <a:p>
            <a:r>
              <a:rPr lang="en-US" dirty="0"/>
              <a:t>42% of users are not aware of the right to opt-out of sale (Jan 2022)</a:t>
            </a:r>
          </a:p>
          <a:p>
            <a:r>
              <a:rPr lang="en-US" dirty="0"/>
              <a:t>https://</a:t>
            </a:r>
            <a:r>
              <a:rPr lang="en-US" dirty="0" err="1"/>
              <a:t>consumerfed.org</a:t>
            </a:r>
            <a:r>
              <a:rPr lang="en-US" dirty="0"/>
              <a:t>/wp-content/uploads/2022/01/CCPA-Privacy-Rights-</a:t>
            </a:r>
            <a:r>
              <a:rPr lang="en-US" dirty="0" err="1"/>
              <a:t>Survey.pdf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924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0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1"/>
          <p:cNvSpPr txBox="1">
            <a:spLocks noGrp="1"/>
          </p:cNvSpPr>
          <p:nvPr>
            <p:ph type="body" idx="1"/>
          </p:nvPr>
        </p:nvSpPr>
        <p:spPr>
          <a:xfrm>
            <a:off x="457200" y="1716618"/>
            <a:ext cx="8229600" cy="466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33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-line title, 2/3 width">
  <p:cSld name="Title and Content, 2-line title, 2/3 width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0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0"/>
          <p:cNvSpPr txBox="1">
            <a:spLocks noGrp="1"/>
          </p:cNvSpPr>
          <p:nvPr>
            <p:ph type="body" idx="1"/>
          </p:nvPr>
        </p:nvSpPr>
        <p:spPr>
          <a:xfrm>
            <a:off x="457200" y="2313975"/>
            <a:ext cx="5880100" cy="380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700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  <p:sldLayoutId id="2147483700" r:id="rId21"/>
    <p:sldLayoutId id="2147483701" r:id="rId2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microsoft.com/office/2007/relationships/hdphoto" Target="../media/hdphoto7.wdp"/><Relationship Id="rId5" Type="http://schemas.microsoft.com/office/2007/relationships/hdphoto" Target="../media/hdphoto1.wdp"/><Relationship Id="rId10" Type="http://schemas.microsoft.com/office/2007/relationships/hdphoto" Target="../media/hdphoto6.wdp"/><Relationship Id="rId4" Type="http://schemas.openxmlformats.org/officeDocument/2006/relationships/image" Target="../media/image3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microsoft.com/office/2007/relationships/hdphoto" Target="../media/hdphoto6.wdp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eather.com/" TargetMode="External"/><Relationship Id="rId2" Type="http://schemas.openxmlformats.org/officeDocument/2006/relationships/hyperlink" Target="https://www.theguardian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buzzfeed.com/" TargetMode="External"/><Relationship Id="rId4" Type="http://schemas.openxmlformats.org/officeDocument/2006/relationships/hyperlink" Target="https://www.espn.com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8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11: Opt-out of Sale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09A5-F28E-9331-08FD-F34F5B29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Online Tracking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C8111-8F32-8D56-683F-A352893E9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10" y="1994312"/>
            <a:ext cx="9157010" cy="485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6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963D-1881-A5BF-A0B3-68D6538D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Third-Party Tracking Cookies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324FBE-6652-4D98-E373-3F960357ED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467588"/>
            <a:ext cx="7391400" cy="5390412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CAA41E7-CE8C-1EFF-6DE7-2E3F753F930C}"/>
              </a:ext>
            </a:extLst>
          </p:cNvPr>
          <p:cNvSpPr/>
          <p:nvPr/>
        </p:nvSpPr>
        <p:spPr>
          <a:xfrm>
            <a:off x="3962400" y="6172200"/>
            <a:ext cx="457200" cy="15240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BCB199F-F80C-C314-6AF4-EDF221DE41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295117"/>
            <a:ext cx="209080" cy="190590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08736082-E040-1215-E1F6-C674431B68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410200"/>
            <a:ext cx="209080" cy="190590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0FD40F19-AC0E-914E-9D79-83C18A4DB1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524410"/>
            <a:ext cx="209080" cy="190590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EFD50B4B-4ED6-7EB0-EE4D-BD6696D3B4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600610"/>
            <a:ext cx="209080" cy="190590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0BABD8A2-9A42-E641-E844-96994592F0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676810"/>
            <a:ext cx="209080" cy="190590"/>
          </a:xfrm>
          <a:prstGeom prst="rect">
            <a:avLst/>
          </a:prstGeom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86811D9C-3C98-C9A0-99E7-B5B9CF5E74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753010"/>
            <a:ext cx="209080" cy="190590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27689036-92C1-7843-9E12-5D59AF1C4B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829210"/>
            <a:ext cx="209080" cy="19059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AFDB3A3D-D66F-C57A-8B90-4D33C9DB92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67520" y="5905410"/>
            <a:ext cx="209080" cy="19059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1436A2FA-D6F4-F74C-A839-3D517D5733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6019800"/>
            <a:ext cx="209080" cy="19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1FA27-8861-C275-2DEF-1B6F1937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78755-D273-233A-4911-4D06A1EA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Targeted Advertising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3194BC2-9041-2902-6E39-C2B4362B3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34" y="1730051"/>
            <a:ext cx="1358322" cy="990599"/>
          </a:xfrm>
          <a:prstGeom prst="rect">
            <a:avLst/>
          </a:prstGeom>
        </p:spPr>
      </p:pic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E4C09183-BD17-1D17-9C2B-9A01A94F7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7" y="2720650"/>
            <a:ext cx="1358322" cy="990599"/>
          </a:xfrm>
          <a:prstGeom prst="rect">
            <a:avLst/>
          </a:prstGeom>
        </p:spPr>
      </p:pic>
      <p:pic>
        <p:nvPicPr>
          <p:cNvPr id="15" name="Content Placeholder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7730A0-6E8E-8930-C3E6-E89962885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05" y="2096389"/>
            <a:ext cx="1358322" cy="990599"/>
          </a:xfrm>
          <a:prstGeom prst="rect">
            <a:avLst/>
          </a:prstGeom>
        </p:spPr>
      </p:pic>
      <p:pic>
        <p:nvPicPr>
          <p:cNvPr id="20" name="Content Placeholder 16">
            <a:extLst>
              <a:ext uri="{FF2B5EF4-FFF2-40B4-BE49-F238E27FC236}">
                <a16:creationId xmlns:a16="http://schemas.microsoft.com/office/drawing/2014/main" id="{709A679B-CC49-68D5-7DFD-EF32432C6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99" y="3086988"/>
            <a:ext cx="1358322" cy="990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B7375961-3A24-03E5-0C11-2022EF1287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91225" y="2670899"/>
            <a:ext cx="657502" cy="599356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756A3D71-AB78-A14F-67FA-4991B85BF3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514401" y="2297623"/>
            <a:ext cx="657503" cy="599357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A9FEA9F2-9174-6018-E1C1-39BB4F3AC7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124050" y="3270255"/>
            <a:ext cx="657503" cy="599357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4223FBBD-5F8E-9C91-3086-34D1CBF53C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2599577" y="3702164"/>
            <a:ext cx="657503" cy="599357"/>
          </a:xfrm>
          <a:prstGeom prst="rect">
            <a:avLst/>
          </a:prstGeom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E018D91A-D913-89FF-5FF4-5C38F56A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327645" cy="2470990"/>
          </a:xfrm>
          <a:ln>
            <a:solidFill>
              <a:schemeClr val="tx1"/>
            </a:solidFill>
          </a:ln>
        </p:spPr>
      </p:pic>
      <p:sp>
        <p:nvSpPr>
          <p:cNvPr id="30" name="Right Arrow 29">
            <a:extLst>
              <a:ext uri="{FF2B5EF4-FFF2-40B4-BE49-F238E27FC236}">
                <a16:creationId xmlns:a16="http://schemas.microsoft.com/office/drawing/2014/main" id="{73B0521B-BC10-9AE5-B74D-93AC4C6FB381}"/>
              </a:ext>
            </a:extLst>
          </p:cNvPr>
          <p:cNvSpPr/>
          <p:nvPr/>
        </p:nvSpPr>
        <p:spPr>
          <a:xfrm>
            <a:off x="3748728" y="2475277"/>
            <a:ext cx="747074" cy="9905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9" name="Picture 5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B670BD-7200-1BB8-1C31-FDA71B4989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11" y="4222319"/>
            <a:ext cx="4355134" cy="309983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F88B42CF-F987-A4B3-D4F7-EB2C2E4A4B8E}"/>
              </a:ext>
            </a:extLst>
          </p:cNvPr>
          <p:cNvGrpSpPr/>
          <p:nvPr/>
        </p:nvGrpSpPr>
        <p:grpSpPr>
          <a:xfrm>
            <a:off x="-76200" y="4419600"/>
            <a:ext cx="3843969" cy="2803338"/>
            <a:chOff x="423230" y="4627193"/>
            <a:chExt cx="3843969" cy="2803338"/>
          </a:xfrm>
        </p:grpSpPr>
        <p:pic>
          <p:nvPicPr>
            <p:cNvPr id="60" name="Content Placeholder 16">
              <a:extLst>
                <a:ext uri="{FF2B5EF4-FFF2-40B4-BE49-F238E27FC236}">
                  <a16:creationId xmlns:a16="http://schemas.microsoft.com/office/drawing/2014/main" id="{F8572CC9-B3AB-DF8B-CD5C-AB14146D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230" y="4627193"/>
              <a:ext cx="3843969" cy="2803338"/>
            </a:xfrm>
            <a:prstGeom prst="rect">
              <a:avLst/>
            </a:prstGeom>
          </p:spPr>
        </p:pic>
        <p:pic>
          <p:nvPicPr>
            <p:cNvPr id="63" name="Content Placeholder 61" descr="A person holding a computer and pen&#10;&#10;AI-generated content may be incorrect.">
              <a:extLst>
                <a:ext uri="{FF2B5EF4-FFF2-40B4-BE49-F238E27FC236}">
                  <a16:creationId xmlns:a16="http://schemas.microsoft.com/office/drawing/2014/main" id="{580037D6-AB52-0C16-C202-B993AC67F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66" b="34611"/>
            <a:stretch>
              <a:fillRect/>
            </a:stretch>
          </p:blipFill>
          <p:spPr>
            <a:xfrm>
              <a:off x="910995" y="5155426"/>
              <a:ext cx="2780530" cy="899686"/>
            </a:xfrm>
            <a:prstGeom prst="rect">
              <a:avLst/>
            </a:prstGeom>
          </p:spPr>
        </p:pic>
      </p:grpSp>
      <p:sp>
        <p:nvSpPr>
          <p:cNvPr id="68" name="Left Arrow 67">
            <a:extLst>
              <a:ext uri="{FF2B5EF4-FFF2-40B4-BE49-F238E27FC236}">
                <a16:creationId xmlns:a16="http://schemas.microsoft.com/office/drawing/2014/main" id="{652ED481-B5E7-8F77-DD09-C06285047B8E}"/>
              </a:ext>
            </a:extLst>
          </p:cNvPr>
          <p:cNvSpPr/>
          <p:nvPr/>
        </p:nvSpPr>
        <p:spPr>
          <a:xfrm>
            <a:off x="3748727" y="5309503"/>
            <a:ext cx="746735" cy="9906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 descr="A logo for a company&#10;&#10;AI-generated content may be incorrect.">
            <a:extLst>
              <a:ext uri="{FF2B5EF4-FFF2-40B4-BE49-F238E27FC236}">
                <a16:creationId xmlns:a16="http://schemas.microsoft.com/office/drawing/2014/main" id="{BA677409-2258-1E44-D181-2D2D5F56DE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05840"/>
            <a:ext cx="868406" cy="95626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43BB129D-B00D-E7D8-8F35-7479607B4C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8388278" y="1875921"/>
            <a:ext cx="657502" cy="5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7D830-388F-6158-1A64-BB101C4D8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Concerns about Tracking and 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F37E9-D411-A068-B62C-C72BEDD95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8077200" cy="4718304"/>
          </a:xfrm>
        </p:spPr>
        <p:txBody>
          <a:bodyPr/>
          <a:lstStyle/>
          <a:p>
            <a:r>
              <a:rPr lang="en-US" dirty="0"/>
              <a:t>privacy</a:t>
            </a:r>
          </a:p>
          <a:p>
            <a:r>
              <a:rPr lang="en-US" dirty="0"/>
              <a:t>discrimination</a:t>
            </a:r>
          </a:p>
          <a:p>
            <a:r>
              <a:rPr lang="en-US" dirty="0"/>
              <a:t>other bad societal impact</a:t>
            </a:r>
          </a:p>
        </p:txBody>
      </p:sp>
    </p:spTree>
    <p:extLst>
      <p:ext uri="{BB962C8B-B14F-4D97-AF65-F5344CB8AC3E}">
        <p14:creationId xmlns:p14="http://schemas.microsoft.com/office/powerpoint/2010/main" val="3426471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6F2E-1B7E-2942-9E4E-A4A4AB399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915400" cy="1143000"/>
          </a:xfrm>
        </p:spPr>
        <p:txBody>
          <a:bodyPr>
            <a:normAutofit/>
          </a:bodyPr>
          <a:lstStyle/>
          <a:p>
            <a:r>
              <a:rPr lang="en-US" dirty="0"/>
              <a:t>California Consumer Privacy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D7B34-0B0F-B44B-BFF0-03321479F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Goal: </a:t>
            </a:r>
            <a:r>
              <a:rPr lang="en-US" dirty="0"/>
              <a:t>Give users more control over their personal information. </a:t>
            </a:r>
          </a:p>
          <a:p>
            <a:endParaRPr lang="en-US" dirty="0"/>
          </a:p>
          <a:p>
            <a:r>
              <a:rPr lang="en-US" dirty="0"/>
              <a:t>Introduced four key rights: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right to know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right to delete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right to opt-out of sale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right to non-discrimination</a:t>
            </a:r>
          </a:p>
          <a:p>
            <a:endParaRPr lang="en-US" dirty="0"/>
          </a:p>
          <a:p>
            <a:r>
              <a:rPr lang="en-US" dirty="0"/>
              <a:t>Signed: June 28, 2018</a:t>
            </a:r>
          </a:p>
          <a:p>
            <a:r>
              <a:rPr lang="en-US" dirty="0"/>
              <a:t>Enforced: July 1,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D81731-4E52-FA4D-80C7-86B44BF39B23}"/>
              </a:ext>
            </a:extLst>
          </p:cNvPr>
          <p:cNvSpPr/>
          <p:nvPr/>
        </p:nvSpPr>
        <p:spPr>
          <a:xfrm>
            <a:off x="1191513" y="4031974"/>
            <a:ext cx="3177473" cy="37702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indent="-182880"/>
            <a:r>
              <a:rPr lang="en-US" sz="1850" b="1" dirty="0">
                <a:solidFill>
                  <a:schemeClr val="accent2"/>
                </a:solidFill>
              </a:rPr>
              <a:t>The right to opt-out of sale</a:t>
            </a:r>
          </a:p>
        </p:txBody>
      </p:sp>
    </p:spTree>
    <p:extLst>
      <p:ext uri="{BB962C8B-B14F-4D97-AF65-F5344CB8AC3E}">
        <p14:creationId xmlns:p14="http://schemas.microsoft.com/office/powerpoint/2010/main" val="404764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D4DC4-4C6A-D546-A0BB-1B990249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Right to Opt-out of Sale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2003-9C44-0643-9FAE-5E50B6EE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Users have the right to </a:t>
            </a:r>
            <a:r>
              <a:rPr lang="en-US" dirty="0">
                <a:solidFill>
                  <a:schemeClr val="tx2"/>
                </a:solidFill>
              </a:rPr>
              <a:t>opt-out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of the </a:t>
            </a:r>
            <a:r>
              <a:rPr lang="en-US" b="1" dirty="0">
                <a:solidFill>
                  <a:schemeClr val="accent2"/>
                </a:solidFill>
              </a:rPr>
              <a:t>sale</a:t>
            </a:r>
            <a:r>
              <a:rPr lang="en-US" dirty="0"/>
              <a:t> of their </a:t>
            </a:r>
            <a:r>
              <a:rPr lang="en-US" b="1" dirty="0">
                <a:solidFill>
                  <a:schemeClr val="accent2"/>
                </a:solidFill>
              </a:rPr>
              <a:t>personal information</a:t>
            </a:r>
            <a:r>
              <a:rPr lang="en-US" dirty="0">
                <a:solidFill>
                  <a:schemeClr val="accent1"/>
                </a:solidFill>
              </a:rPr>
              <a:t>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Personal information</a:t>
            </a:r>
            <a:r>
              <a:rPr lang="en-US" altLang="en-US" dirty="0">
                <a:solidFill>
                  <a:schemeClr val="accent2"/>
                </a:solidFill>
              </a:rPr>
              <a:t> </a:t>
            </a:r>
            <a:r>
              <a:rPr lang="en-US" altLang="en-US" dirty="0">
                <a:solidFill>
                  <a:srgbClr val="212121"/>
                </a:solidFill>
              </a:rPr>
              <a:t>is “information that identifies, relates to, or could reasonably be linked with you or your household.”</a:t>
            </a:r>
          </a:p>
          <a:p>
            <a:r>
              <a:rPr lang="en-US" altLang="en-US" dirty="0">
                <a:solidFill>
                  <a:srgbClr val="212121"/>
                </a:solidFill>
              </a:rPr>
              <a:t>name, SSN, email</a:t>
            </a:r>
          </a:p>
          <a:p>
            <a:r>
              <a:rPr lang="en-US" altLang="en-US" dirty="0">
                <a:solidFill>
                  <a:srgbClr val="212121"/>
                </a:solidFill>
              </a:rPr>
              <a:t>geolocation information</a:t>
            </a:r>
          </a:p>
          <a:p>
            <a:r>
              <a:rPr lang="en-US" altLang="en-US" dirty="0">
                <a:solidFill>
                  <a:srgbClr val="212121"/>
                </a:solidFill>
              </a:rPr>
              <a:t>records of products purchased, internet browsing history</a:t>
            </a:r>
          </a:p>
          <a:p>
            <a:r>
              <a:rPr lang="en-US" altLang="en-US" dirty="0">
                <a:solidFill>
                  <a:srgbClr val="212121"/>
                </a:solidFill>
              </a:rPr>
              <a:t>inferences from other personal info that could create preference profile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Sale</a:t>
            </a:r>
            <a:r>
              <a:rPr lang="en-US" dirty="0"/>
              <a:t> includes selling or sharing personal information, specifically including “sharing for cross-context behavioral advertising”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Businesses must provide a </a:t>
            </a:r>
            <a:r>
              <a:rPr lang="en-US" b="1" dirty="0">
                <a:solidFill>
                  <a:schemeClr val="accent2"/>
                </a:solidFill>
              </a:rPr>
              <a:t>"a clear and conspicuous link"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on the homepage of their website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AA2A3-013C-69BE-492E-33958C2C8165}"/>
              </a:ext>
            </a:extLst>
          </p:cNvPr>
          <p:cNvSpPr/>
          <p:nvPr/>
        </p:nvSpPr>
        <p:spPr>
          <a:xfrm>
            <a:off x="452033" y="5736464"/>
            <a:ext cx="91254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			    entitled </a:t>
            </a:r>
            <a:r>
              <a:rPr lang="en-US" sz="2000" b="1" dirty="0">
                <a:solidFill>
                  <a:schemeClr val="accent2"/>
                </a:solidFill>
              </a:rPr>
              <a:t>"Do Not Sell My Personal Information".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7A14E9-D73F-48F3-E1DC-1D2C578E9C70}"/>
              </a:ext>
            </a:extLst>
          </p:cNvPr>
          <p:cNvSpPr txBox="1"/>
          <p:nvPr/>
        </p:nvSpPr>
        <p:spPr>
          <a:xfrm>
            <a:off x="487345" y="6211669"/>
            <a:ext cx="797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Allowed language now </a:t>
            </a:r>
            <a:r>
              <a:rPr lang="en-US" b="1" dirty="0">
                <a:solidFill>
                  <a:schemeClr val="accent2"/>
                </a:solidFill>
              </a:rPr>
              <a:t>“Do Not Sell or Share My Personal Information,”</a:t>
            </a:r>
            <a:r>
              <a:rPr lang="en-US" dirty="0"/>
              <a:t> </a:t>
            </a:r>
            <a:r>
              <a:rPr lang="en-US" b="1" dirty="0">
                <a:solidFill>
                  <a:schemeClr val="accent2"/>
                </a:solidFill>
              </a:rPr>
              <a:t>“Your Privacy Choices,”</a:t>
            </a:r>
            <a:r>
              <a:rPr lang="en-US" dirty="0"/>
              <a:t> or </a:t>
            </a:r>
            <a:r>
              <a:rPr lang="en-US" b="1" dirty="0">
                <a:solidFill>
                  <a:schemeClr val="accent2"/>
                </a:solidFill>
              </a:rPr>
              <a:t>“Your California Privacy Choices.”</a:t>
            </a:r>
          </a:p>
        </p:txBody>
      </p:sp>
    </p:spTree>
    <p:extLst>
      <p:ext uri="{BB962C8B-B14F-4D97-AF65-F5344CB8AC3E}">
        <p14:creationId xmlns:p14="http://schemas.microsoft.com/office/powerpoint/2010/main" val="303406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E4CA1-931B-0E20-ED2F-6579EDC8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usable are CCPA opt-outs?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00339-A870-FC56-D4F8-A6E7F78EE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Consumer Reports study (May 2021)</a:t>
            </a:r>
          </a:p>
          <a:p>
            <a:r>
              <a:rPr lang="en-US" dirty="0"/>
              <a:t>identified 234 California data brokers</a:t>
            </a:r>
          </a:p>
          <a:p>
            <a:r>
              <a:rPr lang="en-US" dirty="0"/>
              <a:t>randomly assigned people to opt-out of sale on websites</a:t>
            </a:r>
          </a:p>
          <a:p>
            <a:endParaRPr lang="en-US" dirty="0"/>
          </a:p>
          <a:p>
            <a:r>
              <a:rPr lang="en-US" dirty="0"/>
              <a:t>403 participants</a:t>
            </a:r>
          </a:p>
          <a:p>
            <a:r>
              <a:rPr lang="en-US" dirty="0"/>
              <a:t>analyzed 3 requests each to 214 data brokers</a:t>
            </a:r>
          </a:p>
        </p:txBody>
      </p:sp>
      <p:pic>
        <p:nvPicPr>
          <p:cNvPr id="5" name="Picture 4" descr="A green and black logo&#10;&#10;AI-generated content may be incorrect.">
            <a:extLst>
              <a:ext uri="{FF2B5EF4-FFF2-40B4-BE49-F238E27FC236}">
                <a16:creationId xmlns:a16="http://schemas.microsoft.com/office/drawing/2014/main" id="{CEC79481-8E57-F9CC-175F-1A8CCFF2F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600200"/>
            <a:ext cx="226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3F4CF-E524-E268-F8D0-5D10700B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usable are CCPA opt-outs?</a:t>
            </a:r>
          </a:p>
        </p:txBody>
      </p:sp>
      <p:pic>
        <p:nvPicPr>
          <p:cNvPr id="5" name="Content Placeholder 4" descr="Chart, pie chart&#10;&#10;Description automatically generated">
            <a:extLst>
              <a:ext uri="{FF2B5EF4-FFF2-40B4-BE49-F238E27FC236}">
                <a16:creationId xmlns:a16="http://schemas.microsoft.com/office/drawing/2014/main" id="{26D0252C-422D-576B-AD21-3AFCF15A7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89" y="1600200"/>
            <a:ext cx="7289622" cy="4876800"/>
          </a:xfrm>
        </p:spPr>
      </p:pic>
    </p:spTree>
    <p:extLst>
      <p:ext uri="{BB962C8B-B14F-4D97-AF65-F5344CB8AC3E}">
        <p14:creationId xmlns:p14="http://schemas.microsoft.com/office/powerpoint/2010/main" val="196608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40E7-D790-62FD-BFB8-6CBEC3E75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usable are CCPA opt-outs?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F9605C30-7271-912E-FED2-EBE659AD6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95" y="1600200"/>
            <a:ext cx="8058410" cy="4876800"/>
          </a:xfrm>
        </p:spPr>
      </p:pic>
    </p:spTree>
    <p:extLst>
      <p:ext uri="{BB962C8B-B14F-4D97-AF65-F5344CB8AC3E}">
        <p14:creationId xmlns:p14="http://schemas.microsoft.com/office/powerpoint/2010/main" val="3605302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D5C614-6B7F-8B4B-8D78-D810EE51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Exercise: Figure out how to opt-out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A6BD4A-F751-1345-B1C3-F04547DE4CE2}"/>
              </a:ext>
            </a:extLst>
          </p:cNvPr>
          <p:cNvSpPr txBox="1"/>
          <p:nvPr/>
        </p:nvSpPr>
        <p:spPr>
          <a:xfrm>
            <a:off x="1524000" y="2800171"/>
            <a:ext cx="58487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 1: </a:t>
            </a:r>
            <a:r>
              <a:rPr lang="en-US" sz="2400" dirty="0">
                <a:hlinkClick r:id="rId2"/>
              </a:rPr>
              <a:t>https://www.theguardian.com/</a:t>
            </a:r>
            <a:endParaRPr lang="en-US" sz="2400" dirty="0"/>
          </a:p>
          <a:p>
            <a:r>
              <a:rPr lang="en-US" sz="2400" dirty="0"/>
              <a:t>Example 2: </a:t>
            </a:r>
            <a:r>
              <a:rPr lang="en-US" sz="2400" dirty="0">
                <a:hlinkClick r:id="rId3"/>
              </a:rPr>
              <a:t>https://weather.com/</a:t>
            </a:r>
            <a:r>
              <a:rPr lang="en-US" sz="2400" dirty="0"/>
              <a:t> </a:t>
            </a:r>
          </a:p>
          <a:p>
            <a:r>
              <a:rPr lang="en-US" sz="2400" dirty="0"/>
              <a:t>Example 3: </a:t>
            </a:r>
            <a:r>
              <a:rPr lang="en-US" sz="2400" dirty="0">
                <a:hlinkClick r:id="rId4"/>
              </a:rPr>
              <a:t>https://www.espn.com</a:t>
            </a:r>
            <a:endParaRPr lang="en-US" sz="2400" dirty="0"/>
          </a:p>
          <a:p>
            <a:r>
              <a:rPr lang="en-US" sz="2400" dirty="0"/>
              <a:t>Example 4: </a:t>
            </a:r>
            <a:r>
              <a:rPr lang="en-US" sz="2400" dirty="0">
                <a:hlinkClick r:id="rId5"/>
              </a:rPr>
              <a:t>https://www.buzzfeed.com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85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ED7B-4760-A88A-8253-691A62DC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CCB35-DEBA-F8A3-1787-636BB508C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 500 websites</a:t>
            </a:r>
          </a:p>
          <a:p>
            <a:r>
              <a:rPr lang="en-US" dirty="0"/>
              <a:t>Conducted manually July 2020-July 2021</a:t>
            </a:r>
          </a:p>
        </p:txBody>
      </p:sp>
    </p:spTree>
    <p:extLst>
      <p:ext uri="{BB962C8B-B14F-4D97-AF65-F5344CB8AC3E}">
        <p14:creationId xmlns:p14="http://schemas.microsoft.com/office/powerpoint/2010/main" val="1674975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E3DF3-42C1-1D49-814B-F6C74611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Accessibility (Top 500 U.S.)</a:t>
            </a:r>
          </a:p>
        </p:txBody>
      </p:sp>
      <p:pic>
        <p:nvPicPr>
          <p:cNvPr id="6" name="Content Placeholder 5" descr="Chart, bar chart&#10;&#10;Description automatically generated">
            <a:extLst>
              <a:ext uri="{FF2B5EF4-FFF2-40B4-BE49-F238E27FC236}">
                <a16:creationId xmlns:a16="http://schemas.microsoft.com/office/drawing/2014/main" id="{CE493BDE-BE1E-C548-B72A-65B838344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400"/>
            <a:ext cx="8515350" cy="5676900"/>
          </a:xfrm>
        </p:spPr>
      </p:pic>
    </p:spTree>
    <p:extLst>
      <p:ext uri="{BB962C8B-B14F-4D97-AF65-F5344CB8AC3E}">
        <p14:creationId xmlns:p14="http://schemas.microsoft.com/office/powerpoint/2010/main" val="28417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CBBA3-99CE-214C-9B91-FA848944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Link vs. Banners</a:t>
            </a:r>
          </a:p>
        </p:txBody>
      </p:sp>
      <p:pic>
        <p:nvPicPr>
          <p:cNvPr id="7" name="Picture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A5E068A-36C1-6E4D-B534-1C1FD7A6A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4" y="1219200"/>
            <a:ext cx="8384458" cy="5845667"/>
          </a:xfrm>
          <a:prstGeom prst="rect">
            <a:avLst/>
          </a:prstGeom>
        </p:spPr>
      </p:pic>
      <p:pic>
        <p:nvPicPr>
          <p:cNvPr id="5" name="Content Placeholder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2E22AF9-4DD3-894B-91DA-50FA1700D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794"/>
            <a:ext cx="7928968" cy="5486206"/>
          </a:xfr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1F429A4-D1EE-BA40-9752-35C9EA1EFA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76800"/>
            <a:ext cx="2157609" cy="1670012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FD5BC9F-790B-FE42-AE15-704867172C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638799"/>
            <a:ext cx="7620000" cy="90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9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269C-9D97-A349-BC4A-6316C3EB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Link vs. Banners</a:t>
            </a:r>
          </a:p>
        </p:txBody>
      </p:sp>
      <p:pic>
        <p:nvPicPr>
          <p:cNvPr id="6" name="Content Placeholder 5" descr="Chart, bar chart&#10;&#10;Description automatically generated">
            <a:extLst>
              <a:ext uri="{FF2B5EF4-FFF2-40B4-BE49-F238E27FC236}">
                <a16:creationId xmlns:a16="http://schemas.microsoft.com/office/drawing/2014/main" id="{FD6150DA-86A5-884A-A20F-51236C394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43050"/>
            <a:ext cx="8382000" cy="523875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CED441-871E-A043-8159-9ED51D976E5B}"/>
              </a:ext>
            </a:extLst>
          </p:cNvPr>
          <p:cNvSpPr/>
          <p:nvPr/>
        </p:nvSpPr>
        <p:spPr>
          <a:xfrm>
            <a:off x="2278252" y="4166299"/>
            <a:ext cx="6061226" cy="19710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4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D601-4018-F84F-A5D4-93F3ED2DF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/>
              <a:t>Follow-up 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771378-ABE8-034E-9911-8F5443E37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4724400"/>
            <a:ext cx="8229600" cy="16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/>
              <a:t>45.5%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FD142524-650D-DC4B-AB03-AD6E930F2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717314"/>
            <a:ext cx="7996107" cy="27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0802-869F-6441-A809-FCA9B74B4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Opt-out mechanisms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AF87597F-3199-BC48-9A0E-E0414B852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277" y="3060700"/>
            <a:ext cx="4833445" cy="990600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1076006-9574-6B4F-9F09-2B06A7A89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99" y="1715103"/>
            <a:ext cx="6400800" cy="863600"/>
          </a:xfrm>
          <a:prstGeom prst="rect">
            <a:avLst/>
          </a:prstGeom>
        </p:spPr>
      </p:pic>
      <p:pic>
        <p:nvPicPr>
          <p:cNvPr id="16" name="Picture 1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4D05725-1CDA-F149-8422-9789E4C96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99" y="2658534"/>
            <a:ext cx="6022200" cy="2213430"/>
          </a:xfrm>
          <a:prstGeom prst="rect">
            <a:avLst/>
          </a:prstGeom>
        </p:spPr>
      </p:pic>
      <p:pic>
        <p:nvPicPr>
          <p:cNvPr id="20" name="Picture 1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8CEE0A6-2DCC-0841-9BC0-087F3D822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1638300"/>
            <a:ext cx="6477000" cy="2844800"/>
          </a:xfrm>
          <a:prstGeom prst="rect">
            <a:avLst/>
          </a:prstGeom>
        </p:spPr>
      </p:pic>
      <p:pic>
        <p:nvPicPr>
          <p:cNvPr id="30" name="Picture 2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AB564EA-8AA9-1D4A-9908-1DF83F6C6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57" y="1365641"/>
            <a:ext cx="5868144" cy="5500825"/>
          </a:xfrm>
          <a:prstGeom prst="rect">
            <a:avLst/>
          </a:prstGeom>
        </p:spPr>
      </p:pic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D33F5FE-43B8-1F48-AB3C-A3551B3BD3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273925"/>
            <a:ext cx="4112279" cy="6550207"/>
          </a:xfrm>
          <a:prstGeom prst="rect">
            <a:avLst/>
          </a:prstGeom>
        </p:spPr>
      </p:pic>
      <p:pic>
        <p:nvPicPr>
          <p:cNvPr id="4" name="Picture 3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8634C638-899D-614E-9E30-E005C72FE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C1EFCF8-BB01-774F-B72A-894C01BBB0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0" y="100725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99B2AF-E4A2-DB4F-976D-CF1F7A7C46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0" y="11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481E-E918-9945-A0C5-BE7F6D303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Opt-out Mechanisms</a:t>
            </a:r>
          </a:p>
        </p:txBody>
      </p:sp>
      <p:pic>
        <p:nvPicPr>
          <p:cNvPr id="7" name="Content Placeholder 6" descr="Chart, bar chart&#10;&#10;Description automatically generated">
            <a:extLst>
              <a:ext uri="{FF2B5EF4-FFF2-40B4-BE49-F238E27FC236}">
                <a16:creationId xmlns:a16="http://schemas.microsoft.com/office/drawing/2014/main" id="{E7AD7D99-6855-9248-94D5-62FE9F953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95400"/>
            <a:ext cx="7239000" cy="5429250"/>
          </a:xfrm>
        </p:spPr>
      </p:pic>
    </p:spTree>
    <p:extLst>
      <p:ext uri="{BB962C8B-B14F-4D97-AF65-F5344CB8AC3E}">
        <p14:creationId xmlns:p14="http://schemas.microsoft.com/office/powerpoint/2010/main" val="4264722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B835-19EB-184B-9452-060062D81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Nudging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AB54882-4FE7-E444-80F7-0018E575F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32000"/>
            <a:ext cx="6096000" cy="401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1D3B93-310A-A24C-AE70-5F38FD782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0" y="3137888"/>
            <a:ext cx="8713750" cy="840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D937554-17F0-F44E-AF13-EC6A8BAF5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50" y="1563650"/>
            <a:ext cx="6667500" cy="4330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8B69598-F935-A34A-B6EF-CFCFB8524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50" y="1466000"/>
            <a:ext cx="7683500" cy="482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512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6E060-69DD-2543-BA1D-9EE2000BF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Nudging</a:t>
            </a:r>
          </a:p>
        </p:txBody>
      </p:sp>
      <p:pic>
        <p:nvPicPr>
          <p:cNvPr id="7" name="Content Placeholder 6" descr="Chart, bar chart&#10;&#10;Description automatically generated">
            <a:extLst>
              <a:ext uri="{FF2B5EF4-FFF2-40B4-BE49-F238E27FC236}">
                <a16:creationId xmlns:a16="http://schemas.microsoft.com/office/drawing/2014/main" id="{C7E43723-19C2-B248-AC10-D37545577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52550"/>
            <a:ext cx="7239000" cy="5429250"/>
          </a:xfrm>
        </p:spPr>
      </p:pic>
    </p:spTree>
    <p:extLst>
      <p:ext uri="{BB962C8B-B14F-4D97-AF65-F5344CB8AC3E}">
        <p14:creationId xmlns:p14="http://schemas.microsoft.com/office/powerpoint/2010/main" val="2496141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, bar chart&#10;&#10;Description automatically generated">
            <a:extLst>
              <a:ext uri="{FF2B5EF4-FFF2-40B4-BE49-F238E27FC236}">
                <a16:creationId xmlns:a16="http://schemas.microsoft.com/office/drawing/2014/main" id="{CDC2761E-D44F-9E4E-8D3F-7E86FC509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6850"/>
            <a:ext cx="8229600" cy="51435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6370AE-507D-F74D-A26E-E47AE0AAA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en-US" sz="3700"/>
              <a:t>User Study: Nudging and Inconvenience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91802-0B28-FF4C-94DF-6F684ECAE23D}"/>
              </a:ext>
            </a:extLst>
          </p:cNvPr>
          <p:cNvSpPr/>
          <p:nvPr/>
        </p:nvSpPr>
        <p:spPr>
          <a:xfrm>
            <a:off x="2743102" y="3159584"/>
            <a:ext cx="5520077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E73A27-2AF0-6843-BD98-3379E5FBF984}"/>
              </a:ext>
            </a:extLst>
          </p:cNvPr>
          <p:cNvSpPr/>
          <p:nvPr/>
        </p:nvSpPr>
        <p:spPr>
          <a:xfrm>
            <a:off x="2743103" y="4531184"/>
            <a:ext cx="5520077" cy="421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6C5A00-C091-2449-B125-92266A5FDD5C}"/>
              </a:ext>
            </a:extLst>
          </p:cNvPr>
          <p:cNvSpPr/>
          <p:nvPr/>
        </p:nvSpPr>
        <p:spPr>
          <a:xfrm>
            <a:off x="2743102" y="5105400"/>
            <a:ext cx="5520077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4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og, indoor, brown, mammal&#10;&#10;Description automatically generated">
            <a:extLst>
              <a:ext uri="{FF2B5EF4-FFF2-40B4-BE49-F238E27FC236}">
                <a16:creationId xmlns:a16="http://schemas.microsoft.com/office/drawing/2014/main" id="{E628D189-5EFD-194A-B0D5-65DA71A0E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87"/>
          <a:stretch/>
        </p:blipFill>
        <p:spPr>
          <a:xfrm>
            <a:off x="1219200" y="990600"/>
            <a:ext cx="7010400" cy="53279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0CBBE5-3900-AF48-842E-A4E68A020477}"/>
              </a:ext>
            </a:extLst>
          </p:cNvPr>
          <p:cNvSpPr txBox="1"/>
          <p:nvPr/>
        </p:nvSpPr>
        <p:spPr>
          <a:xfrm>
            <a:off x="2450380" y="1143000"/>
            <a:ext cx="45480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n w="28575">
                  <a:solidFill>
                    <a:schemeClr val="tx2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DISAPPOINTED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761C91-6403-E74E-9F29-224F0E6E7CD6}"/>
              </a:ext>
            </a:extLst>
          </p:cNvPr>
          <p:cNvSpPr txBox="1"/>
          <p:nvPr/>
        </p:nvSpPr>
        <p:spPr>
          <a:xfrm>
            <a:off x="1677577" y="5207168"/>
            <a:ext cx="6247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n w="28575">
                  <a:solidFill>
                    <a:schemeClr val="tx2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BUT NOT SURPRISED</a:t>
            </a:r>
          </a:p>
        </p:txBody>
      </p:sp>
    </p:spTree>
    <p:extLst>
      <p:ext uri="{BB962C8B-B14F-4D97-AF65-F5344CB8AC3E}">
        <p14:creationId xmlns:p14="http://schemas.microsoft.com/office/powerpoint/2010/main" val="1886392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37" descr="CCPA regulations"/>
          <p:cNvPicPr preferRelativeResize="0"/>
          <p:nvPr/>
        </p:nvPicPr>
        <p:blipFill rotWithShape="1">
          <a:blip r:embed="rId3">
            <a:alphaModFix/>
          </a:blip>
          <a:srcRect t="49700"/>
          <a:stretch/>
        </p:blipFill>
        <p:spPr>
          <a:xfrm>
            <a:off x="152401" y="1847928"/>
            <a:ext cx="8839202" cy="10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7" descr="Opt-out button or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2" y="4809565"/>
            <a:ext cx="8839200" cy="143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7" descr="Requests to Opt-ou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3077110"/>
            <a:ext cx="8839204" cy="1546421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7"/>
          <p:cNvSpPr/>
          <p:nvPr/>
        </p:nvSpPr>
        <p:spPr>
          <a:xfrm>
            <a:off x="6622000" y="5441949"/>
            <a:ext cx="1976400" cy="25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EAC9D-C49E-0CFB-3A32-A68D0560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1: Improve Recognizability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F3F1E-4653-19F5-DDF5-53E7F410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Opt-out of Sale Icon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20A9D-C553-074D-6366-20E1A3583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an standardized icon that you think users would recognize as an option to opt-out of sale of personal information </a:t>
            </a:r>
          </a:p>
        </p:txBody>
      </p:sp>
    </p:spTree>
    <p:extLst>
      <p:ext uri="{BB962C8B-B14F-4D97-AF65-F5344CB8AC3E}">
        <p14:creationId xmlns:p14="http://schemas.microsoft.com/office/powerpoint/2010/main" val="4040097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9"/>
          <p:cNvSpPr txBox="1">
            <a:spLocks noGrp="1"/>
          </p:cNvSpPr>
          <p:nvPr>
            <p:ph type="title"/>
          </p:nvPr>
        </p:nvSpPr>
        <p:spPr>
          <a:xfrm>
            <a:off x="457200" y="1063225"/>
            <a:ext cx="3154200" cy="1370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ts val="3600"/>
            </a:pPr>
            <a:r>
              <a:rPr lang="en-US"/>
              <a:t>Icon ideation focused on 3 concepts</a:t>
            </a:r>
            <a:endParaRPr/>
          </a:p>
        </p:txBody>
      </p:sp>
      <p:sp>
        <p:nvSpPr>
          <p:cNvPr id="529" name="Google Shape;529;p39"/>
          <p:cNvSpPr txBox="1">
            <a:spLocks noGrp="1"/>
          </p:cNvSpPr>
          <p:nvPr>
            <p:ph type="body" idx="1"/>
          </p:nvPr>
        </p:nvSpPr>
        <p:spPr>
          <a:xfrm>
            <a:off x="457200" y="2592725"/>
            <a:ext cx="3154200" cy="285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indent="-355600">
              <a:lnSpc>
                <a:spcPct val="150000"/>
              </a:lnSpc>
              <a:buSzPts val="2000"/>
              <a:buChar char="•"/>
            </a:pPr>
            <a:r>
              <a:rPr lang="en-US" sz="2200"/>
              <a:t>Choice/consent</a:t>
            </a:r>
            <a:endParaRPr sz="2200"/>
          </a:p>
          <a:p>
            <a:pPr indent="-355600">
              <a:lnSpc>
                <a:spcPct val="150000"/>
              </a:lnSpc>
              <a:spcBef>
                <a:spcPts val="0"/>
              </a:spcBef>
              <a:buSzPts val="2000"/>
              <a:buChar char="•"/>
            </a:pPr>
            <a:r>
              <a:rPr lang="en-US" sz="2200"/>
              <a:t>Opting out</a:t>
            </a:r>
            <a:endParaRPr sz="2200"/>
          </a:p>
          <a:p>
            <a:pPr indent="-355600">
              <a:lnSpc>
                <a:spcPct val="150000"/>
              </a:lnSpc>
              <a:spcBef>
                <a:spcPts val="0"/>
              </a:spcBef>
              <a:buSzPts val="2000"/>
              <a:buChar char="•"/>
            </a:pPr>
            <a:r>
              <a:rPr lang="en-US" sz="2200"/>
              <a:t>Do-not-sell </a:t>
            </a:r>
            <a:endParaRPr sz="2200"/>
          </a:p>
        </p:txBody>
      </p:sp>
      <p:pic>
        <p:nvPicPr>
          <p:cNvPr id="530" name="Google Shape;530;p39" descr="Photo of white board with post-its groups from icon ideation"/>
          <p:cNvPicPr preferRelativeResize="0"/>
          <p:nvPr/>
        </p:nvPicPr>
        <p:blipFill rotWithShape="1">
          <a:blip r:embed="rId3">
            <a:alphaModFix/>
          </a:blip>
          <a:srcRect t="11775" b="21659"/>
          <a:stretch/>
        </p:blipFill>
        <p:spPr>
          <a:xfrm>
            <a:off x="3655880" y="857250"/>
            <a:ext cx="548812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9"/>
          <p:cNvSpPr/>
          <p:nvPr/>
        </p:nvSpPr>
        <p:spPr>
          <a:xfrm>
            <a:off x="570700" y="5454075"/>
            <a:ext cx="3087600" cy="54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1005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40"/>
          <p:cNvGrpSpPr/>
          <p:nvPr/>
        </p:nvGrpSpPr>
        <p:grpSpPr>
          <a:xfrm>
            <a:off x="2879968" y="1559088"/>
            <a:ext cx="1985400" cy="3314400"/>
            <a:chOff x="2585025" y="1165225"/>
            <a:chExt cx="1985400" cy="3314400"/>
          </a:xfrm>
        </p:grpSpPr>
        <p:grpSp>
          <p:nvGrpSpPr>
            <p:cNvPr id="538" name="Google Shape;538;p40"/>
            <p:cNvGrpSpPr/>
            <p:nvPr/>
          </p:nvGrpSpPr>
          <p:grpSpPr>
            <a:xfrm>
              <a:off x="2585025" y="1165225"/>
              <a:ext cx="1985400" cy="3314400"/>
              <a:chOff x="445625" y="1165225"/>
              <a:chExt cx="1985400" cy="3314400"/>
            </a:xfrm>
          </p:grpSpPr>
          <p:sp>
            <p:nvSpPr>
              <p:cNvPr id="539" name="Google Shape;539;p40"/>
              <p:cNvSpPr/>
              <p:nvPr/>
            </p:nvSpPr>
            <p:spPr>
              <a:xfrm>
                <a:off x="445625" y="1165225"/>
                <a:ext cx="1985400" cy="3314400"/>
              </a:xfrm>
              <a:prstGeom prst="roundRect">
                <a:avLst>
                  <a:gd name="adj" fmla="val 16667"/>
                </a:avLst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2400"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40"/>
              <p:cNvSpPr txBox="1"/>
              <p:nvPr/>
            </p:nvSpPr>
            <p:spPr>
              <a:xfrm>
                <a:off x="586175" y="1287250"/>
                <a:ext cx="1704300" cy="52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800"/>
                </a:pPr>
                <a:r>
                  <a:rPr lang="en-US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Opting out</a:t>
                </a:r>
                <a:endParaRPr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41" name="Google Shape;541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11965" y="2767142"/>
              <a:ext cx="731520" cy="60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11965" y="1883625"/>
              <a:ext cx="731520" cy="6726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211965" y="3587596"/>
              <a:ext cx="731520" cy="6726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4" name="Google Shape;544;p40"/>
          <p:cNvGrpSpPr/>
          <p:nvPr/>
        </p:nvGrpSpPr>
        <p:grpSpPr>
          <a:xfrm>
            <a:off x="5290862" y="1559088"/>
            <a:ext cx="3346789" cy="2554408"/>
            <a:chOff x="5290861" y="549438"/>
            <a:chExt cx="3346789" cy="2554408"/>
          </a:xfrm>
        </p:grpSpPr>
        <p:grpSp>
          <p:nvGrpSpPr>
            <p:cNvPr id="545" name="Google Shape;545;p40"/>
            <p:cNvGrpSpPr/>
            <p:nvPr/>
          </p:nvGrpSpPr>
          <p:grpSpPr>
            <a:xfrm>
              <a:off x="5290861" y="549438"/>
              <a:ext cx="3346789" cy="2554408"/>
              <a:chOff x="445625" y="1165225"/>
              <a:chExt cx="1985400" cy="3314400"/>
            </a:xfrm>
          </p:grpSpPr>
          <p:sp>
            <p:nvSpPr>
              <p:cNvPr id="546" name="Google Shape;546;p40"/>
              <p:cNvSpPr/>
              <p:nvPr/>
            </p:nvSpPr>
            <p:spPr>
              <a:xfrm>
                <a:off x="445625" y="1165225"/>
                <a:ext cx="1985400" cy="3314400"/>
              </a:xfrm>
              <a:prstGeom prst="roundRect">
                <a:avLst>
                  <a:gd name="adj" fmla="val 16667"/>
                </a:avLst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chemeClr val="dk1"/>
                  </a:buClr>
                  <a:buSzPts val="2400"/>
                </a:pPr>
                <a:endParaRPr sz="24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40"/>
              <p:cNvSpPr txBox="1"/>
              <p:nvPr/>
            </p:nvSpPr>
            <p:spPr>
              <a:xfrm>
                <a:off x="586175" y="1287250"/>
                <a:ext cx="1704300" cy="52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800"/>
                </a:pPr>
                <a:r>
                  <a:rPr lang="en-US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Do not sell (personal info)</a:t>
                </a:r>
                <a:endParaRPr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48" name="Google Shape;548;p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079154" y="2191305"/>
              <a:ext cx="876822" cy="6400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9" name="Google Shape;549;p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073679" y="2168445"/>
              <a:ext cx="734785" cy="685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4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71104" y="1251086"/>
              <a:ext cx="68580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44732" y="1251086"/>
              <a:ext cx="871946" cy="685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4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704504" y="1251086"/>
              <a:ext cx="685800" cy="685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3" name="Google Shape;553;p40"/>
          <p:cNvGrpSpPr/>
          <p:nvPr/>
        </p:nvGrpSpPr>
        <p:grpSpPr>
          <a:xfrm>
            <a:off x="469075" y="1559088"/>
            <a:ext cx="1985400" cy="3314400"/>
            <a:chOff x="445625" y="1165225"/>
            <a:chExt cx="1985400" cy="3314400"/>
          </a:xfrm>
        </p:grpSpPr>
        <p:sp>
          <p:nvSpPr>
            <p:cNvPr id="554" name="Google Shape;554;p40"/>
            <p:cNvSpPr/>
            <p:nvPr/>
          </p:nvSpPr>
          <p:spPr>
            <a:xfrm>
              <a:off x="445625" y="1165225"/>
              <a:ext cx="1985400" cy="33144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chemeClr val="dk1"/>
                </a:buClr>
                <a:buSzPts val="2400"/>
              </a:pPr>
              <a:endParaRPr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5" name="Google Shape;555;p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81125" y="1929788"/>
              <a:ext cx="914400" cy="4391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4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981125" y="3832289"/>
              <a:ext cx="914400" cy="35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81125" y="2706168"/>
              <a:ext cx="914400" cy="7888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" name="Google Shape;558;p40"/>
            <p:cNvSpPr txBox="1"/>
            <p:nvPr/>
          </p:nvSpPr>
          <p:spPr>
            <a:xfrm>
              <a:off x="586175" y="1287250"/>
              <a:ext cx="1704300" cy="5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chemeClr val="dk1"/>
                </a:buClr>
                <a:buSzPts val="1800"/>
              </a:pP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Choice/consent</a:t>
              </a:r>
              <a:endParaRPr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9" name="Google Shape;559;p40"/>
          <p:cNvGrpSpPr/>
          <p:nvPr/>
        </p:nvGrpSpPr>
        <p:grpSpPr>
          <a:xfrm>
            <a:off x="5860179" y="4409576"/>
            <a:ext cx="2253896" cy="926511"/>
            <a:chOff x="5860179" y="3399925"/>
            <a:chExt cx="2253896" cy="926511"/>
          </a:xfrm>
        </p:grpSpPr>
        <p:pic>
          <p:nvPicPr>
            <p:cNvPr id="560" name="Google Shape;560;p40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860179" y="3399925"/>
              <a:ext cx="914400" cy="926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1" name="Google Shape;561;p40"/>
            <p:cNvSpPr txBox="1"/>
            <p:nvPr/>
          </p:nvSpPr>
          <p:spPr>
            <a:xfrm>
              <a:off x="6774575" y="3481150"/>
              <a:ext cx="1339500" cy="6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chemeClr val="dk1"/>
                </a:buClr>
                <a:buSzPts val="1800"/>
              </a:pP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DAA Privacy</a:t>
              </a:r>
              <a:b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Rights</a:t>
              </a:r>
              <a:endParaRPr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AB01EF-CC39-8FD8-E623-F073C12C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icon Designs</a:t>
            </a:r>
          </a:p>
        </p:txBody>
      </p:sp>
    </p:spTree>
    <p:extLst>
      <p:ext uri="{BB962C8B-B14F-4D97-AF65-F5344CB8AC3E}">
        <p14:creationId xmlns:p14="http://schemas.microsoft.com/office/powerpoint/2010/main" val="41715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ts val="3600"/>
            </a:pPr>
            <a:r>
              <a:rPr lang="en-US"/>
              <a:t>First icon evaluation</a:t>
            </a:r>
            <a:endParaRPr/>
          </a:p>
        </p:txBody>
      </p:sp>
      <p:sp>
        <p:nvSpPr>
          <p:cNvPr id="572" name="Google Shape;572;p4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spcBef>
                <a:spcPts val="0"/>
              </a:spcBef>
              <a:buSzPts val="2000"/>
              <a:buChar char="•"/>
            </a:pPr>
            <a:r>
              <a:rPr lang="en-US" sz="2000"/>
              <a:t>240 Mturk participants</a:t>
            </a:r>
            <a:endParaRPr sz="2000"/>
          </a:p>
          <a:p>
            <a:pPr marL="342900">
              <a:spcBef>
                <a:spcPts val="1200"/>
              </a:spcBef>
              <a:buSzPts val="2000"/>
              <a:buChar char="•"/>
            </a:pPr>
            <a:r>
              <a:rPr lang="en-US" sz="2000"/>
              <a:t>Tested 12 icons with and without </a:t>
            </a:r>
            <a:br>
              <a:rPr lang="en-US" sz="2000"/>
            </a:br>
            <a:r>
              <a:rPr lang="en-US" sz="2000"/>
              <a:t>“Do Not Sell My Personal Information” tagline</a:t>
            </a:r>
            <a:endParaRPr sz="2000"/>
          </a:p>
          <a:p>
            <a:pPr marL="342900">
              <a:spcBef>
                <a:spcPts val="1200"/>
              </a:spcBef>
              <a:buSzPts val="2000"/>
              <a:buChar char="•"/>
            </a:pPr>
            <a:r>
              <a:rPr lang="en-US" sz="2000"/>
              <a:t>Displayed 1 icon</a:t>
            </a:r>
            <a:endParaRPr sz="2000"/>
          </a:p>
          <a:p>
            <a:pPr marL="742950" lvl="1" indent="-298450">
              <a:buSzPts val="2000"/>
            </a:pPr>
            <a:r>
              <a:rPr lang="en-US" sz="1800"/>
              <a:t>Asked what the icon means and what would happen if you click on it</a:t>
            </a:r>
            <a:endParaRPr sz="1800"/>
          </a:p>
          <a:p>
            <a:pPr marL="342900">
              <a:spcBef>
                <a:spcPts val="1200"/>
              </a:spcBef>
              <a:buSzPts val="2000"/>
              <a:buChar char="•"/>
            </a:pPr>
            <a:r>
              <a:rPr lang="en-US" sz="2000"/>
              <a:t>Displayed all 12 icons </a:t>
            </a:r>
            <a:endParaRPr sz="2000"/>
          </a:p>
          <a:p>
            <a:pPr marL="742950" lvl="1" indent="-298450">
              <a:buSzPts val="2000"/>
            </a:pPr>
            <a:r>
              <a:rPr lang="en-US" sz="1800"/>
              <a:t>Asked which best conveyed Do Not Sell and Privacy Choices concepts</a:t>
            </a:r>
            <a:endParaRPr sz="1800"/>
          </a:p>
          <a:p>
            <a:pPr marL="342900" indent="-215900">
              <a:spcBef>
                <a:spcPts val="1200"/>
              </a:spcBef>
              <a:buSzPts val="2000"/>
              <a:buNone/>
            </a:pP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33981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6908" y="3161004"/>
            <a:ext cx="73152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6908" y="2277488"/>
            <a:ext cx="731520" cy="6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6908" y="3981458"/>
            <a:ext cx="731520" cy="67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79154" y="3200954"/>
            <a:ext cx="876822" cy="6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73680" y="3178096"/>
            <a:ext cx="734785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71104" y="2260736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44732" y="2260737"/>
            <a:ext cx="871946" cy="68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04504" y="2260736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4575" y="2323651"/>
            <a:ext cx="914400" cy="43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04575" y="4226152"/>
            <a:ext cx="91440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04575" y="3100031"/>
            <a:ext cx="914400" cy="7888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Google Shape;607;p44"/>
          <p:cNvGrpSpPr/>
          <p:nvPr/>
        </p:nvGrpSpPr>
        <p:grpSpPr>
          <a:xfrm>
            <a:off x="721075" y="1151101"/>
            <a:ext cx="3171850" cy="1811825"/>
            <a:chOff x="721075" y="141450"/>
            <a:chExt cx="3171850" cy="1811825"/>
          </a:xfrm>
        </p:grpSpPr>
        <p:sp>
          <p:nvSpPr>
            <p:cNvPr id="608" name="Google Shape;608;p44"/>
            <p:cNvSpPr/>
            <p:nvPr/>
          </p:nvSpPr>
          <p:spPr>
            <a:xfrm>
              <a:off x="721075" y="1113875"/>
              <a:ext cx="1481400" cy="839400"/>
            </a:xfrm>
            <a:prstGeom prst="ellipse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600"/>
              </a:pPr>
              <a:endParaRPr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09" name="Google Shape;609;p44"/>
            <p:cNvCxnSpPr>
              <a:endCxn id="608" idx="7"/>
            </p:cNvCxnSpPr>
            <p:nvPr/>
          </p:nvCxnSpPr>
          <p:spPr>
            <a:xfrm flipH="1">
              <a:off x="1985529" y="727402"/>
              <a:ext cx="390900" cy="509400"/>
            </a:xfrm>
            <a:prstGeom prst="straightConnector1">
              <a:avLst/>
            </a:prstGeom>
            <a:ln>
              <a:headEnd type="none" w="sm" len="sm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10" name="Google Shape;610;p44"/>
            <p:cNvSpPr txBox="1"/>
            <p:nvPr/>
          </p:nvSpPr>
          <p:spPr>
            <a:xfrm>
              <a:off x="1844825" y="141450"/>
              <a:ext cx="2048100" cy="5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rgbClr val="FF9300"/>
                </a:buClr>
                <a:buSzPts val="1600"/>
              </a:pPr>
              <a:r>
                <a:rPr lang="en-US" sz="1600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best conveys choices about personal info</a:t>
              </a:r>
              <a:endParaRPr sz="16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1" name="Google Shape;611;p44"/>
          <p:cNvGrpSpPr/>
          <p:nvPr/>
        </p:nvGrpSpPr>
        <p:grpSpPr>
          <a:xfrm>
            <a:off x="4118750" y="1066800"/>
            <a:ext cx="2658600" cy="1966726"/>
            <a:chOff x="4118750" y="57149"/>
            <a:chExt cx="2658600" cy="1966726"/>
          </a:xfrm>
        </p:grpSpPr>
        <p:sp>
          <p:nvSpPr>
            <p:cNvPr id="612" name="Google Shape;612;p44"/>
            <p:cNvSpPr/>
            <p:nvPr/>
          </p:nvSpPr>
          <p:spPr>
            <a:xfrm>
              <a:off x="5346800" y="1184475"/>
              <a:ext cx="1150800" cy="839400"/>
            </a:xfrm>
            <a:prstGeom prst="ellipse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600"/>
              </a:pPr>
              <a:endParaRPr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13" name="Google Shape;613;p44"/>
            <p:cNvCxnSpPr>
              <a:endCxn id="612" idx="0"/>
            </p:cNvCxnSpPr>
            <p:nvPr/>
          </p:nvCxnSpPr>
          <p:spPr>
            <a:xfrm>
              <a:off x="5655500" y="793275"/>
              <a:ext cx="266700" cy="391200"/>
            </a:xfrm>
            <a:prstGeom prst="straightConnector1">
              <a:avLst/>
            </a:prstGeom>
            <a:ln>
              <a:headEnd type="none" w="sm" len="sm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14" name="Google Shape;614;p44"/>
            <p:cNvSpPr txBox="1"/>
            <p:nvPr/>
          </p:nvSpPr>
          <p:spPr>
            <a:xfrm>
              <a:off x="4118750" y="57149"/>
              <a:ext cx="26586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rgbClr val="FF9300"/>
                </a:buClr>
                <a:buSzPts val="1600"/>
              </a:pPr>
              <a:r>
                <a:rPr lang="en-US" sz="1600" dirty="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best conveys do not sell my personal info, but also conveys payments</a:t>
              </a:r>
              <a:endParaRPr sz="16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5" name="Google Shape;615;p44"/>
          <p:cNvGrpSpPr/>
          <p:nvPr/>
        </p:nvGrpSpPr>
        <p:grpSpPr>
          <a:xfrm>
            <a:off x="1985529" y="1995303"/>
            <a:ext cx="2616800" cy="3337076"/>
            <a:chOff x="1985525" y="989349"/>
            <a:chExt cx="2616800" cy="3337076"/>
          </a:xfrm>
        </p:grpSpPr>
        <p:sp>
          <p:nvSpPr>
            <p:cNvPr id="616" name="Google Shape;616;p44"/>
            <p:cNvSpPr/>
            <p:nvPr/>
          </p:nvSpPr>
          <p:spPr>
            <a:xfrm>
              <a:off x="3120925" y="989349"/>
              <a:ext cx="1481400" cy="3052500"/>
            </a:xfrm>
            <a:prstGeom prst="ellipse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600"/>
              </a:pPr>
              <a:endParaRPr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17" name="Google Shape;617;p44"/>
            <p:cNvCxnSpPr/>
            <p:nvPr/>
          </p:nvCxnSpPr>
          <p:spPr>
            <a:xfrm rot="10800000" flipH="1">
              <a:off x="2665625" y="3388775"/>
              <a:ext cx="543300" cy="535800"/>
            </a:xfrm>
            <a:prstGeom prst="straightConnector1">
              <a:avLst/>
            </a:prstGeom>
            <a:ln>
              <a:headEnd type="none" w="sm" len="sm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18" name="Google Shape;618;p44"/>
            <p:cNvSpPr txBox="1"/>
            <p:nvPr/>
          </p:nvSpPr>
          <p:spPr>
            <a:xfrm>
              <a:off x="1985525" y="3801125"/>
              <a:ext cx="1037400" cy="5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rgbClr val="FF9300"/>
                </a:buClr>
                <a:buSzPts val="1600"/>
              </a:pPr>
              <a:r>
                <a:rPr lang="en-US" sz="16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mostly confusing</a:t>
              </a:r>
              <a:endParaRPr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9" name="Google Shape;619;p44"/>
          <p:cNvGrpSpPr/>
          <p:nvPr/>
        </p:nvGrpSpPr>
        <p:grpSpPr>
          <a:xfrm>
            <a:off x="5123975" y="1736921"/>
            <a:ext cx="3943750" cy="3544155"/>
            <a:chOff x="5123975" y="727270"/>
            <a:chExt cx="3943750" cy="3544155"/>
          </a:xfrm>
        </p:grpSpPr>
        <p:sp>
          <p:nvSpPr>
            <p:cNvPr id="620" name="Google Shape;620;p44"/>
            <p:cNvSpPr/>
            <p:nvPr/>
          </p:nvSpPr>
          <p:spPr>
            <a:xfrm rot="3261184">
              <a:off x="6655017" y="692455"/>
              <a:ext cx="1481497" cy="3052482"/>
            </a:xfrm>
            <a:prstGeom prst="ellipse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600"/>
              </a:pPr>
              <a:endParaRPr sz="16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21" name="Google Shape;621;p44"/>
            <p:cNvCxnSpPr/>
            <p:nvPr/>
          </p:nvCxnSpPr>
          <p:spPr>
            <a:xfrm rot="10800000" flipH="1">
              <a:off x="5804075" y="3333775"/>
              <a:ext cx="543300" cy="535800"/>
            </a:xfrm>
            <a:prstGeom prst="straightConnector1">
              <a:avLst/>
            </a:prstGeom>
            <a:ln>
              <a:headEnd type="none" w="sm" len="sm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22" name="Google Shape;622;p44"/>
            <p:cNvSpPr txBox="1"/>
            <p:nvPr/>
          </p:nvSpPr>
          <p:spPr>
            <a:xfrm>
              <a:off x="5123975" y="3746125"/>
              <a:ext cx="2114400" cy="5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rgbClr val="FF9300"/>
                </a:buClr>
                <a:buSzPts val="1600"/>
              </a:pPr>
              <a:r>
                <a:rPr lang="en-US" sz="16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people didn’t recognize stop sign</a:t>
              </a:r>
              <a:endParaRPr sz="16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Google Shape;558;p40">
            <a:extLst>
              <a:ext uri="{FF2B5EF4-FFF2-40B4-BE49-F238E27FC236}">
                <a16:creationId xmlns:a16="http://schemas.microsoft.com/office/drawing/2014/main" id="{C387E95E-BB1C-4283-16FF-BE231BA2E6A6}"/>
              </a:ext>
            </a:extLst>
          </p:cNvPr>
          <p:cNvSpPr txBox="1"/>
          <p:nvPr/>
        </p:nvSpPr>
        <p:spPr>
          <a:xfrm>
            <a:off x="609625" y="1681113"/>
            <a:ext cx="1704300" cy="5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Choice/consent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40;p40">
            <a:extLst>
              <a:ext uri="{FF2B5EF4-FFF2-40B4-BE49-F238E27FC236}">
                <a16:creationId xmlns:a16="http://schemas.microsoft.com/office/drawing/2014/main" id="{B15B42A2-97A6-0285-51FE-67C3E56EF81B}"/>
              </a:ext>
            </a:extLst>
          </p:cNvPr>
          <p:cNvSpPr txBox="1"/>
          <p:nvPr/>
        </p:nvSpPr>
        <p:spPr>
          <a:xfrm>
            <a:off x="3020518" y="1681113"/>
            <a:ext cx="1704300" cy="5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Opting out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47;p40">
            <a:extLst>
              <a:ext uri="{FF2B5EF4-FFF2-40B4-BE49-F238E27FC236}">
                <a16:creationId xmlns:a16="http://schemas.microsoft.com/office/drawing/2014/main" id="{DEA9A5E6-9B19-0B66-815A-28C5AF3A0639}"/>
              </a:ext>
            </a:extLst>
          </p:cNvPr>
          <p:cNvSpPr txBox="1"/>
          <p:nvPr/>
        </p:nvSpPr>
        <p:spPr>
          <a:xfrm>
            <a:off x="5527787" y="1653133"/>
            <a:ext cx="2872939" cy="40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 sell (personal info)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90;p43">
            <a:extLst>
              <a:ext uri="{FF2B5EF4-FFF2-40B4-BE49-F238E27FC236}">
                <a16:creationId xmlns:a16="http://schemas.microsoft.com/office/drawing/2014/main" id="{857841E1-4E9D-8350-4DCF-7DFB00F0C9E0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sz="3200" dirty="0"/>
              <a:t>Icons difficult to interpret without words</a:t>
            </a:r>
          </a:p>
        </p:txBody>
      </p:sp>
    </p:spTree>
    <p:extLst>
      <p:ext uri="{BB962C8B-B14F-4D97-AF65-F5344CB8AC3E}">
        <p14:creationId xmlns:p14="http://schemas.microsoft.com/office/powerpoint/2010/main" val="34295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/>
              <a:t>Refined icons for evaluation</a:t>
            </a:r>
            <a:endParaRPr/>
          </a:p>
        </p:txBody>
      </p:sp>
      <p:pic>
        <p:nvPicPr>
          <p:cNvPr id="630" name="Google Shape;630;p45" descr="5 refined ic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847" y="1524000"/>
            <a:ext cx="7741574" cy="119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636;p46" descr="Bar graph showing that slash-dollar best conveys do not sell my personal information while toggle best conveys shoices about the use of personal information">
            <a:extLst>
              <a:ext uri="{FF2B5EF4-FFF2-40B4-BE49-F238E27FC236}">
                <a16:creationId xmlns:a16="http://schemas.microsoft.com/office/drawing/2014/main" id="{9D74C8FB-8F00-5CDE-E048-DE15D60C234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8842"/>
          <a:stretch/>
        </p:blipFill>
        <p:spPr>
          <a:xfrm>
            <a:off x="729750" y="2744175"/>
            <a:ext cx="7296324" cy="411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40;p46">
            <a:extLst>
              <a:ext uri="{FF2B5EF4-FFF2-40B4-BE49-F238E27FC236}">
                <a16:creationId xmlns:a16="http://schemas.microsoft.com/office/drawing/2014/main" id="{923BF5F6-0D55-7D25-4B24-DF909AAC0DED}"/>
              </a:ext>
            </a:extLst>
          </p:cNvPr>
          <p:cNvSpPr/>
          <p:nvPr/>
        </p:nvSpPr>
        <p:spPr>
          <a:xfrm>
            <a:off x="397934" y="3132575"/>
            <a:ext cx="482600" cy="2878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41;p46">
            <a:extLst>
              <a:ext uri="{FF2B5EF4-FFF2-40B4-BE49-F238E27FC236}">
                <a16:creationId xmlns:a16="http://schemas.microsoft.com/office/drawing/2014/main" id="{5DEEBDF6-8B45-69B7-84FF-0C99C7471A12}"/>
              </a:ext>
            </a:extLst>
          </p:cNvPr>
          <p:cNvSpPr/>
          <p:nvPr/>
        </p:nvSpPr>
        <p:spPr>
          <a:xfrm>
            <a:off x="156634" y="4317908"/>
            <a:ext cx="482600" cy="2878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3691B1-1B6D-4A5A-0F09-C60705F1784F}"/>
              </a:ext>
            </a:extLst>
          </p:cNvPr>
          <p:cNvGrpSpPr/>
          <p:nvPr/>
        </p:nvGrpSpPr>
        <p:grpSpPr>
          <a:xfrm>
            <a:off x="4804800" y="5029200"/>
            <a:ext cx="4183080" cy="816788"/>
            <a:chOff x="4804800" y="5029200"/>
            <a:chExt cx="4183080" cy="816788"/>
          </a:xfrm>
        </p:grpSpPr>
        <p:sp>
          <p:nvSpPr>
            <p:cNvPr id="5" name="Google Shape;637;p46">
              <a:extLst>
                <a:ext uri="{FF2B5EF4-FFF2-40B4-BE49-F238E27FC236}">
                  <a16:creationId xmlns:a16="http://schemas.microsoft.com/office/drawing/2014/main" id="{8BD7F80D-57A0-597A-D971-6A7331F307C0}"/>
                </a:ext>
              </a:extLst>
            </p:cNvPr>
            <p:cNvSpPr txBox="1"/>
            <p:nvPr/>
          </p:nvSpPr>
          <p:spPr>
            <a:xfrm>
              <a:off x="5027880" y="5029200"/>
              <a:ext cx="3960000" cy="8167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Best conveys 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 not sell my personal information</a:t>
              </a: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>
                <a:buClr>
                  <a:schemeClr val="dk1"/>
                </a:buClr>
                <a:buSzPts val="1400"/>
              </a:pPr>
              <a:endParaRPr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>
                <a:buClr>
                  <a:schemeClr val="dk1"/>
                </a:buClr>
                <a:buSzPts val="1400"/>
              </a:pP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Best conveys 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choices about the use of personal info</a:t>
              </a: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638;p46">
              <a:extLst>
                <a:ext uri="{FF2B5EF4-FFF2-40B4-BE49-F238E27FC236}">
                  <a16:creationId xmlns:a16="http://schemas.microsoft.com/office/drawing/2014/main" id="{B9066BF4-291E-A35D-4854-F59A483B6DA7}"/>
                </a:ext>
              </a:extLst>
            </p:cNvPr>
            <p:cNvSpPr/>
            <p:nvPr/>
          </p:nvSpPr>
          <p:spPr>
            <a:xfrm>
              <a:off x="4804800" y="5105400"/>
              <a:ext cx="223080" cy="1785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chemeClr val="dk1"/>
                </a:buClr>
                <a:buSzPts val="2400"/>
              </a:pPr>
              <a:endParaRPr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639;p46">
              <a:extLst>
                <a:ext uri="{FF2B5EF4-FFF2-40B4-BE49-F238E27FC236}">
                  <a16:creationId xmlns:a16="http://schemas.microsoft.com/office/drawing/2014/main" id="{4172CCC5-8EB6-34B9-0890-9F7E4BF39E87}"/>
                </a:ext>
              </a:extLst>
            </p:cNvPr>
            <p:cNvSpPr/>
            <p:nvPr/>
          </p:nvSpPr>
          <p:spPr>
            <a:xfrm>
              <a:off x="4804800" y="5562600"/>
              <a:ext cx="223080" cy="178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chemeClr val="dk1"/>
                </a:buClr>
                <a:buSzPts val="2400"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98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6" name="Google Shape;646;p47"/>
          <p:cNvGraphicFramePr/>
          <p:nvPr/>
        </p:nvGraphicFramePr>
        <p:xfrm>
          <a:off x="676656" y="1105662"/>
          <a:ext cx="6948500" cy="489915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2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/>
                        <a:t>Icon</a:t>
                      </a:r>
                      <a:endParaRPr sz="16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/>
                        <a:t>Common Interpretations without tagline (# of participants)</a:t>
                      </a:r>
                      <a:endParaRPr sz="16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/>
                        <a:t>Toggle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/>
                        <a:t> 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.Apple Color Emoji UI"/>
                        <a:buChar char="✅"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accept/decline something (11)</a:t>
                      </a:r>
                      <a:endParaRPr sz="18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.Apple Color Emoji UI"/>
                        <a:buChar char="✅"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activate/deactivate something (5)</a:t>
                      </a:r>
                      <a:endParaRPr sz="18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okay/exit options (4)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mark as true/false (4)</a:t>
                      </a:r>
                      <a:endParaRPr sz="1600" u="none" strike="noStrik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/>
                        <a:t>DAA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get more information (15)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start audio/video content (7)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denotes website is safe or private (3)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move forward or next (2)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.Apple Color Emoji UI"/>
                        <a:buChar char="✅"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something about ads (0)</a:t>
                      </a:r>
                      <a:endParaRPr sz="1600" b="1" u="none" strike="noStrike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/>
                        <a:t>Slash-dollar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something is free or requires no money (12)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cash/dollars not accepted (7)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money (4)</a:t>
                      </a: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●"/>
                      </a:pPr>
                      <a:r>
                        <a:rPr lang="en-US" sz="1600" u="none" strike="noStrike" dirty="0">
                          <a:solidFill>
                            <a:srgbClr val="000000"/>
                          </a:solidFill>
                        </a:rPr>
                        <a:t>does not sell data</a:t>
                      </a:r>
                      <a:endParaRPr sz="1800" dirty="0">
                        <a:solidFill>
                          <a:srgbClr val="000000"/>
                        </a:solidFill>
                      </a:endParaRPr>
                    </a:p>
                    <a:p>
                      <a:pPr marL="342900" marR="0" lvl="0" indent="-3429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.Apple Color Emoji UI"/>
                        <a:buChar char="✅"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opt-out of sale (1)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47" name="Google Shape;647;p47" descr="toggle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363" y="2174527"/>
            <a:ext cx="914400" cy="48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7" descr="DAA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2363" y="3397773"/>
            <a:ext cx="914400" cy="923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7" descr="slash-dollar ico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2363" y="4908794"/>
            <a:ext cx="73152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7"/>
          <p:cNvSpPr txBox="1"/>
          <p:nvPr/>
        </p:nvSpPr>
        <p:spPr>
          <a:xfrm>
            <a:off x="2130613" y="6122393"/>
            <a:ext cx="26088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5000"/>
              </a:lnSpc>
              <a:buClr>
                <a:schemeClr val="dk1"/>
              </a:buClr>
              <a:buSzPts val="1600"/>
              <a:buFont typeface=".Apple Color Emoji UI"/>
              <a:buChar char="✅"/>
            </a:pPr>
            <a:r>
              <a:rPr lang="en-US" sz="1600" b="1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correct interpretation</a:t>
            </a:r>
            <a:endParaRPr sz="1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47"/>
          <p:cNvSpPr txBox="1"/>
          <p:nvPr/>
        </p:nvSpPr>
        <p:spPr>
          <a:xfrm>
            <a:off x="4572000" y="6096000"/>
            <a:ext cx="19329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5000"/>
              </a:lnSpc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misconception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19D15C-1DFE-DABB-7958-7FFDDB087F23}"/>
              </a:ext>
            </a:extLst>
          </p:cNvPr>
          <p:cNvSpPr txBox="1"/>
          <p:nvPr/>
        </p:nvSpPr>
        <p:spPr>
          <a:xfrm>
            <a:off x="7010400" y="45112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48762F-8283-332C-364C-414DC5D63B3C}"/>
              </a:ext>
            </a:extLst>
          </p:cNvPr>
          <p:cNvSpPr txBox="1"/>
          <p:nvPr/>
        </p:nvSpPr>
        <p:spPr>
          <a:xfrm>
            <a:off x="7010400" y="48091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15E45-7AA1-38D7-7B79-73202196C0F7}"/>
              </a:ext>
            </a:extLst>
          </p:cNvPr>
          <p:cNvSpPr txBox="1"/>
          <p:nvPr/>
        </p:nvSpPr>
        <p:spPr>
          <a:xfrm>
            <a:off x="7010400" y="53622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4403F-C0B7-F024-6DE5-3C303F05728D}"/>
              </a:ext>
            </a:extLst>
          </p:cNvPr>
          <p:cNvSpPr txBox="1"/>
          <p:nvPr/>
        </p:nvSpPr>
        <p:spPr>
          <a:xfrm>
            <a:off x="7010400" y="5660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25E44C-C1AC-C3E6-910D-21E1A1F16D2D}"/>
              </a:ext>
            </a:extLst>
          </p:cNvPr>
          <p:cNvSpPr txBox="1"/>
          <p:nvPr/>
        </p:nvSpPr>
        <p:spPr>
          <a:xfrm>
            <a:off x="7010400" y="32443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978DB-38CA-4187-F50B-546B64F8E08A}"/>
              </a:ext>
            </a:extLst>
          </p:cNvPr>
          <p:cNvSpPr txBox="1"/>
          <p:nvPr/>
        </p:nvSpPr>
        <p:spPr>
          <a:xfrm>
            <a:off x="6950254" y="296491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46BBE-EB4B-1FB4-A77A-8CE211C16486}"/>
              </a:ext>
            </a:extLst>
          </p:cNvPr>
          <p:cNvSpPr txBox="1"/>
          <p:nvPr/>
        </p:nvSpPr>
        <p:spPr>
          <a:xfrm>
            <a:off x="7010400" y="4136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C84654-BDFE-C98C-6FCD-C8D75672D476}"/>
              </a:ext>
            </a:extLst>
          </p:cNvPr>
          <p:cNvSpPr txBox="1"/>
          <p:nvPr/>
        </p:nvSpPr>
        <p:spPr>
          <a:xfrm>
            <a:off x="6954228" y="19686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6497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ts val="3600"/>
            </a:pPr>
            <a:r>
              <a:rPr lang="en-US"/>
              <a:t>Recommendations to OAG</a:t>
            </a:r>
            <a:endParaRPr/>
          </a:p>
        </p:txBody>
      </p:sp>
      <p:sp>
        <p:nvSpPr>
          <p:cNvPr id="723" name="Google Shape;723;p57"/>
          <p:cNvSpPr txBox="1">
            <a:spLocks noGrp="1"/>
          </p:cNvSpPr>
          <p:nvPr>
            <p:ph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SzPts val="2400"/>
              <a:buNone/>
            </a:pPr>
            <a:r>
              <a:rPr lang="en-US" b="1" dirty="0"/>
              <a:t>           Privacy Options</a:t>
            </a:r>
            <a:endParaRPr b="1" dirty="0"/>
          </a:p>
          <a:p>
            <a:pPr marL="617220" lvl="1"/>
            <a:r>
              <a:rPr lang="en-US" sz="2400" dirty="0"/>
              <a:t>This allows consumers to look for one button</a:t>
            </a:r>
            <a:endParaRPr sz="2400" dirty="0"/>
          </a:p>
          <a:p>
            <a:pPr marL="617220" lvl="1">
              <a:spcBef>
                <a:spcPts val="0"/>
              </a:spcBef>
            </a:pPr>
            <a:r>
              <a:rPr lang="en-US" sz="2400" dirty="0"/>
              <a:t>Prevent the proliferation of buttons</a:t>
            </a:r>
            <a:endParaRPr sz="2400" dirty="0"/>
          </a:p>
          <a:p>
            <a:pPr marL="571500" lvl="1" indent="0">
              <a:spcBef>
                <a:spcPts val="0"/>
              </a:spcBef>
              <a:buNone/>
            </a:pPr>
            <a:endParaRPr sz="2400" dirty="0"/>
          </a:p>
          <a:p>
            <a:pPr marL="0" indent="0">
              <a:spcBef>
                <a:spcPts val="0"/>
              </a:spcBef>
              <a:buSzPts val="2400"/>
              <a:buNone/>
            </a:pPr>
            <a:r>
              <a:rPr lang="en-US" b="1" dirty="0"/>
              <a:t>           Do Not Sell My Personal Information</a:t>
            </a:r>
            <a:endParaRPr b="1" dirty="0"/>
          </a:p>
          <a:p>
            <a:pPr marL="617220" lvl="1">
              <a:buSzPts val="2000"/>
            </a:pPr>
            <a:r>
              <a:rPr lang="en-US" sz="2400" dirty="0"/>
              <a:t>Complies with CCPA as written</a:t>
            </a:r>
            <a:endParaRPr sz="2400" dirty="0"/>
          </a:p>
          <a:p>
            <a:pPr marL="0" indent="0">
              <a:spcBef>
                <a:spcPts val="1200"/>
              </a:spcBef>
              <a:buSzPts val="2000"/>
              <a:buNone/>
            </a:pPr>
            <a:endParaRPr dirty="0"/>
          </a:p>
          <a:p>
            <a:pPr marL="342900" indent="-215900">
              <a:spcBef>
                <a:spcPts val="1200"/>
              </a:spcBef>
              <a:buSzPts val="2000"/>
              <a:buNone/>
            </a:pPr>
            <a:endParaRPr dirty="0"/>
          </a:p>
        </p:txBody>
      </p:sp>
      <p:pic>
        <p:nvPicPr>
          <p:cNvPr id="724" name="Google Shape;724;p57" descr="Privacy options but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1658" y="1928083"/>
            <a:ext cx="530500" cy="281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7" descr="Privacy options but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468" y="3451952"/>
            <a:ext cx="530500" cy="281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136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8"/>
          <p:cNvSpPr/>
          <p:nvPr/>
        </p:nvSpPr>
        <p:spPr>
          <a:xfrm>
            <a:off x="2911075" y="1227750"/>
            <a:ext cx="5879700" cy="4002300"/>
          </a:xfrm>
          <a:prstGeom prst="roundRect">
            <a:avLst>
              <a:gd name="adj" fmla="val 8514"/>
            </a:avLst>
          </a:prstGeom>
          <a:solidFill>
            <a:srgbClr val="FFFFFF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58"/>
          <p:cNvSpPr/>
          <p:nvPr/>
        </p:nvSpPr>
        <p:spPr>
          <a:xfrm>
            <a:off x="536843" y="1234275"/>
            <a:ext cx="2097900" cy="2097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3" name="Google Shape;733;p58" descr="OAG's revised proposed regulations"/>
          <p:cNvPicPr preferRelativeResize="0"/>
          <p:nvPr/>
        </p:nvPicPr>
        <p:blipFill rotWithShape="1">
          <a:blip r:embed="rId3">
            <a:alphaModFix/>
          </a:blip>
          <a:srcRect l="6382" t="8130" r="5198" b="17055"/>
          <a:stretch/>
        </p:blipFill>
        <p:spPr>
          <a:xfrm>
            <a:off x="3228850" y="2308126"/>
            <a:ext cx="5301102" cy="267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58"/>
          <p:cNvSpPr txBox="1"/>
          <p:nvPr/>
        </p:nvSpPr>
        <p:spPr>
          <a:xfrm>
            <a:off x="3256351" y="1456350"/>
            <a:ext cx="5246100" cy="5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OAG’s revised proposed regulations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200"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58"/>
          <p:cNvSpPr txBox="1"/>
          <p:nvPr/>
        </p:nvSpPr>
        <p:spPr>
          <a:xfrm>
            <a:off x="628042" y="1630200"/>
            <a:ext cx="1962758" cy="11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2200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Recommended icon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2400"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6" name="Google Shape;736;p58" descr="Privacy options butt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606" y="2714250"/>
            <a:ext cx="732374" cy="38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7" name="Google Shape;737;p58" descr="iOS toggle switch"/>
          <p:cNvGrpSpPr/>
          <p:nvPr/>
        </p:nvGrpSpPr>
        <p:grpSpPr>
          <a:xfrm>
            <a:off x="536868" y="3624000"/>
            <a:ext cx="2097900" cy="2005500"/>
            <a:chOff x="299800" y="2766750"/>
            <a:chExt cx="2097900" cy="2005500"/>
          </a:xfrm>
        </p:grpSpPr>
        <p:sp>
          <p:nvSpPr>
            <p:cNvPr id="738" name="Google Shape;738;p58"/>
            <p:cNvSpPr/>
            <p:nvPr/>
          </p:nvSpPr>
          <p:spPr>
            <a:xfrm>
              <a:off x="299800" y="2766750"/>
              <a:ext cx="2097900" cy="20055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8100" cap="flat" cmpd="sng">
              <a:solidFill>
                <a:srgbClr val="FF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chemeClr val="dk1"/>
                </a:buClr>
                <a:buSzPts val="2400"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9" name="Google Shape;739;p58"/>
            <p:cNvPicPr preferRelativeResize="0"/>
            <p:nvPr/>
          </p:nvPicPr>
          <p:blipFill rotWithShape="1">
            <a:blip r:embed="rId5">
              <a:alphaModFix/>
            </a:blip>
            <a:srcRect l="71164" t="31520" r="2203"/>
            <a:stretch/>
          </p:blipFill>
          <p:spPr>
            <a:xfrm>
              <a:off x="561113" y="3927075"/>
              <a:ext cx="1575225" cy="477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8"/>
            <p:cNvSpPr txBox="1"/>
            <p:nvPr/>
          </p:nvSpPr>
          <p:spPr>
            <a:xfrm>
              <a:off x="422950" y="3080500"/>
              <a:ext cx="1851600" cy="8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chemeClr val="dk1"/>
                </a:buClr>
                <a:buSzPts val="2200"/>
              </a:pPr>
              <a:r>
                <a:rPr lang="en-US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iOS toggle switch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47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/>
              <a:t>Twitter responds</a:t>
            </a:r>
            <a:endParaRPr/>
          </a:p>
        </p:txBody>
      </p:sp>
      <p:pic>
        <p:nvPicPr>
          <p:cNvPr id="746" name="Google Shape;746;p59" descr="Tweet from Alex Stamos: Quick, tell me what that button indicates in its current state. Are you opted into your data being used or out? Red X next to &quot;Do Not&quot;, so does that cancel out the not?"/>
          <p:cNvPicPr preferRelativeResize="0"/>
          <p:nvPr/>
        </p:nvPicPr>
        <p:blipFill rotWithShape="1">
          <a:blip r:embed="rId3">
            <a:alphaModFix/>
          </a:blip>
          <a:srcRect b="70337"/>
          <a:stretch/>
        </p:blipFill>
        <p:spPr>
          <a:xfrm>
            <a:off x="566929" y="1757790"/>
            <a:ext cx="6858001" cy="179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7" name="Google Shape;747;p59" descr="Tweet from Aaron Alva: This is terribly confusing. Was this disclosure user tested to make sure users' expectations align with what you're trying to convey? Likely not. We expect companies to do user testing; we should expect governments to do some"/>
          <p:cNvPicPr preferRelativeResize="0"/>
          <p:nvPr/>
        </p:nvPicPr>
        <p:blipFill rotWithShape="1">
          <a:blip r:embed="rId4">
            <a:alphaModFix/>
          </a:blip>
          <a:srcRect b="68532"/>
          <a:stretch/>
        </p:blipFill>
        <p:spPr>
          <a:xfrm>
            <a:off x="1558635" y="3352845"/>
            <a:ext cx="6857999" cy="2244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8" name="Google Shape;748;p59" descr="Red AG toggl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4909" y="768506"/>
            <a:ext cx="1025449" cy="491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90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ts val="3600"/>
            </a:pPr>
            <a:r>
              <a:rPr lang="en-US" dirty="0"/>
              <a:t>So they ran another study</a:t>
            </a:r>
            <a:endParaRPr dirty="0"/>
          </a:p>
        </p:txBody>
      </p:sp>
      <p:sp>
        <p:nvSpPr>
          <p:cNvPr id="755" name="Google Shape;755;p60"/>
          <p:cNvSpPr txBox="1">
            <a:spLocks noGrp="1"/>
          </p:cNvSpPr>
          <p:nvPr>
            <p:ph type="body" idx="4294967295"/>
          </p:nvPr>
        </p:nvSpPr>
        <p:spPr>
          <a:xfrm>
            <a:off x="457200" y="2808288"/>
            <a:ext cx="8839200" cy="22971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Char char="•"/>
            </a:pPr>
            <a:r>
              <a:rPr lang="en-US" dirty="0"/>
              <a:t>Insignificant difference between the big and small X</a:t>
            </a:r>
          </a:p>
          <a:p>
            <a:r>
              <a:rPr lang="en-US" dirty="0"/>
              <a:t>Small differences based on color</a:t>
            </a:r>
          </a:p>
          <a:p>
            <a:pPr>
              <a:buChar char="•"/>
            </a:pPr>
            <a:endParaRPr dirty="0"/>
          </a:p>
          <a:p>
            <a:pPr>
              <a:spcBef>
                <a:spcPts val="0"/>
              </a:spcBef>
              <a:buChar char="•"/>
            </a:pPr>
            <a:r>
              <a:rPr lang="en-US" dirty="0"/>
              <a:t>Big differences between the </a:t>
            </a:r>
            <a:r>
              <a:rPr lang="en-US" dirty="0" err="1"/>
              <a:t>CalAG</a:t>
            </a:r>
            <a:r>
              <a:rPr lang="en-US" dirty="0"/>
              <a:t> icon and recommended icon</a:t>
            </a:r>
            <a:endParaRPr dirty="0"/>
          </a:p>
          <a:p>
            <a:pPr>
              <a:spcBef>
                <a:spcPts val="0"/>
              </a:spcBef>
              <a:buChar char="•"/>
            </a:pPr>
            <a:r>
              <a:rPr lang="en-US" dirty="0" err="1"/>
              <a:t>CalAG</a:t>
            </a:r>
            <a:r>
              <a:rPr lang="en-US" dirty="0"/>
              <a:t> icon more likely to be misinterpreted as actual toggle</a:t>
            </a:r>
          </a:p>
          <a:p>
            <a:pPr marL="0" indent="0">
              <a:spcBef>
                <a:spcPts val="0"/>
              </a:spcBef>
              <a:buNone/>
            </a:pPr>
            <a:endParaRPr dirty="0"/>
          </a:p>
          <a:p>
            <a:pPr>
              <a:spcBef>
                <a:spcPts val="0"/>
              </a:spcBef>
              <a:buClr>
                <a:schemeClr val="accent1"/>
              </a:buClr>
              <a:buChar char="•"/>
            </a:pPr>
            <a:r>
              <a:rPr lang="en-US" b="1" dirty="0">
                <a:solidFill>
                  <a:schemeClr val="accent2"/>
                </a:solidFill>
              </a:rPr>
              <a:t>Some small changes can sometimes make a big difference and you won’t know unless you test with users</a:t>
            </a:r>
            <a:endParaRPr b="1" dirty="0">
              <a:solidFill>
                <a:schemeClr val="accent2"/>
              </a:solidFill>
            </a:endParaRPr>
          </a:p>
          <a:p>
            <a:pPr marL="0" indent="0">
              <a:spcAft>
                <a:spcPts val="600"/>
              </a:spcAft>
              <a:buSzPts val="2000"/>
              <a:buNone/>
            </a:pPr>
            <a:endParaRPr sz="2000" dirty="0"/>
          </a:p>
        </p:txBody>
      </p:sp>
      <p:pic>
        <p:nvPicPr>
          <p:cNvPr id="756" name="Google Shape;756;p60"/>
          <p:cNvPicPr preferRelativeResize="0"/>
          <p:nvPr/>
        </p:nvPicPr>
        <p:blipFill rotWithShape="1">
          <a:blip r:embed="rId3">
            <a:alphaModFix/>
          </a:blip>
          <a:srcRect r="59054"/>
          <a:stretch/>
        </p:blipFill>
        <p:spPr>
          <a:xfrm>
            <a:off x="803000" y="1663138"/>
            <a:ext cx="3131326" cy="90155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0"/>
          <p:cNvSpPr txBox="1"/>
          <p:nvPr/>
        </p:nvSpPr>
        <p:spPr>
          <a:xfrm>
            <a:off x="5378850" y="1981313"/>
            <a:ext cx="28389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68300" algn="ctr">
              <a:buClr>
                <a:schemeClr val="dk1"/>
              </a:buClr>
              <a:buSzPts val="2200"/>
              <a:buFont typeface="Calibri"/>
              <a:buChar char="+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swapped colors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60" descr="Three versions of toggle icons"/>
          <p:cNvPicPr preferRelativeResize="0"/>
          <p:nvPr/>
        </p:nvPicPr>
        <p:blipFill rotWithShape="1">
          <a:blip r:embed="rId3">
            <a:alphaModFix/>
          </a:blip>
          <a:srcRect r="36179"/>
          <a:stretch/>
        </p:blipFill>
        <p:spPr>
          <a:xfrm>
            <a:off x="803001" y="1663138"/>
            <a:ext cx="4880651" cy="90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0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ts val="3600"/>
            </a:pPr>
            <a:r>
              <a:rPr lang="en-US" dirty="0"/>
              <a:t>Then the OAG removed the icon</a:t>
            </a:r>
            <a:endParaRPr dirty="0"/>
          </a:p>
        </p:txBody>
      </p:sp>
      <p:sp>
        <p:nvSpPr>
          <p:cNvPr id="765" name="Google Shape;765;p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spcBef>
                <a:spcPts val="1200"/>
              </a:spcBef>
              <a:buChar char="•"/>
            </a:pPr>
            <a:r>
              <a:rPr lang="en-US" dirty="0"/>
              <a:t>Icon completely removed from regulation</a:t>
            </a:r>
            <a:endParaRPr dirty="0"/>
          </a:p>
          <a:p>
            <a:pPr>
              <a:spcBef>
                <a:spcPts val="1200"/>
              </a:spcBef>
              <a:buChar char="•"/>
            </a:pPr>
            <a:r>
              <a:rPr lang="en-US" dirty="0"/>
              <a:t>OAG will design a uniform and recognizable opt-out button in the future</a:t>
            </a:r>
            <a:endParaRPr dirty="0"/>
          </a:p>
          <a:p>
            <a:pPr marL="0" indent="0">
              <a:spcAft>
                <a:spcPts val="600"/>
              </a:spcAft>
              <a:buSzPts val="2400"/>
              <a:buNone/>
            </a:pPr>
            <a:endParaRPr dirty="0"/>
          </a:p>
        </p:txBody>
      </p:sp>
      <p:pic>
        <p:nvPicPr>
          <p:cNvPr id="766" name="Google Shape;766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092" y="3895726"/>
            <a:ext cx="8064708" cy="138171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906556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 sz="2800" dirty="0"/>
              <a:t>Then they tested more icons from the OAG!</a:t>
            </a:r>
            <a:endParaRPr dirty="0"/>
          </a:p>
        </p:txBody>
      </p:sp>
      <p:sp>
        <p:nvSpPr>
          <p:cNvPr id="772" name="Google Shape;772;p62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spcBef>
                <a:spcPts val="0"/>
              </a:spcBef>
              <a:buSzPts val="2000"/>
            </a:pPr>
            <a:r>
              <a:rPr lang="en-US" sz="2000" dirty="0"/>
              <a:t>Which of these icons, paired with the “Do Not Sell My Personal Information” link text performs best </a:t>
            </a:r>
            <a:endParaRPr dirty="0"/>
          </a:p>
          <a:p>
            <a:pPr marL="742950" lvl="1" indent="-285750"/>
            <a:r>
              <a:rPr lang="en-US" sz="1800" dirty="0"/>
              <a:t>standing out to users on a website?</a:t>
            </a:r>
            <a:endParaRPr dirty="0"/>
          </a:p>
          <a:p>
            <a:pPr marL="742950" lvl="1" indent="-285750">
              <a:spcBef>
                <a:spcPts val="600"/>
              </a:spcBef>
            </a:pPr>
            <a:r>
              <a:rPr lang="en-US" sz="1800" dirty="0"/>
              <a:t>communicating the presence of a do-not-sell choice?</a:t>
            </a:r>
            <a:endParaRPr dirty="0"/>
          </a:p>
          <a:p>
            <a:pPr marL="742950" lvl="1" indent="-285750">
              <a:spcBef>
                <a:spcPts val="600"/>
              </a:spcBef>
            </a:pPr>
            <a:r>
              <a:rPr lang="en-US" sz="1800" dirty="0"/>
              <a:t>motivating users to click?</a:t>
            </a:r>
            <a:endParaRPr dirty="0"/>
          </a:p>
          <a:p>
            <a:pPr marL="342900">
              <a:spcBef>
                <a:spcPts val="1200"/>
              </a:spcBef>
              <a:buSzPts val="2000"/>
            </a:pPr>
            <a:r>
              <a:rPr lang="en-US" sz="2000" dirty="0"/>
              <a:t>… and only recruit participants from CA</a:t>
            </a:r>
            <a:endParaRPr dirty="0"/>
          </a:p>
          <a:p>
            <a:pPr marL="342900" indent="-215900">
              <a:spcBef>
                <a:spcPts val="1800"/>
              </a:spcBef>
              <a:buSzPts val="2000"/>
              <a:buNone/>
            </a:pPr>
            <a:endParaRPr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231876-8C3C-4CF3-196F-681D5263A5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73" name="Google Shape;773;p62" descr="new icons"/>
          <p:cNvGrpSpPr/>
          <p:nvPr/>
        </p:nvGrpSpPr>
        <p:grpSpPr>
          <a:xfrm>
            <a:off x="5213773" y="1877987"/>
            <a:ext cx="3244427" cy="758057"/>
            <a:chOff x="5533813" y="1287067"/>
            <a:chExt cx="3244427" cy="758057"/>
          </a:xfrm>
        </p:grpSpPr>
        <p:pic>
          <p:nvPicPr>
            <p:cNvPr id="774" name="Google Shape;774;p6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14348" y="1287067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5" name="Google Shape;775;p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046720" y="1313604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6" name="Google Shape;776;p6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30534" y="1287067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" name="Google Shape;777;p6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33813" y="1291168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8" name="Google Shape;778;p62" descr="Icons we already tested, which look similar to new icons"/>
          <p:cNvGrpSpPr/>
          <p:nvPr/>
        </p:nvGrpSpPr>
        <p:grpSpPr>
          <a:xfrm>
            <a:off x="5259265" y="2927998"/>
            <a:ext cx="2337029" cy="653402"/>
            <a:chOff x="5579305" y="2337079"/>
            <a:chExt cx="2337029" cy="653402"/>
          </a:xfrm>
        </p:grpSpPr>
        <p:pic>
          <p:nvPicPr>
            <p:cNvPr id="779" name="Google Shape;779;p6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60068" y="2437684"/>
              <a:ext cx="640080" cy="4655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0" name="Google Shape;780;p6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79305" y="2350401"/>
              <a:ext cx="640536" cy="6400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1" name="Google Shape;781;p6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276254" y="2337079"/>
              <a:ext cx="640080" cy="6400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6673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 sz="3200" dirty="0" err="1"/>
              <a:t>tl;dr</a:t>
            </a:r>
            <a:r>
              <a:rPr lang="en-US" sz="3200" dirty="0"/>
              <a:t>; None of the icons were very effective</a:t>
            </a:r>
            <a:endParaRPr dirty="0"/>
          </a:p>
        </p:txBody>
      </p:sp>
      <p:sp>
        <p:nvSpPr>
          <p:cNvPr id="787" name="Google Shape;787;p6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spcBef>
                <a:spcPts val="0"/>
              </a:spcBef>
            </a:pPr>
            <a:r>
              <a:rPr lang="en-US" dirty="0"/>
              <a:t>Showing the link text </a:t>
            </a:r>
            <a:r>
              <a:rPr lang="en-US" b="1" dirty="0">
                <a:solidFill>
                  <a:schemeClr val="accent2"/>
                </a:solidFill>
              </a:rPr>
              <a:t>without any icon resulted in the highest percentage (64%) of correct expectations</a:t>
            </a:r>
            <a:endParaRPr dirty="0">
              <a:solidFill>
                <a:schemeClr val="accent2"/>
              </a:solidFill>
            </a:endParaRPr>
          </a:p>
          <a:p>
            <a:pPr marL="342900">
              <a:spcBef>
                <a:spcPts val="1800"/>
              </a:spcBef>
            </a:pPr>
            <a:r>
              <a:rPr lang="en-US" dirty="0"/>
              <a:t>Adding any of these icons to the link text introduced misconceptions</a:t>
            </a:r>
            <a:endParaRPr dirty="0"/>
          </a:p>
          <a:p>
            <a:pPr marL="342900">
              <a:spcBef>
                <a:spcPts val="1800"/>
              </a:spcBef>
            </a:pPr>
            <a:r>
              <a:rPr lang="en-US" dirty="0"/>
              <a:t>Adding an icon made users more likely to notice link (increased from 31% to 38% - 52%) but did not create a significantly higher intention to click</a:t>
            </a:r>
            <a:endParaRPr dirty="0"/>
          </a:p>
          <a:p>
            <a:pPr marL="342900" indent="-228600">
              <a:spcBef>
                <a:spcPts val="1800"/>
              </a:spcBef>
              <a:buNone/>
            </a:pPr>
            <a:endParaRPr dirty="0"/>
          </a:p>
        </p:txBody>
      </p:sp>
      <p:grpSp>
        <p:nvGrpSpPr>
          <p:cNvPr id="2" name="Google Shape;773;p62" descr="new icons">
            <a:extLst>
              <a:ext uri="{FF2B5EF4-FFF2-40B4-BE49-F238E27FC236}">
                <a16:creationId xmlns:a16="http://schemas.microsoft.com/office/drawing/2014/main" id="{0033D045-34D2-5D98-1651-15542F5AF5F9}"/>
              </a:ext>
            </a:extLst>
          </p:cNvPr>
          <p:cNvGrpSpPr/>
          <p:nvPr/>
        </p:nvGrpSpPr>
        <p:grpSpPr>
          <a:xfrm>
            <a:off x="1737129" y="5261743"/>
            <a:ext cx="3244427" cy="758057"/>
            <a:chOff x="5533813" y="1287067"/>
            <a:chExt cx="3244427" cy="758057"/>
          </a:xfrm>
        </p:grpSpPr>
        <p:pic>
          <p:nvPicPr>
            <p:cNvPr id="3" name="Google Shape;774;p62">
              <a:extLst>
                <a:ext uri="{FF2B5EF4-FFF2-40B4-BE49-F238E27FC236}">
                  <a16:creationId xmlns:a16="http://schemas.microsoft.com/office/drawing/2014/main" id="{8560D3E0-FFB5-858E-7051-9024C293895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14348" y="1287067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775;p62">
              <a:extLst>
                <a:ext uri="{FF2B5EF4-FFF2-40B4-BE49-F238E27FC236}">
                  <a16:creationId xmlns:a16="http://schemas.microsoft.com/office/drawing/2014/main" id="{64C47212-CB8C-1A0A-6BC1-6128C8D3250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046720" y="1313604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776;p62">
              <a:extLst>
                <a:ext uri="{FF2B5EF4-FFF2-40B4-BE49-F238E27FC236}">
                  <a16:creationId xmlns:a16="http://schemas.microsoft.com/office/drawing/2014/main" id="{0ACF823E-AB0F-959D-6226-E5A3A3CC409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30534" y="1287067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777;p62">
              <a:extLst>
                <a:ext uri="{FF2B5EF4-FFF2-40B4-BE49-F238E27FC236}">
                  <a16:creationId xmlns:a16="http://schemas.microsoft.com/office/drawing/2014/main" id="{D8393196-1892-7EA0-198E-FB7AE684F3D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33813" y="1291168"/>
              <a:ext cx="731520" cy="7315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oogle Shape;778;p62" descr="Icons we already tested, which look similar to new icons">
            <a:extLst>
              <a:ext uri="{FF2B5EF4-FFF2-40B4-BE49-F238E27FC236}">
                <a16:creationId xmlns:a16="http://schemas.microsoft.com/office/drawing/2014/main" id="{D7D73B40-641C-9724-F2AE-00B7D9897A4A}"/>
              </a:ext>
            </a:extLst>
          </p:cNvPr>
          <p:cNvGrpSpPr/>
          <p:nvPr/>
        </p:nvGrpSpPr>
        <p:grpSpPr>
          <a:xfrm>
            <a:off x="5130571" y="5322742"/>
            <a:ext cx="2337029" cy="653402"/>
            <a:chOff x="5579305" y="2337079"/>
            <a:chExt cx="2337029" cy="653402"/>
          </a:xfrm>
        </p:grpSpPr>
        <p:pic>
          <p:nvPicPr>
            <p:cNvPr id="8" name="Google Shape;779;p62">
              <a:extLst>
                <a:ext uri="{FF2B5EF4-FFF2-40B4-BE49-F238E27FC236}">
                  <a16:creationId xmlns:a16="http://schemas.microsoft.com/office/drawing/2014/main" id="{31317520-806C-5EEC-FCED-69A1BEC1A92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60068" y="2437684"/>
              <a:ext cx="640080" cy="4655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780;p62">
              <a:extLst>
                <a:ext uri="{FF2B5EF4-FFF2-40B4-BE49-F238E27FC236}">
                  <a16:creationId xmlns:a16="http://schemas.microsoft.com/office/drawing/2014/main" id="{532550B7-B631-17B1-1D36-660AC2B6237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79305" y="2350401"/>
              <a:ext cx="640536" cy="6400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781;p62">
              <a:extLst>
                <a:ext uri="{FF2B5EF4-FFF2-40B4-BE49-F238E27FC236}">
                  <a16:creationId xmlns:a16="http://schemas.microsoft.com/office/drawing/2014/main" id="{B1095D23-EFDD-725A-7342-15990206262B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276254" y="2337079"/>
              <a:ext cx="640080" cy="6400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5946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5" descr="CCPA privacy options icon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" y="857260"/>
            <a:ext cx="9143980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1287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DBDB-884B-9A4C-9F5D-8B690BFB1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2: Improve Visibility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7981556-72B6-D54C-B363-16888E890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0520"/>
            <a:ext cx="8229600" cy="4796159"/>
          </a:xfrm>
        </p:spPr>
      </p:pic>
    </p:spTree>
    <p:extLst>
      <p:ext uri="{BB962C8B-B14F-4D97-AF65-F5344CB8AC3E}">
        <p14:creationId xmlns:p14="http://schemas.microsoft.com/office/powerpoint/2010/main" val="2546798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154B-FFC0-3F48-AF57-34635710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CCPA Opt-out Assistant</a:t>
            </a:r>
          </a:p>
        </p:txBody>
      </p:sp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A5E418D-5043-5047-B30B-84D714500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32597"/>
            <a:ext cx="8229600" cy="4612005"/>
          </a:xfrm>
        </p:spPr>
      </p:pic>
      <p:pic>
        <p:nvPicPr>
          <p:cNvPr id="7" name="Picture 6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858A2396-3243-334B-8B6D-1C882D186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4419600"/>
            <a:ext cx="36195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7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1361-5F35-1F40-B420-2F4B21F0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Study: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6D362-5F01-1847-BB70-B6C0E0806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54 users recruited on </a:t>
            </a:r>
            <a:r>
              <a:rPr lang="en-US" dirty="0" err="1"/>
              <a:t>MTurk</a:t>
            </a:r>
            <a:endParaRPr lang="en-US" dirty="0"/>
          </a:p>
          <a:p>
            <a:r>
              <a:rPr lang="en-US" dirty="0"/>
              <a:t>52 users recruited through Google Ads </a:t>
            </a:r>
          </a:p>
          <a:p>
            <a:endParaRPr lang="en-US" dirty="0"/>
          </a:p>
          <a:p>
            <a:r>
              <a:rPr lang="en-US" dirty="0"/>
              <a:t>Asked to install and use extension for 1 week </a:t>
            </a:r>
          </a:p>
          <a:p>
            <a:pPr lvl="1"/>
            <a:r>
              <a:rPr lang="en-US" dirty="0"/>
              <a:t>32 </a:t>
            </a:r>
            <a:r>
              <a:rPr lang="en-US" dirty="0" err="1"/>
              <a:t>MTurkers</a:t>
            </a:r>
            <a:r>
              <a:rPr lang="en-US" dirty="0"/>
              <a:t> installed CCPA Opt-out Assistant</a:t>
            </a:r>
          </a:p>
          <a:p>
            <a:pPr lvl="1"/>
            <a:r>
              <a:rPr lang="en-US" dirty="0"/>
              <a:t>22 </a:t>
            </a:r>
            <a:r>
              <a:rPr lang="en-US" dirty="0" err="1"/>
              <a:t>MTurkers</a:t>
            </a:r>
            <a:r>
              <a:rPr lang="en-US" dirty="0"/>
              <a:t> installed control extension</a:t>
            </a:r>
          </a:p>
          <a:p>
            <a:pPr lvl="1"/>
            <a:endParaRPr lang="en-US" dirty="0"/>
          </a:p>
          <a:p>
            <a:r>
              <a:rPr lang="en-US" dirty="0"/>
              <a:t>Logged user behavior</a:t>
            </a:r>
          </a:p>
          <a:p>
            <a:pPr lvl="1"/>
            <a:r>
              <a:rPr lang="en-US" dirty="0"/>
              <a:t>hash of website visited</a:t>
            </a:r>
          </a:p>
          <a:p>
            <a:pPr lvl="1"/>
            <a:r>
              <a:rPr lang="en-US" dirty="0"/>
              <a:t>whether website had valid (or ambiguous) opt-out of sale link</a:t>
            </a:r>
          </a:p>
          <a:p>
            <a:pPr lvl="1"/>
            <a:r>
              <a:rPr lang="en-US" dirty="0"/>
              <a:t>if and how user invoked right to opt-out</a:t>
            </a:r>
          </a:p>
          <a:p>
            <a:pPr lvl="1"/>
            <a:endParaRPr lang="en-US" dirty="0"/>
          </a:p>
          <a:p>
            <a:r>
              <a:rPr lang="en-US" dirty="0"/>
              <a:t>Accepted all participants who used kept extension installed for at least 24 hours</a:t>
            </a:r>
          </a:p>
        </p:txBody>
      </p:sp>
    </p:spTree>
    <p:extLst>
      <p:ext uri="{BB962C8B-B14F-4D97-AF65-F5344CB8AC3E}">
        <p14:creationId xmlns:p14="http://schemas.microsoft.com/office/powerpoint/2010/main" val="355079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4B22-A5E2-BD4D-B4B4-68560B80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 of Personal Information</a:t>
            </a:r>
          </a:p>
        </p:txBody>
      </p:sp>
      <p:pic>
        <p:nvPicPr>
          <p:cNvPr id="13" name="Content Placeholder 12" descr="Chart, bar chart&#10;&#10;Description automatically generated">
            <a:extLst>
              <a:ext uri="{FF2B5EF4-FFF2-40B4-BE49-F238E27FC236}">
                <a16:creationId xmlns:a16="http://schemas.microsoft.com/office/drawing/2014/main" id="{7D94F149-2858-194B-A971-9F707717D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8077200" cy="53848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605E04-3769-E44E-9646-AB5808A8B9D9}"/>
              </a:ext>
            </a:extLst>
          </p:cNvPr>
          <p:cNvSpPr/>
          <p:nvPr/>
        </p:nvSpPr>
        <p:spPr>
          <a:xfrm>
            <a:off x="1828800" y="1965435"/>
            <a:ext cx="533400" cy="3352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85CF66-C12C-A04D-B498-298106740CF9}"/>
              </a:ext>
            </a:extLst>
          </p:cNvPr>
          <p:cNvSpPr/>
          <p:nvPr/>
        </p:nvSpPr>
        <p:spPr>
          <a:xfrm>
            <a:off x="2247900" y="1965435"/>
            <a:ext cx="533400" cy="3352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8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E0D057-817C-A047-8DE6-EE0130B0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Opt-out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9D1A3-25DC-6F42-9324-854618977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MTurk</a:t>
            </a:r>
            <a:r>
              <a:rPr lang="en-US" dirty="0"/>
              <a:t> Users</a:t>
            </a:r>
          </a:p>
        </p:txBody>
      </p:sp>
      <p:pic>
        <p:nvPicPr>
          <p:cNvPr id="10" name="Content Placeholder 9" descr="Chart, pie chart&#10;&#10;Description automatically generated">
            <a:extLst>
              <a:ext uri="{FF2B5EF4-FFF2-40B4-BE49-F238E27FC236}">
                <a16:creationId xmlns:a16="http://schemas.microsoft.com/office/drawing/2014/main" id="{84A06B15-AB24-2D48-9935-687ECA4FAA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54"/>
          <a:stretch/>
        </p:blipFill>
        <p:spPr>
          <a:xfrm>
            <a:off x="914400" y="2289040"/>
            <a:ext cx="3118004" cy="3286663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DF5CDE-AABB-0C40-84C8-ACE9EED01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Native Chrome Downloads</a:t>
            </a:r>
          </a:p>
        </p:txBody>
      </p:sp>
      <p:pic>
        <p:nvPicPr>
          <p:cNvPr id="13" name="Content Placeholder 12" descr="Chart, pie chart&#10;&#10;Description automatically generated">
            <a:extLst>
              <a:ext uri="{FF2B5EF4-FFF2-40B4-BE49-F238E27FC236}">
                <a16:creationId xmlns:a16="http://schemas.microsoft.com/office/drawing/2014/main" id="{8D53E682-426F-7743-B4DF-35BF6413C73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19"/>
          <a:stretch/>
        </p:blipFill>
        <p:spPr>
          <a:xfrm>
            <a:off x="5111598" y="2289040"/>
            <a:ext cx="3118003" cy="3290008"/>
          </a:xfrm>
        </p:spPr>
      </p:pic>
      <p:pic>
        <p:nvPicPr>
          <p:cNvPr id="11" name="Content Placeholder 9" descr="Chart, pie chart&#10;&#10;Description automatically generated">
            <a:extLst>
              <a:ext uri="{FF2B5EF4-FFF2-40B4-BE49-F238E27FC236}">
                <a16:creationId xmlns:a16="http://schemas.microsoft.com/office/drawing/2014/main" id="{C786FBC0-3757-4F48-B771-A99D40B9AC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45" t="36668" b="36098"/>
          <a:stretch/>
        </p:blipFill>
        <p:spPr>
          <a:xfrm>
            <a:off x="6542537" y="543732"/>
            <a:ext cx="2601463" cy="12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0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95182-6F4B-0013-7656-0E9E69EA4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Experience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25B15-8D02-4D22-3925-CA13DB102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Difficulty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70B68C-F931-0E6A-E525-890D27324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Satisfaction</a:t>
            </a:r>
          </a:p>
        </p:txBody>
      </p:sp>
      <p:pic>
        <p:nvPicPr>
          <p:cNvPr id="7" name="Content Placeholder 9" descr="Chart, bar chart&#10;&#10;Description automatically generated">
            <a:extLst>
              <a:ext uri="{FF2B5EF4-FFF2-40B4-BE49-F238E27FC236}">
                <a16:creationId xmlns:a16="http://schemas.microsoft.com/office/drawing/2014/main" id="{09073995-D2DC-3F78-129B-F8EC70629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2" y="2667000"/>
            <a:ext cx="4548448" cy="2842780"/>
          </a:xfrm>
          <a:prstGeom prst="rect">
            <a:avLst/>
          </a:prstGeom>
          <a:noFill/>
          <a:ln w="44450" cap="flat" cmpd="sng" algn="ctr">
            <a:noFill/>
            <a:prstDash val="solid"/>
          </a:ln>
          <a:effectLst/>
        </p:spPr>
      </p:pic>
      <p:pic>
        <p:nvPicPr>
          <p:cNvPr id="8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176806BB-40AC-E861-7379-F9AFDF341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552" y="2667000"/>
            <a:ext cx="4548448" cy="2842780"/>
          </a:xfrm>
          <a:prstGeom prst="rect">
            <a:avLst/>
          </a:prstGeom>
          <a:noFill/>
          <a:ln w="44450" cap="flat" cmpd="sng" algn="ctr">
            <a:noFill/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1203036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6BBD1-CE2A-6BD3-6B95-667214E3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 3: Automate Opt-outs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973E-1844-6B03-DAA4-35EB01B0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Global Privacy Control (GPC)</a:t>
            </a:r>
          </a:p>
          <a:p>
            <a:r>
              <a:rPr lang="en-US" dirty="0"/>
              <a:t>browser signal that indicates desire to opt-out of sale on all websites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Currently available in Firefox, Brave, DuckDuckGo, etc.</a:t>
            </a:r>
          </a:p>
          <a:p>
            <a:r>
              <a:rPr lang="en-US" dirty="0"/>
              <a:t>Also available as a Chrome extension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legally considered a valid signal under California law</a:t>
            </a:r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679B8D2-5C7E-A340-45C1-730493999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62400"/>
            <a:ext cx="9144001" cy="207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5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2BB8B5-5D87-3CDA-12A2-99D0486CE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Study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6A1340-3F84-0E66-F14E-2E606E76C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Crawled 25,000 websites from </a:t>
            </a:r>
            <a:r>
              <a:rPr lang="en-US" dirty="0" err="1"/>
              <a:t>Tranco</a:t>
            </a:r>
            <a:r>
              <a:rPr lang="en-US" dirty="0"/>
              <a:t> top website list</a:t>
            </a:r>
          </a:p>
          <a:p>
            <a:r>
              <a:rPr lang="en-US" dirty="0"/>
              <a:t>Recorded:</a:t>
            </a:r>
          </a:p>
          <a:p>
            <a:pPr lvl="1"/>
            <a:r>
              <a:rPr lang="en-US" dirty="0"/>
              <a:t>Response to GPC signal</a:t>
            </a:r>
          </a:p>
          <a:p>
            <a:pPr lvl="2"/>
            <a:r>
              <a:rPr lang="en-US" dirty="0"/>
              <a:t>US Privacy String when GPC is not enabled</a:t>
            </a:r>
          </a:p>
          <a:p>
            <a:pPr lvl="2"/>
            <a:r>
              <a:rPr lang="en-US" dirty="0"/>
              <a:t>US Privacy String when GPC is enabled </a:t>
            </a:r>
          </a:p>
          <a:p>
            <a:pPr lvl="1"/>
            <a:r>
              <a:rPr lang="en-US" dirty="0"/>
              <a:t>Presence/absence of CCPA opt-out of sale link on homepage </a:t>
            </a:r>
          </a:p>
          <a:p>
            <a:pPr lvl="1"/>
            <a:r>
              <a:rPr lang="en-US" dirty="0"/>
              <a:t>Privacy policy language</a:t>
            </a:r>
          </a:p>
          <a:p>
            <a:pPr lvl="1"/>
            <a:r>
              <a:rPr lang="en-US" dirty="0"/>
              <a:t>Presence/absence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/.well-know/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gpc.json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/>
              <a:t>file</a:t>
            </a:r>
          </a:p>
          <a:p>
            <a:r>
              <a:rPr lang="en-US" dirty="0"/>
              <a:t>Conducted monthly crawls between November 2022 and November 2023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3327D8-E425-6B3E-6DED-D985F2F85EF2}"/>
              </a:ext>
            </a:extLst>
          </p:cNvPr>
          <p:cNvGrpSpPr/>
          <p:nvPr/>
        </p:nvGrpSpPr>
        <p:grpSpPr>
          <a:xfrm>
            <a:off x="-64385" y="5216507"/>
            <a:ext cx="9212354" cy="1406891"/>
            <a:chOff x="-85846" y="5005308"/>
            <a:chExt cx="12283138" cy="187585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5074BCF-0A78-7514-6B16-BDAFEEB9C144}"/>
                </a:ext>
              </a:extLst>
            </p:cNvPr>
            <p:cNvSpPr/>
            <p:nvPr/>
          </p:nvSpPr>
          <p:spPr>
            <a:xfrm>
              <a:off x="8769147" y="5035083"/>
              <a:ext cx="1994571" cy="1084819"/>
            </a:xfrm>
            <a:prstGeom prst="rect">
              <a:avLst/>
            </a:prstGeom>
            <a:solidFill>
              <a:schemeClr val="accent6">
                <a:lumMod val="75000"/>
                <a:alpha val="2485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CF318AA-B00F-8207-DAAC-BBDC883AB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53605" y="5005308"/>
              <a:ext cx="5434" cy="1081709"/>
            </a:xfrm>
            <a:prstGeom prst="line">
              <a:avLst/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06DF8E6-3531-45E3-84CB-3CD78E4E20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78870" y="5035083"/>
              <a:ext cx="0" cy="1095827"/>
            </a:xfrm>
            <a:prstGeom prst="line">
              <a:avLst/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D42E70-BBB0-0B4E-1887-8176229E7FE9}"/>
                </a:ext>
              </a:extLst>
            </p:cNvPr>
            <p:cNvSpPr/>
            <p:nvPr/>
          </p:nvSpPr>
          <p:spPr>
            <a:xfrm>
              <a:off x="4094639" y="5720990"/>
              <a:ext cx="5735161" cy="334415"/>
            </a:xfrm>
            <a:prstGeom prst="rect">
              <a:avLst/>
            </a:prstGeom>
            <a:gradFill flip="none" rotWithShape="1">
              <a:gsLst>
                <a:gs pos="87000">
                  <a:srgbClr val="0070C0"/>
                </a:gs>
                <a:gs pos="94000">
                  <a:schemeClr val="accent1"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762000" algn="l"/>
                </a:tabLst>
              </a:pPr>
              <a:r>
                <a:rPr lang="en-US" sz="1350" dirty="0"/>
                <a:t>CCPA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A086FB1-7B9D-8861-E16C-1E948795CCDC}"/>
                </a:ext>
              </a:extLst>
            </p:cNvPr>
            <p:cNvCxnSpPr>
              <a:cxnSpLocks/>
            </p:cNvCxnSpPr>
            <p:nvPr/>
          </p:nvCxnSpPr>
          <p:spPr>
            <a:xfrm>
              <a:off x="-85846" y="6218239"/>
              <a:ext cx="12283138" cy="2701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C15C096-2A2B-2CB8-F5ED-398590D10FB2}"/>
                </a:ext>
              </a:extLst>
            </p:cNvPr>
            <p:cNvSpPr/>
            <p:nvPr/>
          </p:nvSpPr>
          <p:spPr>
            <a:xfrm>
              <a:off x="3015744" y="6129594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3A7C09F-58A8-98B6-F8EB-F56283325B45}"/>
                </a:ext>
              </a:extLst>
            </p:cNvPr>
            <p:cNvSpPr/>
            <p:nvPr/>
          </p:nvSpPr>
          <p:spPr>
            <a:xfrm>
              <a:off x="7000754" y="6151335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A5E9DC-A585-66AF-0FAD-87C11DA67FC6}"/>
                </a:ext>
              </a:extLst>
            </p:cNvPr>
            <p:cNvSpPr/>
            <p:nvPr/>
          </p:nvSpPr>
          <p:spPr>
            <a:xfrm>
              <a:off x="8967181" y="6151335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A929269-AB78-489F-A44E-7C477C64343D}"/>
                </a:ext>
              </a:extLst>
            </p:cNvPr>
            <p:cNvSpPr/>
            <p:nvPr/>
          </p:nvSpPr>
          <p:spPr>
            <a:xfrm>
              <a:off x="10892401" y="6190009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2BD43D3-0A2F-2603-41D4-BD5FEC4C28AC}"/>
                </a:ext>
              </a:extLst>
            </p:cNvPr>
            <p:cNvSpPr/>
            <p:nvPr/>
          </p:nvSpPr>
          <p:spPr>
            <a:xfrm>
              <a:off x="3088053" y="5725127"/>
              <a:ext cx="1006586" cy="32826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F76D9D-89D1-4402-3B07-436CBFA2BD37}"/>
                </a:ext>
              </a:extLst>
            </p:cNvPr>
            <p:cNvSpPr txBox="1"/>
            <p:nvPr/>
          </p:nvSpPr>
          <p:spPr>
            <a:xfrm rot="2668088">
              <a:off x="2900409" y="6427803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2020</a:t>
              </a:r>
              <a:endParaRPr lang="en-US" sz="135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DBABF5D-D069-77BC-8131-365E44DDC2DE}"/>
                </a:ext>
              </a:extLst>
            </p:cNvPr>
            <p:cNvSpPr txBox="1"/>
            <p:nvPr/>
          </p:nvSpPr>
          <p:spPr>
            <a:xfrm rot="2668088">
              <a:off x="8844008" y="6423616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2023</a:t>
              </a:r>
              <a:endParaRPr lang="en-US" sz="135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89A57A-4CB3-6C50-57E0-FABA21A15F76}"/>
                </a:ext>
              </a:extLst>
            </p:cNvPr>
            <p:cNvSpPr txBox="1"/>
            <p:nvPr/>
          </p:nvSpPr>
          <p:spPr>
            <a:xfrm rot="2668088">
              <a:off x="10807272" y="6481054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2024</a:t>
              </a:r>
              <a:endParaRPr lang="en-US" sz="135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7D0ED61-5EE4-89BB-BD6A-F0FF057BD4DB}"/>
                </a:ext>
              </a:extLst>
            </p:cNvPr>
            <p:cNvSpPr/>
            <p:nvPr/>
          </p:nvSpPr>
          <p:spPr>
            <a:xfrm>
              <a:off x="942216" y="6146692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1EBE74B-A5EA-5A35-8219-7B995FE35059}"/>
                </a:ext>
              </a:extLst>
            </p:cNvPr>
            <p:cNvSpPr/>
            <p:nvPr/>
          </p:nvSpPr>
          <p:spPr>
            <a:xfrm>
              <a:off x="4957233" y="6155374"/>
              <a:ext cx="162046" cy="16204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097AB32-8BA9-7BF8-9F9D-16A5EC3E34C0}"/>
                </a:ext>
              </a:extLst>
            </p:cNvPr>
            <p:cNvSpPr/>
            <p:nvPr/>
          </p:nvSpPr>
          <p:spPr>
            <a:xfrm>
              <a:off x="9050127" y="5725648"/>
              <a:ext cx="3141873" cy="334415"/>
            </a:xfrm>
            <a:prstGeom prst="rect">
              <a:avLst/>
            </a:prstGeom>
            <a:gradFill flip="none" rotWithShape="1">
              <a:gsLst>
                <a:gs pos="87000">
                  <a:srgbClr val="0070C0"/>
                </a:gs>
                <a:gs pos="94000">
                  <a:schemeClr val="accent1"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762000" algn="l"/>
                </a:tabLst>
              </a:pPr>
              <a:r>
                <a:rPr lang="en-US" sz="1350" dirty="0"/>
                <a:t>            CPRA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1A86FAA-BDC0-E403-E51B-6FBC3114F655}"/>
                </a:ext>
              </a:extLst>
            </p:cNvPr>
            <p:cNvSpPr/>
            <p:nvPr/>
          </p:nvSpPr>
          <p:spPr>
            <a:xfrm>
              <a:off x="9050127" y="5725648"/>
              <a:ext cx="1048466" cy="33441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EAD7E02-9AF6-8884-7E7B-D0AD7B9E6D0E}"/>
                </a:ext>
              </a:extLst>
            </p:cNvPr>
            <p:cNvSpPr txBox="1"/>
            <p:nvPr/>
          </p:nvSpPr>
          <p:spPr>
            <a:xfrm rot="2668088">
              <a:off x="4855200" y="6443942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2021</a:t>
              </a:r>
              <a:endParaRPr lang="en-US" sz="135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8CA4EE8-30FD-1015-DEF8-A9AE8994FC33}"/>
                </a:ext>
              </a:extLst>
            </p:cNvPr>
            <p:cNvSpPr txBox="1"/>
            <p:nvPr/>
          </p:nvSpPr>
          <p:spPr>
            <a:xfrm rot="2668088">
              <a:off x="6889219" y="6443942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2022</a:t>
              </a:r>
              <a:endParaRPr lang="en-US" sz="135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4943EA-CEBB-E82B-3199-BE3C837E6C37}"/>
                </a:ext>
              </a:extLst>
            </p:cNvPr>
            <p:cNvSpPr txBox="1"/>
            <p:nvPr/>
          </p:nvSpPr>
          <p:spPr>
            <a:xfrm rot="2668088">
              <a:off x="852795" y="6426686"/>
              <a:ext cx="802533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2019</a:t>
              </a:r>
              <a:endParaRPr lang="en-US" sz="135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4EB78D-EDC7-22F3-5351-F1DB30F74AF6}"/>
                </a:ext>
              </a:extLst>
            </p:cNvPr>
            <p:cNvSpPr txBox="1"/>
            <p:nvPr/>
          </p:nvSpPr>
          <p:spPr>
            <a:xfrm>
              <a:off x="8876254" y="5179121"/>
              <a:ext cx="1839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6">
                      <a:lumMod val="50000"/>
                    </a:schemeClr>
                  </a:solidFill>
                </a:rPr>
                <a:t>Data Collection</a:t>
              </a:r>
            </a:p>
          </p:txBody>
        </p:sp>
        <p:sp>
          <p:nvSpPr>
            <p:cNvPr id="39" name="Left Arrow 38">
              <a:extLst>
                <a:ext uri="{FF2B5EF4-FFF2-40B4-BE49-F238E27FC236}">
                  <a16:creationId xmlns:a16="http://schemas.microsoft.com/office/drawing/2014/main" id="{DE1D7DCD-F502-B526-EC88-77A131DE3B3D}"/>
                </a:ext>
              </a:extLst>
            </p:cNvPr>
            <p:cNvSpPr/>
            <p:nvPr/>
          </p:nvSpPr>
          <p:spPr>
            <a:xfrm rot="10800000">
              <a:off x="10569927" y="5243454"/>
              <a:ext cx="250473" cy="227525"/>
            </a:xfrm>
            <a:prstGeom prst="leftArrow">
              <a:avLst>
                <a:gd name="adj1" fmla="val 55219"/>
                <a:gd name="adj2" fmla="val 5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Left Arrow 39">
              <a:extLst>
                <a:ext uri="{FF2B5EF4-FFF2-40B4-BE49-F238E27FC236}">
                  <a16:creationId xmlns:a16="http://schemas.microsoft.com/office/drawing/2014/main" id="{62CD1FED-52BC-4D77-1E14-5C3DCE150F86}"/>
                </a:ext>
              </a:extLst>
            </p:cNvPr>
            <p:cNvSpPr/>
            <p:nvPr/>
          </p:nvSpPr>
          <p:spPr>
            <a:xfrm>
              <a:off x="8788064" y="5227236"/>
              <a:ext cx="240827" cy="227526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037C81D-D401-8B8F-C2EC-BF363C10AFB9}"/>
              </a:ext>
            </a:extLst>
          </p:cNvPr>
          <p:cNvSpPr/>
          <p:nvPr/>
        </p:nvSpPr>
        <p:spPr>
          <a:xfrm>
            <a:off x="6553200" y="2057400"/>
            <a:ext cx="2407535" cy="1428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Aft>
                <a:spcPts val="450"/>
              </a:spcAft>
            </a:pPr>
            <a:r>
              <a:rPr lang="en-US" sz="1500" b="1" u="sng" dirty="0"/>
              <a:t>U.S. Privacy String: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IAB specification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4-character string 1YNN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sent to 3</a:t>
            </a:r>
            <a:r>
              <a:rPr lang="en-US" sz="1350" baseline="30000" dirty="0"/>
              <a:t>rd</a:t>
            </a:r>
            <a:r>
              <a:rPr lang="en-US" sz="1350" dirty="0"/>
              <a:t> parties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accessible through API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supported until 1/1/2024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1F1DE0-2E36-626A-247A-B7BA9F42F14C}"/>
              </a:ext>
            </a:extLst>
          </p:cNvPr>
          <p:cNvSpPr/>
          <p:nvPr/>
        </p:nvSpPr>
        <p:spPr>
          <a:xfrm>
            <a:off x="3200400" y="109826"/>
            <a:ext cx="5826578" cy="51435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350" dirty="0"/>
              <a:t>Jan </a:t>
            </a:r>
            <a:r>
              <a:rPr lang="en-US" sz="1350" dirty="0" err="1"/>
              <a:t>Charatan</a:t>
            </a:r>
            <a:r>
              <a:rPr lang="en-US" sz="1350" dirty="0"/>
              <a:t> and Eleanor </a:t>
            </a:r>
            <a:r>
              <a:rPr lang="en-US" sz="1350" dirty="0" err="1"/>
              <a:t>Birrell</a:t>
            </a:r>
            <a:r>
              <a:rPr lang="en-US" sz="1350" dirty="0"/>
              <a:t>. Two Steps Forward and One Step Back: The Right to Opt-out of Sale under CPRA . PETS 2024. </a:t>
            </a:r>
          </a:p>
        </p:txBody>
      </p:sp>
    </p:spTree>
    <p:extLst>
      <p:ext uri="{BB962C8B-B14F-4D97-AF65-F5344CB8AC3E}">
        <p14:creationId xmlns:p14="http://schemas.microsoft.com/office/powerpoint/2010/main" val="126757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BA29D-BF5A-EDE6-BE49-100DE3D3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to GPC Signals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2E9FDE-BB27-01FB-9532-19B5E386F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95109"/>
            <a:ext cx="7315200" cy="4005641"/>
          </a:xfrm>
          <a:prstGeom prst="rect">
            <a:avLst/>
          </a:prstGeom>
        </p:spPr>
      </p:pic>
      <p:pic>
        <p:nvPicPr>
          <p:cNvPr id="50" name="Picture 49" descr="A white grid with black lines&#10;&#10;Description automatically generated">
            <a:extLst>
              <a:ext uri="{FF2B5EF4-FFF2-40B4-BE49-F238E27FC236}">
                <a16:creationId xmlns:a16="http://schemas.microsoft.com/office/drawing/2014/main" id="{233CAE27-2C93-B02C-11CA-126557C06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" r="74808"/>
          <a:stretch/>
        </p:blipFill>
        <p:spPr>
          <a:xfrm>
            <a:off x="2117977" y="2057400"/>
            <a:ext cx="1539623" cy="3114011"/>
          </a:xfrm>
          <a:prstGeom prst="rect">
            <a:avLst/>
          </a:prstGeom>
        </p:spPr>
      </p:pic>
      <p:pic>
        <p:nvPicPr>
          <p:cNvPr id="51" name="Picture 50" descr="A white grid with black lines&#10;&#10;Description automatically generated">
            <a:extLst>
              <a:ext uri="{FF2B5EF4-FFF2-40B4-BE49-F238E27FC236}">
                <a16:creationId xmlns:a16="http://schemas.microsoft.com/office/drawing/2014/main" id="{CD8833C9-0FA3-37AA-0354-2D7A86ABD7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3301" r="935"/>
          <a:stretch/>
        </p:blipFill>
        <p:spPr>
          <a:xfrm>
            <a:off x="3086100" y="2057400"/>
            <a:ext cx="5086350" cy="311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3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1ADD-406C-27FB-685D-C554CDED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Prevalence of Opt-out of Sale Mechanisms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658E62-0F57-78C3-7358-0A2F8C5DE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5" y="1880755"/>
            <a:ext cx="744399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721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7">
            <a:extLst>
              <a:ext uri="{FF2B5EF4-FFF2-40B4-BE49-F238E27FC236}">
                <a16:creationId xmlns:a16="http://schemas.microsoft.com/office/drawing/2014/main" id="{CB04B469-54D0-DAF6-D8BB-D2556B756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5" y="1880755"/>
            <a:ext cx="7443991" cy="4114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3A40F3-A594-5A30-29BE-CB7033B4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Websites that had opt-out links in Nov. 2022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912A8E-5879-50DF-7E9A-0D4C603A36E1}"/>
              </a:ext>
            </a:extLst>
          </p:cNvPr>
          <p:cNvGrpSpPr/>
          <p:nvPr/>
        </p:nvGrpSpPr>
        <p:grpSpPr>
          <a:xfrm>
            <a:off x="2057400" y="1880755"/>
            <a:ext cx="6229350" cy="3291413"/>
            <a:chOff x="2889738" y="1524000"/>
            <a:chExt cx="7972402" cy="4151066"/>
          </a:xfrm>
        </p:grpSpPr>
        <p:pic>
          <p:nvPicPr>
            <p:cNvPr id="19" name="Content Placeholder 7">
              <a:extLst>
                <a:ext uri="{FF2B5EF4-FFF2-40B4-BE49-F238E27FC236}">
                  <a16:creationId xmlns:a16="http://schemas.microsoft.com/office/drawing/2014/main" id="{EFD45C91-6F41-3925-B540-2BA4BA4599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058"/>
            <a:stretch/>
          </p:blipFill>
          <p:spPr>
            <a:xfrm>
              <a:off x="2889738" y="1524000"/>
              <a:ext cx="7956281" cy="838200"/>
            </a:xfrm>
            <a:prstGeom prst="rect">
              <a:avLst/>
            </a:prstGeom>
          </p:spPr>
        </p:pic>
        <p:pic>
          <p:nvPicPr>
            <p:cNvPr id="20" name="Content Placeholder 7">
              <a:extLst>
                <a:ext uri="{FF2B5EF4-FFF2-40B4-BE49-F238E27FC236}">
                  <a16:creationId xmlns:a16="http://schemas.microsoft.com/office/drawing/2014/main" id="{3AE7DAD0-E726-EE68-9CB0-D357EFD76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058"/>
            <a:stretch/>
          </p:blipFill>
          <p:spPr>
            <a:xfrm>
              <a:off x="2897065" y="2191368"/>
              <a:ext cx="7956281" cy="838200"/>
            </a:xfrm>
            <a:prstGeom prst="rect">
              <a:avLst/>
            </a:prstGeom>
          </p:spPr>
        </p:pic>
        <p:pic>
          <p:nvPicPr>
            <p:cNvPr id="21" name="Content Placeholder 7">
              <a:extLst>
                <a:ext uri="{FF2B5EF4-FFF2-40B4-BE49-F238E27FC236}">
                  <a16:creationId xmlns:a16="http://schemas.microsoft.com/office/drawing/2014/main" id="{4D511183-8C8D-3802-9839-4AFC972367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058"/>
            <a:stretch/>
          </p:blipFill>
          <p:spPr>
            <a:xfrm>
              <a:off x="2897065" y="2847955"/>
              <a:ext cx="7956281" cy="838200"/>
            </a:xfrm>
            <a:prstGeom prst="rect">
              <a:avLst/>
            </a:prstGeom>
          </p:spPr>
        </p:pic>
        <p:pic>
          <p:nvPicPr>
            <p:cNvPr id="22" name="Content Placeholder 7">
              <a:extLst>
                <a:ext uri="{FF2B5EF4-FFF2-40B4-BE49-F238E27FC236}">
                  <a16:creationId xmlns:a16="http://schemas.microsoft.com/office/drawing/2014/main" id="{81F4EAA3-7D49-74D0-1AA8-8076AC528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058"/>
            <a:stretch/>
          </p:blipFill>
          <p:spPr>
            <a:xfrm>
              <a:off x="2905859" y="3510310"/>
              <a:ext cx="7956281" cy="838200"/>
            </a:xfrm>
            <a:prstGeom prst="rect">
              <a:avLst/>
            </a:prstGeom>
          </p:spPr>
        </p:pic>
        <p:pic>
          <p:nvPicPr>
            <p:cNvPr id="23" name="Content Placeholder 7">
              <a:extLst>
                <a:ext uri="{FF2B5EF4-FFF2-40B4-BE49-F238E27FC236}">
                  <a16:creationId xmlns:a16="http://schemas.microsoft.com/office/drawing/2014/main" id="{F33B7BEE-4A45-FDA4-6165-D1905A19F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058"/>
            <a:stretch/>
          </p:blipFill>
          <p:spPr>
            <a:xfrm>
              <a:off x="2897065" y="4184386"/>
              <a:ext cx="7956281" cy="838200"/>
            </a:xfrm>
            <a:prstGeom prst="rect">
              <a:avLst/>
            </a:prstGeom>
          </p:spPr>
        </p:pic>
        <p:pic>
          <p:nvPicPr>
            <p:cNvPr id="24" name="Content Placeholder 7">
              <a:extLst>
                <a:ext uri="{FF2B5EF4-FFF2-40B4-BE49-F238E27FC236}">
                  <a16:creationId xmlns:a16="http://schemas.microsoft.com/office/drawing/2014/main" id="{A3D9E524-331A-4EA5-3F78-DAE04C119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53" b="84474"/>
            <a:stretch/>
          </p:blipFill>
          <p:spPr>
            <a:xfrm>
              <a:off x="2904392" y="4858771"/>
              <a:ext cx="7956281" cy="8162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973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E7ACA1-B9C8-A47D-0436-D1E2D0DD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Limitations of GPC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699A1-7809-C49B-E396-2E3376A2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Market Penetration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EF72BD-B79B-9C90-D002-AC9525254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User Awareness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A171899-FDD9-02BA-1691-EC5B0E9E803C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4754563" y="2220912"/>
          <a:ext cx="3932237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Content Placeholder 7" descr="A graph of data with numbers and text&#10;&#10;AI-generated content may be incorrect.">
            <a:extLst>
              <a:ext uri="{FF2B5EF4-FFF2-40B4-BE49-F238E27FC236}">
                <a16:creationId xmlns:a16="http://schemas.microsoft.com/office/drawing/2014/main" id="{7DDAE813-EBFB-D41B-2B8C-3382807A24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7000"/>
            <a:ext cx="4531229" cy="3053894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3888F0-3636-55CC-0B67-C461B7D18129}"/>
              </a:ext>
            </a:extLst>
          </p:cNvPr>
          <p:cNvSpPr/>
          <p:nvPr/>
        </p:nvSpPr>
        <p:spPr>
          <a:xfrm>
            <a:off x="71054" y="6172200"/>
            <a:ext cx="4389120" cy="51435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350" dirty="0"/>
              <a:t>All browsers will be required to support GPC starting in January 2027</a:t>
            </a:r>
          </a:p>
        </p:txBody>
      </p:sp>
    </p:spTree>
    <p:extLst>
      <p:ext uri="{BB962C8B-B14F-4D97-AF65-F5344CB8AC3E}">
        <p14:creationId xmlns:p14="http://schemas.microsoft.com/office/powerpoint/2010/main" val="165533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Graphic spid="11" grpId="0">
        <p:bldAsOne/>
      </p:bldGraphic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8B4A-F840-FA83-1832-4FCF51D2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Limitations of GPC</a:t>
            </a:r>
          </a:p>
        </p:txBody>
      </p:sp>
      <p:pic>
        <p:nvPicPr>
          <p:cNvPr id="9" name="Content Placeholder 8" descr="A close-up of a website&#10;&#10;AI-generated content may be incorrect.">
            <a:extLst>
              <a:ext uri="{FF2B5EF4-FFF2-40B4-BE49-F238E27FC236}">
                <a16:creationId xmlns:a16="http://schemas.microsoft.com/office/drawing/2014/main" id="{2FB91B89-9A9F-41F4-50A7-148B5BBA6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19400"/>
            <a:ext cx="8229600" cy="1689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21C129B-D1C9-9421-1DEE-1F30E4AE9A8F}"/>
              </a:ext>
            </a:extLst>
          </p:cNvPr>
          <p:cNvSpPr/>
          <p:nvPr/>
        </p:nvSpPr>
        <p:spPr>
          <a:xfrm>
            <a:off x="2362200" y="3352800"/>
            <a:ext cx="1676400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2AA2B5-5097-5C65-B99B-AB77F5F8CB87}"/>
              </a:ext>
            </a:extLst>
          </p:cNvPr>
          <p:cNvSpPr/>
          <p:nvPr/>
        </p:nvSpPr>
        <p:spPr>
          <a:xfrm>
            <a:off x="1066800" y="3600206"/>
            <a:ext cx="5638800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4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9DC5-E914-FEB7-0EA9-AC8C098C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Possible Future…</a:t>
            </a:r>
          </a:p>
        </p:txBody>
      </p:sp>
      <p:pic>
        <p:nvPicPr>
          <p:cNvPr id="5" name="Content Placeholder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DD0D45B-9428-4C39-C236-7FE7A2020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71600"/>
            <a:ext cx="4114800" cy="322869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188174-78E9-AB59-F0FE-D0BD78748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697077"/>
            <a:ext cx="7772400" cy="865523"/>
          </a:xfrm>
          <a:prstGeom prst="rect">
            <a:avLst/>
          </a:prstGeom>
        </p:spPr>
      </p:pic>
      <p:pic>
        <p:nvPicPr>
          <p:cNvPr id="10" name="Picture 9" descr="A close-up of a graph&#10;&#10;AI-generated content may be incorrect.">
            <a:extLst>
              <a:ext uri="{FF2B5EF4-FFF2-40B4-BE49-F238E27FC236}">
                <a16:creationId xmlns:a16="http://schemas.microsoft.com/office/drawing/2014/main" id="{6FD256FB-78F7-123F-EFF1-039C5CAA7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9"/>
          <a:stretch>
            <a:fillRect/>
          </a:stretch>
        </p:blipFill>
        <p:spPr>
          <a:xfrm>
            <a:off x="-152400" y="6346476"/>
            <a:ext cx="7645400" cy="27709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D16CBA7-2D65-8CB4-3A3E-DE2B380E223D}"/>
              </a:ext>
            </a:extLst>
          </p:cNvPr>
          <p:cNvGrpSpPr/>
          <p:nvPr/>
        </p:nvGrpSpPr>
        <p:grpSpPr>
          <a:xfrm>
            <a:off x="-152400" y="5590224"/>
            <a:ext cx="8763000" cy="765054"/>
            <a:chOff x="-152400" y="5742624"/>
            <a:chExt cx="8763000" cy="765054"/>
          </a:xfrm>
        </p:grpSpPr>
        <p:pic>
          <p:nvPicPr>
            <p:cNvPr id="7" name="Picture 6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BB7E3316-5BB9-AE5A-5D00-0A1A61A2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20" t="8860" r="22519" b="75277"/>
            <a:stretch>
              <a:fillRect/>
            </a:stretch>
          </p:blipFill>
          <p:spPr>
            <a:xfrm>
              <a:off x="2440460" y="5863413"/>
              <a:ext cx="1809008" cy="225631"/>
            </a:xfrm>
            <a:prstGeom prst="rect">
              <a:avLst/>
            </a:prstGeom>
          </p:spPr>
        </p:pic>
        <p:pic>
          <p:nvPicPr>
            <p:cNvPr id="11" name="Picture 10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FD6159C7-B29F-1A8F-3CD9-46705E425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20" t="30058" r="46106" b="35066"/>
            <a:stretch>
              <a:fillRect/>
            </a:stretch>
          </p:blipFill>
          <p:spPr>
            <a:xfrm>
              <a:off x="239814" y="5752333"/>
              <a:ext cx="2291608" cy="496068"/>
            </a:xfrm>
            <a:prstGeom prst="rect">
              <a:avLst/>
            </a:prstGeom>
          </p:spPr>
        </p:pic>
        <p:pic>
          <p:nvPicPr>
            <p:cNvPr id="12" name="Picture 11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E4A000F1-CF3B-EACD-1705-53DA2E51C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153" b="18479"/>
            <a:stretch>
              <a:fillRect/>
            </a:stretch>
          </p:blipFill>
          <p:spPr>
            <a:xfrm>
              <a:off x="-152400" y="6246421"/>
              <a:ext cx="7645400" cy="261257"/>
            </a:xfrm>
            <a:prstGeom prst="rect">
              <a:avLst/>
            </a:prstGeom>
          </p:spPr>
        </p:pic>
        <p:pic>
          <p:nvPicPr>
            <p:cNvPr id="13" name="Picture 12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8025C4F0-BBC8-A6B6-BCEA-74138F466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141" t="1" b="76172"/>
            <a:stretch>
              <a:fillRect/>
            </a:stretch>
          </p:blipFill>
          <p:spPr>
            <a:xfrm>
              <a:off x="5523097" y="5742624"/>
              <a:ext cx="1594757" cy="338917"/>
            </a:xfrm>
            <a:prstGeom prst="rect">
              <a:avLst/>
            </a:prstGeom>
          </p:spPr>
        </p:pic>
        <p:pic>
          <p:nvPicPr>
            <p:cNvPr id="14" name="Picture 13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9064F6D5-A1D6-F238-1EDD-C8230B97E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27" t="25128" r="27789" b="61763"/>
            <a:stretch>
              <a:fillRect/>
            </a:stretch>
          </p:blipFill>
          <p:spPr>
            <a:xfrm>
              <a:off x="4158506" y="5902583"/>
              <a:ext cx="1382651" cy="186461"/>
            </a:xfrm>
            <a:prstGeom prst="rect">
              <a:avLst/>
            </a:prstGeom>
          </p:spPr>
        </p:pic>
        <p:pic>
          <p:nvPicPr>
            <p:cNvPr id="15" name="Picture 14" descr="A close-up of a graph&#10;&#10;AI-generated content may be incorrect.">
              <a:extLst>
                <a:ext uri="{FF2B5EF4-FFF2-40B4-BE49-F238E27FC236}">
                  <a16:creationId xmlns:a16="http://schemas.microsoft.com/office/drawing/2014/main" id="{E724E6B1-DE83-4D68-C29C-B3BC1FB76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01" t="25157" r="784" b="58980"/>
            <a:stretch>
              <a:fillRect/>
            </a:stretch>
          </p:blipFill>
          <p:spPr>
            <a:xfrm>
              <a:off x="7026894" y="5907258"/>
              <a:ext cx="1583706" cy="225631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6501374F-3095-F431-0E31-AB227BABF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/>
          <a:stretch>
            <a:fillRect/>
          </a:stretch>
        </p:blipFill>
        <p:spPr>
          <a:xfrm>
            <a:off x="1520042" y="6615112"/>
            <a:ext cx="6083300" cy="55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9CB50-E59B-C5B8-D4E7-FD28B3A3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CCPA Opt-out of Sale</a:t>
            </a:r>
          </a:p>
        </p:txBody>
      </p:sp>
      <p:pic>
        <p:nvPicPr>
          <p:cNvPr id="6" name="Picture 5" descr="Cartoon of a person and person sitting on a couch&#10;&#10;AI-generated content may be incorrect.">
            <a:extLst>
              <a:ext uri="{FF2B5EF4-FFF2-40B4-BE49-F238E27FC236}">
                <a16:creationId xmlns:a16="http://schemas.microsoft.com/office/drawing/2014/main" id="{8885BDB8-6387-CFD2-7A89-16C9509B3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805386"/>
            <a:ext cx="6324600" cy="451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67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ECE400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50630</TotalTime>
  <Words>1485</Words>
  <Application>Microsoft Macintosh PowerPoint</Application>
  <PresentationFormat>On-screen Show (4:3)</PresentationFormat>
  <Paragraphs>265</Paragraphs>
  <Slides>53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.Apple Color Emoji UI</vt:lpstr>
      <vt:lpstr>Arial</vt:lpstr>
      <vt:lpstr>Calibri</vt:lpstr>
      <vt:lpstr>Consolas</vt:lpstr>
      <vt:lpstr>Impact</vt:lpstr>
      <vt:lpstr>Clarity</vt:lpstr>
      <vt:lpstr>Lecture 11: Opt-out of Sale</vt:lpstr>
      <vt:lpstr>Review: Online Tracking</vt:lpstr>
      <vt:lpstr>Review: Third-Party Tracking Cookies</vt:lpstr>
      <vt:lpstr>Review: Targeted Advertising</vt:lpstr>
      <vt:lpstr>Review: Concerns about Tracking and Ads</vt:lpstr>
      <vt:lpstr>California Consumer Privacy Act</vt:lpstr>
      <vt:lpstr>The Right to Opt-out of Sale</vt:lpstr>
      <vt:lpstr>How usable are CCPA opt-outs?</vt:lpstr>
      <vt:lpstr>How usable are CCPA opt-outs?</vt:lpstr>
      <vt:lpstr>How usable are CCPA opt-outs?</vt:lpstr>
      <vt:lpstr>Exercise: Figure out how to opt-out</vt:lpstr>
      <vt:lpstr>Measurement study</vt:lpstr>
      <vt:lpstr>Link Accessibility (Top 500 U.S.)</vt:lpstr>
      <vt:lpstr>User Study: Link vs. Banners</vt:lpstr>
      <vt:lpstr>User Study: Link vs. Banners</vt:lpstr>
      <vt:lpstr>Follow-up Questions</vt:lpstr>
      <vt:lpstr>Opt-out mechanisms</vt:lpstr>
      <vt:lpstr>Opt-out Mechanisms</vt:lpstr>
      <vt:lpstr>Nudging</vt:lpstr>
      <vt:lpstr>Nudging</vt:lpstr>
      <vt:lpstr>User Study: Nudging and Inconvenience</vt:lpstr>
      <vt:lpstr>PowerPoint Presentation</vt:lpstr>
      <vt:lpstr>Idea 1: Improve Recognizability</vt:lpstr>
      <vt:lpstr>Exercise: Opt-out of Sale Icon</vt:lpstr>
      <vt:lpstr>Icon ideation focused on 3 concepts</vt:lpstr>
      <vt:lpstr>Preliminary icon Designs</vt:lpstr>
      <vt:lpstr>First icon evaluation</vt:lpstr>
      <vt:lpstr>PowerPoint Presentation</vt:lpstr>
      <vt:lpstr>Refined icons for evaluation</vt:lpstr>
      <vt:lpstr>PowerPoint Presentation</vt:lpstr>
      <vt:lpstr>Recommendations to OAG</vt:lpstr>
      <vt:lpstr>PowerPoint Presentation</vt:lpstr>
      <vt:lpstr>Twitter responds</vt:lpstr>
      <vt:lpstr>So they ran another study</vt:lpstr>
      <vt:lpstr>Then the OAG removed the icon</vt:lpstr>
      <vt:lpstr>Then they tested more icons from the OAG!</vt:lpstr>
      <vt:lpstr>tl;dr; None of the icons were very effective</vt:lpstr>
      <vt:lpstr>PowerPoint Presentation</vt:lpstr>
      <vt:lpstr>Idea 2: Improve Visibility</vt:lpstr>
      <vt:lpstr>CCPA Opt-out Assistant</vt:lpstr>
      <vt:lpstr>User Study: Extension</vt:lpstr>
      <vt:lpstr>Sale of Personal Information</vt:lpstr>
      <vt:lpstr>Opt-out Rates</vt:lpstr>
      <vt:lpstr>User Experience</vt:lpstr>
      <vt:lpstr>Idea 3: Automate Opt-outs</vt:lpstr>
      <vt:lpstr>Measurement Study</vt:lpstr>
      <vt:lpstr>Response to GPC Signals</vt:lpstr>
      <vt:lpstr>Prevalence of Opt-out of Sale Mechanisms</vt:lpstr>
      <vt:lpstr>Websites that had opt-out links in Nov. 2022</vt:lpstr>
      <vt:lpstr>Additional Limitations of GPC</vt:lpstr>
      <vt:lpstr>Additional Limitations of GPC</vt:lpstr>
      <vt:lpstr>A Possible Future…</vt:lpstr>
      <vt:lpstr>CCPA Opt-out of Sale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700</cp:revision>
  <cp:lastPrinted>2018-09-05T23:12:02Z</cp:lastPrinted>
  <dcterms:created xsi:type="dcterms:W3CDTF">2018-01-05T20:19:03Z</dcterms:created>
  <dcterms:modified xsi:type="dcterms:W3CDTF">2026-10-14T18:15:26Z</dcterms:modified>
</cp:coreProperties>
</file>