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1"/>
  </p:notesMasterIdLst>
  <p:handoutMasterIdLst>
    <p:handoutMasterId r:id="rId42"/>
  </p:handoutMasterIdLst>
  <p:sldIdLst>
    <p:sldId id="539" r:id="rId2"/>
    <p:sldId id="540" r:id="rId3"/>
    <p:sldId id="541" r:id="rId4"/>
    <p:sldId id="1688" r:id="rId5"/>
    <p:sldId id="1686" r:id="rId6"/>
    <p:sldId id="1691" r:id="rId7"/>
    <p:sldId id="1692" r:id="rId8"/>
    <p:sldId id="1693" r:id="rId9"/>
    <p:sldId id="1705" r:id="rId10"/>
    <p:sldId id="1704" r:id="rId11"/>
    <p:sldId id="260" r:id="rId12"/>
    <p:sldId id="1694" r:id="rId13"/>
    <p:sldId id="1696" r:id="rId14"/>
    <p:sldId id="1697" r:id="rId15"/>
    <p:sldId id="1695" r:id="rId16"/>
    <p:sldId id="1724" r:id="rId17"/>
    <p:sldId id="1706" r:id="rId18"/>
    <p:sldId id="1708" r:id="rId19"/>
    <p:sldId id="1709" r:id="rId20"/>
    <p:sldId id="1698" r:id="rId21"/>
    <p:sldId id="1710" r:id="rId22"/>
    <p:sldId id="1707" r:id="rId23"/>
    <p:sldId id="1711" r:id="rId24"/>
    <p:sldId id="1712" r:id="rId25"/>
    <p:sldId id="1713" r:id="rId26"/>
    <p:sldId id="1715" r:id="rId27"/>
    <p:sldId id="1716" r:id="rId28"/>
    <p:sldId id="1717" r:id="rId29"/>
    <p:sldId id="1718" r:id="rId30"/>
    <p:sldId id="1719" r:id="rId31"/>
    <p:sldId id="259" r:id="rId32"/>
    <p:sldId id="1720" r:id="rId33"/>
    <p:sldId id="1721" r:id="rId34"/>
    <p:sldId id="1722" r:id="rId35"/>
    <p:sldId id="1723" r:id="rId36"/>
    <p:sldId id="1714" r:id="rId37"/>
    <p:sldId id="1701" r:id="rId38"/>
    <p:sldId id="1702" r:id="rId39"/>
    <p:sldId id="1703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ECE400"/>
    <a:srgbClr val="9E2F6A"/>
    <a:srgbClr val="0070C0"/>
    <a:srgbClr val="EC5B8F"/>
    <a:srgbClr val="A1075C"/>
    <a:srgbClr val="009192"/>
    <a:srgbClr val="FFFFFF"/>
    <a:srgbClr val="009193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84" autoAdjust="0"/>
    <p:restoredTop sz="91027" autoAdjust="0"/>
  </p:normalViewPr>
  <p:slideViewPr>
    <p:cSldViewPr>
      <p:cViewPr varScale="1">
        <p:scale>
          <a:sx n="115" d="100"/>
          <a:sy n="115" d="100"/>
        </p:scale>
        <p:origin x="1216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6902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6" d="100"/>
          <a:sy n="96" d="100"/>
        </p:scale>
        <p:origin x="1864" y="17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7F19EE-4C14-416B-9A28-3D9B2AE65E0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7E2B7-019C-47AA-8287-AB4BD1848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1646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B7EBD1-2546-431F-B565-95BCA5604CC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E031AF-CC19-4E5A-831F-2BAAD17F6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186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9786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show </a:t>
            </a:r>
            <a:r>
              <a:rPr lang="en-US" dirty="0" err="1"/>
              <a:t>latimes</a:t>
            </a:r>
            <a:r>
              <a:rPr lang="en-US" dirty="0"/>
              <a:t> page in Chrome, click through all the images received over the network on preview mode, then click through images in preview mode and look at cookies for advertisers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9388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used this data in a talk about </a:t>
            </a:r>
            <a:r>
              <a:rPr lang="en-US" dirty="0" err="1"/>
              <a:t>obliviad</a:t>
            </a:r>
            <a:r>
              <a:rPr lang="en-US" dirty="0"/>
              <a:t> years ago, but I can’t find the source so didn’t include in </a:t>
            </a:r>
            <a:r>
              <a:rPr lang="en-US"/>
              <a:t>the presentation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0847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ads.google.com</a:t>
            </a:r>
            <a:r>
              <a:rPr lang="en-US" dirty="0"/>
              <a:t>/aw/campaigns/new/display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8267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www.propublica.org</a:t>
            </a:r>
            <a:r>
              <a:rPr lang="en-US" dirty="0"/>
              <a:t>/article/</a:t>
            </a:r>
            <a:r>
              <a:rPr lang="en-US" dirty="0" err="1"/>
              <a:t>facebook</a:t>
            </a:r>
            <a:r>
              <a:rPr lang="en-US" dirty="0"/>
              <a:t>-lets-advertisers-exclude-users-by-race</a:t>
            </a:r>
          </a:p>
          <a:p>
            <a:r>
              <a:rPr lang="en-US" dirty="0"/>
              <a:t>https://</a:t>
            </a:r>
            <a:r>
              <a:rPr lang="en-US" dirty="0" err="1"/>
              <a:t>www.propublica.org</a:t>
            </a:r>
            <a:r>
              <a:rPr lang="en-US" dirty="0"/>
              <a:t>/article/facebook-advertising-discrimination-housing-race-sex-national-origin (2017)</a:t>
            </a:r>
          </a:p>
          <a:p>
            <a:r>
              <a:rPr lang="en-US" dirty="0"/>
              <a:t>Violation of federal Fair Housing Act (1968)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7077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housing, employment, credit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9240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www.propublica.org</a:t>
            </a:r>
            <a:r>
              <a:rPr lang="en-US" dirty="0"/>
              <a:t>/article/</a:t>
            </a:r>
            <a:r>
              <a:rPr lang="en-US" dirty="0" err="1"/>
              <a:t>facebook</a:t>
            </a:r>
            <a:r>
              <a:rPr lang="en-US" dirty="0"/>
              <a:t>-ads-age-discrimination-targeting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7248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</a:t>
            </a:r>
            <a:r>
              <a:rPr lang="en-US" dirty="0" err="1"/>
              <a:t>proceedings.mlr.press</a:t>
            </a:r>
            <a:r>
              <a:rPr lang="en-US" dirty="0"/>
              <a:t>/v81/speicher18a/speicher18a.pdf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1071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 in North Carolina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782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10/12/26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10/12/26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858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</p:spPr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6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 userDrawn="1"/>
        </p:nvSpPr>
        <p:spPr>
          <a:xfrm>
            <a:off x="0" y="0"/>
            <a:ext cx="9144000" cy="419100"/>
          </a:xfrm>
          <a:prstGeom prst="rect">
            <a:avLst/>
          </a:prstGeom>
          <a:gradFill flip="none" rotWithShape="1">
            <a:gsLst>
              <a:gs pos="0">
                <a:sysClr val="windowText" lastClr="000000"/>
              </a:gs>
              <a:gs pos="80000">
                <a:sysClr val="windowText" lastClr="000000">
                  <a:lumMod val="75000"/>
                  <a:lumOff val="25000"/>
                </a:sysClr>
              </a:gs>
              <a:gs pos="100000">
                <a:sysClr val="windowText" lastClr="000000">
                  <a:lumMod val="75000"/>
                  <a:lumOff val="25000"/>
                </a:sysClr>
              </a:gs>
            </a:gsLst>
            <a:lin ang="13500000" scaled="1"/>
            <a:tileRect/>
          </a:gradFill>
          <a:ln w="264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"/>
              <a:cs typeface="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18288"/>
            <a:ext cx="7086600" cy="329184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4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7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41"/>
            <a:ext cx="8229600" cy="182743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17381"/>
            <a:ext cx="8229600" cy="396754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9235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Only">
  <p:cSld name="4_Title 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Google Shape;27;p71"/>
          <p:cNvCxnSpPr/>
          <p:nvPr/>
        </p:nvCxnSpPr>
        <p:spPr>
          <a:xfrm>
            <a:off x="461964" y="6085417"/>
            <a:ext cx="7989887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8" name="Google Shape;28;p71"/>
          <p:cNvSpPr txBox="1"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1"/>
          <p:cNvSpPr txBox="1">
            <a:spLocks noGrp="1"/>
          </p:cNvSpPr>
          <p:nvPr>
            <p:ph type="body" idx="1"/>
          </p:nvPr>
        </p:nvSpPr>
        <p:spPr>
          <a:xfrm>
            <a:off x="462401" y="6107535"/>
            <a:ext cx="7896225" cy="750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832941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-line Title and half Content">
  <p:cSld name="2-line Title and half Conten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6"/>
          <p:cNvSpPr txBox="1">
            <a:spLocks noGrp="1"/>
          </p:cNvSpPr>
          <p:nvPr>
            <p:ph type="title"/>
          </p:nvPr>
        </p:nvSpPr>
        <p:spPr>
          <a:xfrm>
            <a:off x="457200" y="274641"/>
            <a:ext cx="4116388" cy="1827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6"/>
          <p:cNvSpPr txBox="1">
            <a:spLocks noGrp="1"/>
          </p:cNvSpPr>
          <p:nvPr>
            <p:ph type="body" idx="1"/>
          </p:nvPr>
        </p:nvSpPr>
        <p:spPr>
          <a:xfrm>
            <a:off x="457200" y="2417381"/>
            <a:ext cx="4116388" cy="3967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Char char="▪"/>
              <a:defRPr sz="2400"/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302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48" name="Google Shape;48;p76"/>
          <p:cNvCxnSpPr/>
          <p:nvPr/>
        </p:nvCxnSpPr>
        <p:spPr>
          <a:xfrm>
            <a:off x="4725988" y="0"/>
            <a:ext cx="0" cy="6858000"/>
          </a:xfrm>
          <a:prstGeom prst="straightConnector1">
            <a:avLst/>
          </a:prstGeom>
          <a:noFill/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9" name="Google Shape;49;p76"/>
          <p:cNvSpPr>
            <a:spLocks noGrp="1"/>
          </p:cNvSpPr>
          <p:nvPr>
            <p:ph type="pic" idx="2"/>
          </p:nvPr>
        </p:nvSpPr>
        <p:spPr>
          <a:xfrm>
            <a:off x="4851400" y="0"/>
            <a:ext cx="4292600" cy="6858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42502498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2/3">
  <p:cSld name="Title and Content 2/3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81"/>
          <p:cNvSpPr txBox="1"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81"/>
          <p:cNvSpPr txBox="1">
            <a:spLocks noGrp="1"/>
          </p:cNvSpPr>
          <p:nvPr>
            <p:ph type="body" idx="1"/>
          </p:nvPr>
        </p:nvSpPr>
        <p:spPr>
          <a:xfrm>
            <a:off x="457200" y="1716088"/>
            <a:ext cx="5486400" cy="4668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751600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+ citation w/line">
  <p:cSld name="Title Only + citation w/line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Google Shape;65;p82"/>
          <p:cNvCxnSpPr/>
          <p:nvPr/>
        </p:nvCxnSpPr>
        <p:spPr>
          <a:xfrm>
            <a:off x="461969" y="6084888"/>
            <a:ext cx="7989887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6" name="Google Shape;66;p82"/>
          <p:cNvSpPr txBox="1"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2"/>
          <p:cNvSpPr txBox="1">
            <a:spLocks noGrp="1"/>
          </p:cNvSpPr>
          <p:nvPr>
            <p:ph type="body" idx="1"/>
          </p:nvPr>
        </p:nvSpPr>
        <p:spPr>
          <a:xfrm>
            <a:off x="462401" y="6107535"/>
            <a:ext cx="7896225" cy="750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205675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 1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5"/>
          <p:cNvSpPr/>
          <p:nvPr/>
        </p:nvSpPr>
        <p:spPr>
          <a:xfrm>
            <a:off x="3356050" y="5977100"/>
            <a:ext cx="5123100" cy="880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650233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and Content">
  <p:cSld name="4_Title and Conte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8"/>
          <p:cNvSpPr txBox="1">
            <a:spLocks noGrp="1"/>
          </p:cNvSpPr>
          <p:nvPr>
            <p:ph type="title"/>
          </p:nvPr>
        </p:nvSpPr>
        <p:spPr>
          <a:xfrm>
            <a:off x="457200" y="274641"/>
            <a:ext cx="8229600" cy="1827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8"/>
          <p:cNvSpPr txBox="1">
            <a:spLocks noGrp="1"/>
          </p:cNvSpPr>
          <p:nvPr>
            <p:ph type="body" idx="1"/>
          </p:nvPr>
        </p:nvSpPr>
        <p:spPr>
          <a:xfrm>
            <a:off x="457200" y="2417381"/>
            <a:ext cx="5880100" cy="3967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809193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, 2/3 width">
  <p:cSld name="Title and Content, 2/3 width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1"/>
          <p:cNvSpPr txBox="1">
            <a:spLocks noGrp="1"/>
          </p:cNvSpPr>
          <p:nvPr>
            <p:ph type="title"/>
          </p:nvPr>
        </p:nvSpPr>
        <p:spPr>
          <a:xfrm>
            <a:off x="457200" y="27516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1"/>
          <p:cNvSpPr txBox="1">
            <a:spLocks noGrp="1"/>
          </p:cNvSpPr>
          <p:nvPr>
            <p:ph type="body" idx="1"/>
          </p:nvPr>
        </p:nvSpPr>
        <p:spPr>
          <a:xfrm>
            <a:off x="457200" y="1716089"/>
            <a:ext cx="5486400" cy="4506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▪"/>
              <a:defRPr/>
            </a:lvl1pPr>
            <a:lvl2pPr marL="914400" lvl="1" indent="-34290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14374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2250"/>
            <a:ext cx="9144000" cy="311150"/>
          </a:xfrm>
          <a:prstGeom prst="rect">
            <a:avLst/>
          </a:prstGeom>
          <a:gradFill flip="none" rotWithShape="1">
            <a:gsLst>
              <a:gs pos="0">
                <a:srgbClr val="A1075C"/>
              </a:gs>
              <a:gs pos="50000">
                <a:srgbClr val="EC5B8F"/>
              </a:gs>
              <a:gs pos="100000">
                <a:srgbClr val="7F7F7F">
                  <a:lumMod val="24928"/>
                  <a:lumOff val="75072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41910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80000">
                <a:schemeClr val="tx1">
                  <a:lumMod val="75000"/>
                  <a:lumOff val="25000"/>
                </a:schemeClr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3F7437D-9C28-4485-8136-DE3C7521A7D8}" type="datetimeFigureOut">
              <a:rPr lang="en-US" smtClean="0"/>
              <a:t>10/12/26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4" r:id="rId13"/>
    <p:sldLayoutId id="2147483676" r:id="rId14"/>
    <p:sldLayoutId id="2147483683" r:id="rId15"/>
    <p:sldLayoutId id="2147483686" r:id="rId16"/>
    <p:sldLayoutId id="2147483687" r:id="rId17"/>
    <p:sldLayoutId id="2147483692" r:id="rId18"/>
    <p:sldLayoutId id="2147483694" r:id="rId19"/>
    <p:sldLayoutId id="2147483699" r:id="rId20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4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microsoft.com/office/2007/relationships/hdphoto" Target="../media/hdphoto3.wdp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5.png"/><Relationship Id="rId7" Type="http://schemas.microsoft.com/office/2007/relationships/hdphoto" Target="../media/hdphoto6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microsoft.com/office/2007/relationships/hdphoto" Target="../media/hdphoto4.wdp"/><Relationship Id="rId11" Type="http://schemas.microsoft.com/office/2007/relationships/hdphoto" Target="../media/hdphoto10.wdp"/><Relationship Id="rId5" Type="http://schemas.microsoft.com/office/2007/relationships/hdphoto" Target="../media/hdphoto5.wdp"/><Relationship Id="rId10" Type="http://schemas.microsoft.com/office/2007/relationships/hdphoto" Target="../media/hdphoto9.wdp"/><Relationship Id="rId4" Type="http://schemas.openxmlformats.org/officeDocument/2006/relationships/image" Target="../media/image4.png"/><Relationship Id="rId9" Type="http://schemas.microsoft.com/office/2007/relationships/hdphoto" Target="../media/hdphoto8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8.png"/><Relationship Id="rId7" Type="http://schemas.microsoft.com/office/2007/relationships/hdphoto" Target="../media/hdphoto9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10.png"/><Relationship Id="rId10" Type="http://schemas.openxmlformats.org/officeDocument/2006/relationships/image" Target="../media/image12.png"/><Relationship Id="rId4" Type="http://schemas.openxmlformats.org/officeDocument/2006/relationships/image" Target="../media/image9.png"/><Relationship Id="rId9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accountscenter.instagram.com/ads/" TargetMode="External"/><Relationship Id="rId2" Type="http://schemas.openxmlformats.org/officeDocument/2006/relationships/hyperlink" Target="https://myadcenter.google.com/controls" TargetMode="Externa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3" Type="http://schemas.openxmlformats.org/officeDocument/2006/relationships/image" Target="../media/image8.png"/><Relationship Id="rId7" Type="http://schemas.microsoft.com/office/2007/relationships/hdphoto" Target="../media/hdphoto9.wdp"/><Relationship Id="rId12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11" Type="http://schemas.openxmlformats.org/officeDocument/2006/relationships/image" Target="../media/image14.png"/><Relationship Id="rId5" Type="http://schemas.openxmlformats.org/officeDocument/2006/relationships/image" Target="../media/image10.png"/><Relationship Id="rId10" Type="http://schemas.openxmlformats.org/officeDocument/2006/relationships/image" Target="../media/image13.png"/><Relationship Id="rId4" Type="http://schemas.openxmlformats.org/officeDocument/2006/relationships/image" Target="../media/image9.png"/><Relationship Id="rId9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wm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hyperlink" Target="https://projects.propublica.org/facebook-ads/" TargetMode="Externa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7924800" cy="609600"/>
          </a:xfrm>
        </p:spPr>
        <p:txBody>
          <a:bodyPr>
            <a:normAutofit/>
          </a:bodyPr>
          <a:lstStyle/>
          <a:p>
            <a:r>
              <a:rPr lang="en-US" dirty="0"/>
              <a:t>CS 181E		       		     	           Fall 2026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667002"/>
            <a:ext cx="7848600" cy="631825"/>
          </a:xfrm>
        </p:spPr>
        <p:txBody>
          <a:bodyPr>
            <a:normAutofit/>
          </a:bodyPr>
          <a:lstStyle/>
          <a:p>
            <a:r>
              <a:rPr lang="en-US" sz="3400" dirty="0"/>
              <a:t>Lecture 10: Online Advertising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4643183"/>
            <a:ext cx="7848600" cy="631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660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F9ECF-C146-3268-35BB-3AD0E63E2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Online Tracking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238225-4543-53BE-0FB4-E8AACBC28E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11299"/>
            <a:ext cx="9144000" cy="4855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498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609A5-F28E-9331-08FD-F34F5B298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Online Tracking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4C8111-8F32-8D56-683F-A352893E9B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10" y="1994312"/>
            <a:ext cx="9157010" cy="4859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769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72B0C5C-E53F-BA25-0C6F-8460280E1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Cookies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996305-DB26-C0B7-2D6E-93AAF47A4D51}"/>
              </a:ext>
            </a:extLst>
          </p:cNvPr>
          <p:cNvSpPr/>
          <p:nvPr/>
        </p:nvSpPr>
        <p:spPr>
          <a:xfrm>
            <a:off x="457200" y="1905000"/>
            <a:ext cx="1143000" cy="42672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Client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86A556E-A6F6-834A-D72C-E828004460F0}"/>
              </a:ext>
            </a:extLst>
          </p:cNvPr>
          <p:cNvSpPr/>
          <p:nvPr/>
        </p:nvSpPr>
        <p:spPr>
          <a:xfrm>
            <a:off x="7543800" y="1905000"/>
            <a:ext cx="1143000" cy="42672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Server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5C9AAC1-29BE-A0E3-FCBD-26CB04C1D22B}"/>
              </a:ext>
            </a:extLst>
          </p:cNvPr>
          <p:cNvCxnSpPr/>
          <p:nvPr/>
        </p:nvCxnSpPr>
        <p:spPr>
          <a:xfrm>
            <a:off x="1905000" y="2514600"/>
            <a:ext cx="54102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D8B0522C-6C9E-8DE9-980F-904C9AF7C6FD}"/>
              </a:ext>
            </a:extLst>
          </p:cNvPr>
          <p:cNvSpPr/>
          <p:nvPr/>
        </p:nvSpPr>
        <p:spPr>
          <a:xfrm>
            <a:off x="1981200" y="2590800"/>
            <a:ext cx="5181600" cy="381000"/>
          </a:xfrm>
          <a:prstGeom prst="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GET http://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www.example.com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/ HTTP/1.1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B3DBCC2-5F42-7C70-C00E-532D1E6EB847}"/>
              </a:ext>
            </a:extLst>
          </p:cNvPr>
          <p:cNvCxnSpPr/>
          <p:nvPr/>
        </p:nvCxnSpPr>
        <p:spPr>
          <a:xfrm>
            <a:off x="1905000" y="4876800"/>
            <a:ext cx="54102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2178B6E-4A90-179C-1AFA-02F6C9AE5C4E}"/>
              </a:ext>
            </a:extLst>
          </p:cNvPr>
          <p:cNvCxnSpPr/>
          <p:nvPr/>
        </p:nvCxnSpPr>
        <p:spPr>
          <a:xfrm>
            <a:off x="1905000" y="3581400"/>
            <a:ext cx="5410200" cy="0"/>
          </a:xfrm>
          <a:prstGeom prst="straightConnector1">
            <a:avLst/>
          </a:prstGeom>
          <a:ln w="26424">
            <a:headEnd type="triangl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FB0569AC-67F3-1EF9-22CF-07F07BB98ACD}"/>
              </a:ext>
            </a:extLst>
          </p:cNvPr>
          <p:cNvSpPr/>
          <p:nvPr/>
        </p:nvSpPr>
        <p:spPr>
          <a:xfrm>
            <a:off x="2019300" y="3670298"/>
            <a:ext cx="5181600" cy="596897"/>
          </a:xfrm>
          <a:prstGeom prst="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HTTP/1.1 200 OK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Set-Cookie: session-id=12345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DC0718D-568E-DBD8-9D9C-6FE1A056E3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19" b="91852" l="7143" r="91429">
                        <a14:foregroundMark x1="18000" y1="31296" x2="12857" y2="46111"/>
                        <a14:foregroundMark x1="12857" y1="46111" x2="12286" y2="64444"/>
                        <a14:foregroundMark x1="88000" y1="71481" x2="88571" y2="39259"/>
                        <a14:foregroundMark x1="30000" y1="89815" x2="66286" y2="89259"/>
                        <a14:foregroundMark x1="66286" y1="89259" x2="74571" y2="89259"/>
                        <a14:foregroundMark x1="50000" y1="4630" x2="49429" y2="6481"/>
                        <a14:foregroundMark x1="29143" y1="15370" x2="58857" y2="15556"/>
                        <a14:foregroundMark x1="39429" y1="20185" x2="39857" y2="71204"/>
                        <a14:foregroundMark x1="39857" y1="71204" x2="46000" y2="91852"/>
                        <a14:foregroundMark x1="26571" y1="83704" x2="38857" y2="83889"/>
                        <a14:foregroundMark x1="38857" y1="83889" x2="62286" y2="81852"/>
                        <a14:foregroundMark x1="62286" y1="81852" x2="65429" y2="82593"/>
                        <a14:foregroundMark x1="31429" y1="88333" x2="46857" y2="88704"/>
                        <a14:foregroundMark x1="47143" y1="5741" x2="47429" y2="13611"/>
                        <a14:foregroundMark x1="47429" y1="13611" x2="47714" y2="14074"/>
                        <a14:foregroundMark x1="75143" y1="12778" x2="82000" y2="17778"/>
                        <a14:foregroundMark x1="73714" y1="14630" x2="73714" y2="18704"/>
                        <a14:foregroundMark x1="18571" y1="17407" x2="53429" y2="20556"/>
                        <a14:foregroundMark x1="53429" y1="20556" x2="72000" y2="17963"/>
                        <a14:foregroundMark x1="14571" y1="19259" x2="37286" y2="20926"/>
                        <a14:foregroundMark x1="37286" y1="20926" x2="26143" y2="21296"/>
                        <a14:foregroundMark x1="26143" y1="21296" x2="24571" y2="19630"/>
                        <a14:foregroundMark x1="44571" y1="1667" x2="48286" y2="8241"/>
                        <a14:foregroundMark x1="48286" y1="8241" x2="58000" y2="4722"/>
                        <a14:foregroundMark x1="58000" y1="4722" x2="48571" y2="1111"/>
                        <a14:foregroundMark x1="48571" y1="1111" x2="45429" y2="1852"/>
                        <a14:foregroundMark x1="44286" y1="2963" x2="45857" y2="20000"/>
                        <a14:foregroundMark x1="45857" y1="20000" x2="44571" y2="25000"/>
                        <a14:foregroundMark x1="44286" y1="80926" x2="56286" y2="81111"/>
                        <a14:foregroundMark x1="72286" y1="85556" x2="64000" y2="82963"/>
                        <a14:foregroundMark x1="61714" y1="89074" x2="80000" y2="87407"/>
                        <a14:foregroundMark x1="83714" y1="37222" x2="86286" y2="71481"/>
                        <a14:foregroundMark x1="89429" y1="80185" x2="91429" y2="46296"/>
                        <a14:foregroundMark x1="91429" y1="46111" x2="90286" y2="38889"/>
                        <a14:foregroundMark x1="90286" y1="38889" x2="80857" y2="26204"/>
                        <a14:foregroundMark x1="80857" y1="26204" x2="56571" y2="24630"/>
                        <a14:foregroundMark x1="56571" y1="24630" x2="46000" y2="25556"/>
                        <a14:foregroundMark x1="46000" y1="25556" x2="46000" y2="25556"/>
                        <a14:foregroundMark x1="55714" y1="10370" x2="78429" y2="13333"/>
                        <a14:foregroundMark x1="78429" y1="13333" x2="84286" y2="19259"/>
                        <a14:foregroundMark x1="84286" y1="19259" x2="80286" y2="25833"/>
                        <a14:foregroundMark x1="80286" y1="25833" x2="80286" y2="26111"/>
                        <a14:foregroundMark x1="16571" y1="17778" x2="23143" y2="11944"/>
                        <a14:foregroundMark x1="23143" y1="11944" x2="43714" y2="10000"/>
                        <a14:foregroundMark x1="14571" y1="20185" x2="35286" y2="26019"/>
                        <a14:foregroundMark x1="35286" y1="26019" x2="38286" y2="26111"/>
                        <a14:foregroundMark x1="14571" y1="20741" x2="24000" y2="24537"/>
                        <a14:foregroundMark x1="24000" y1="24537" x2="25143" y2="24630"/>
                        <a14:foregroundMark x1="13714" y1="60556" x2="16000" y2="77037"/>
                        <a14:foregroundMark x1="8286" y1="68889" x2="12000" y2="81667"/>
                        <a14:foregroundMark x1="7143" y1="57222" x2="10000" y2="68333"/>
                        <a14:foregroundMark x1="42571" y1="91852" x2="56000" y2="9185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217"/>
          <a:stretch>
            <a:fillRect/>
          </a:stretch>
        </p:blipFill>
        <p:spPr>
          <a:xfrm>
            <a:off x="571807" y="4648200"/>
            <a:ext cx="913786" cy="1308093"/>
          </a:xfrm>
          <a:prstGeom prst="rect">
            <a:avLst/>
          </a:prstGeom>
        </p:spPr>
      </p:pic>
      <p:pic>
        <p:nvPicPr>
          <p:cNvPr id="17" name="Content Placeholder 3">
            <a:extLst>
              <a:ext uri="{FF2B5EF4-FFF2-40B4-BE49-F238E27FC236}">
                <a16:creationId xmlns:a16="http://schemas.microsoft.com/office/drawing/2014/main" id="{668B12E0-0EEB-4539-106C-76449B2BC72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04" b="91912" l="23693" r="82190">
                        <a14:foregroundMark x1="43791" y1="90196" x2="54575" y2="91912"/>
                        <a14:foregroundMark x1="54575" y1="91912" x2="63725" y2="901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19" r="10447"/>
          <a:stretch/>
        </p:blipFill>
        <p:spPr>
          <a:xfrm>
            <a:off x="5978525" y="3723043"/>
            <a:ext cx="876300" cy="798804"/>
          </a:xfrm>
        </p:spPr>
      </p:pic>
      <p:pic>
        <p:nvPicPr>
          <p:cNvPr id="18" name="Content Placeholder 3">
            <a:extLst>
              <a:ext uri="{FF2B5EF4-FFF2-40B4-BE49-F238E27FC236}">
                <a16:creationId xmlns:a16="http://schemas.microsoft.com/office/drawing/2014/main" id="{ADF203AF-732A-9D9C-F407-F4E08B9BE0D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04" b="91912" l="23693" r="82190">
                        <a14:foregroundMark x1="43791" y1="90196" x2="54575" y2="91912"/>
                        <a14:foregroundMark x1="54575" y1="91912" x2="63725" y2="901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19" r="10447"/>
          <a:stretch/>
        </p:blipFill>
        <p:spPr>
          <a:xfrm>
            <a:off x="735986" y="5410200"/>
            <a:ext cx="521007" cy="47493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206DB500-E2A4-54F1-8A24-08AC903AD8EE}"/>
              </a:ext>
            </a:extLst>
          </p:cNvPr>
          <p:cNvSpPr/>
          <p:nvPr/>
        </p:nvSpPr>
        <p:spPr>
          <a:xfrm>
            <a:off x="1981200" y="4965697"/>
            <a:ext cx="5181600" cy="596897"/>
          </a:xfrm>
          <a:prstGeom prst="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GET http://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www.example.com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/ HTTP/1.1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Cookie: session-id=12345</a:t>
            </a:r>
          </a:p>
        </p:txBody>
      </p:sp>
      <p:pic>
        <p:nvPicPr>
          <p:cNvPr id="20" name="Content Placeholder 3">
            <a:extLst>
              <a:ext uri="{FF2B5EF4-FFF2-40B4-BE49-F238E27FC236}">
                <a16:creationId xmlns:a16="http://schemas.microsoft.com/office/drawing/2014/main" id="{80EEA032-C3A0-0C2B-50A5-3DB35FFC630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04" b="91912" l="23693" r="82190">
                        <a14:foregroundMark x1="43791" y1="90196" x2="54575" y2="91912"/>
                        <a14:foregroundMark x1="54575" y1="91912" x2="63725" y2="901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19" r="10447"/>
          <a:stretch/>
        </p:blipFill>
        <p:spPr>
          <a:xfrm>
            <a:off x="5334000" y="5179055"/>
            <a:ext cx="876300" cy="798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71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F963D-1881-A5BF-A0B3-68D6538DF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Third-Party Tracking Cookies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5324FBE-6652-4D98-E373-3F960357EDE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" y="1467588"/>
            <a:ext cx="7391400" cy="5390412"/>
          </a:xfr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9CAA41E7-CE8C-1EFF-6DE7-2E3F753F930C}"/>
              </a:ext>
            </a:extLst>
          </p:cNvPr>
          <p:cNvSpPr/>
          <p:nvPr/>
        </p:nvSpPr>
        <p:spPr>
          <a:xfrm>
            <a:off x="3962400" y="6172200"/>
            <a:ext cx="457200" cy="152400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3BCB199F-F80C-C314-6AF4-EDF221DE415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04" b="91912" l="23693" r="82190">
                        <a14:foregroundMark x1="43791" y1="90196" x2="54575" y2="91912"/>
                        <a14:foregroundMark x1="54575" y1="91912" x2="63725" y2="901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19" r="10447"/>
          <a:stretch/>
        </p:blipFill>
        <p:spPr>
          <a:xfrm>
            <a:off x="3048000" y="5295117"/>
            <a:ext cx="209080" cy="190590"/>
          </a:xfrm>
          <a:prstGeom prst="rect">
            <a:avLst/>
          </a:prstGeom>
        </p:spPr>
      </p:pic>
      <p:pic>
        <p:nvPicPr>
          <p:cNvPr id="9" name="Content Placeholder 3">
            <a:extLst>
              <a:ext uri="{FF2B5EF4-FFF2-40B4-BE49-F238E27FC236}">
                <a16:creationId xmlns:a16="http://schemas.microsoft.com/office/drawing/2014/main" id="{08736082-E040-1215-E1F6-C674431B687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04" b="91912" l="23693" r="82190">
                        <a14:foregroundMark x1="43791" y1="90196" x2="54575" y2="91912"/>
                        <a14:foregroundMark x1="54575" y1="91912" x2="63725" y2="901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19" r="10447"/>
          <a:stretch/>
        </p:blipFill>
        <p:spPr>
          <a:xfrm>
            <a:off x="3048000" y="5410200"/>
            <a:ext cx="209080" cy="190590"/>
          </a:xfrm>
          <a:prstGeom prst="rect">
            <a:avLst/>
          </a:prstGeom>
        </p:spPr>
      </p:pic>
      <p:pic>
        <p:nvPicPr>
          <p:cNvPr id="10" name="Content Placeholder 3">
            <a:extLst>
              <a:ext uri="{FF2B5EF4-FFF2-40B4-BE49-F238E27FC236}">
                <a16:creationId xmlns:a16="http://schemas.microsoft.com/office/drawing/2014/main" id="{0FD40F19-AC0E-914E-9D79-83C18A4DB13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04" b="91912" l="23693" r="82190">
                        <a14:foregroundMark x1="43791" y1="90196" x2="54575" y2="91912"/>
                        <a14:foregroundMark x1="54575" y1="91912" x2="63725" y2="901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19" r="10447"/>
          <a:stretch/>
        </p:blipFill>
        <p:spPr>
          <a:xfrm>
            <a:off x="3048000" y="5524410"/>
            <a:ext cx="209080" cy="190590"/>
          </a:xfrm>
          <a:prstGeom prst="rect">
            <a:avLst/>
          </a:prstGeom>
        </p:spPr>
      </p:pic>
      <p:pic>
        <p:nvPicPr>
          <p:cNvPr id="11" name="Content Placeholder 3">
            <a:extLst>
              <a:ext uri="{FF2B5EF4-FFF2-40B4-BE49-F238E27FC236}">
                <a16:creationId xmlns:a16="http://schemas.microsoft.com/office/drawing/2014/main" id="{EFD50B4B-4ED6-7EB0-EE4D-BD6696D3B42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04" b="91912" l="23693" r="82190">
                        <a14:foregroundMark x1="43791" y1="90196" x2="54575" y2="91912"/>
                        <a14:foregroundMark x1="54575" y1="91912" x2="63725" y2="901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19" r="10447"/>
          <a:stretch/>
        </p:blipFill>
        <p:spPr>
          <a:xfrm>
            <a:off x="3048000" y="5600610"/>
            <a:ext cx="209080" cy="190590"/>
          </a:xfrm>
          <a:prstGeom prst="rect">
            <a:avLst/>
          </a:prstGeom>
        </p:spPr>
      </p:pic>
      <p:pic>
        <p:nvPicPr>
          <p:cNvPr id="12" name="Content Placeholder 3">
            <a:extLst>
              <a:ext uri="{FF2B5EF4-FFF2-40B4-BE49-F238E27FC236}">
                <a16:creationId xmlns:a16="http://schemas.microsoft.com/office/drawing/2014/main" id="{0BABD8A2-9A42-E641-E844-96994592F01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04" b="91912" l="23693" r="82190">
                        <a14:foregroundMark x1="43791" y1="90196" x2="54575" y2="91912"/>
                        <a14:foregroundMark x1="54575" y1="91912" x2="63725" y2="901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19" r="10447"/>
          <a:stretch/>
        </p:blipFill>
        <p:spPr>
          <a:xfrm>
            <a:off x="3048000" y="5676810"/>
            <a:ext cx="209080" cy="190590"/>
          </a:xfrm>
          <a:prstGeom prst="rect">
            <a:avLst/>
          </a:prstGeom>
        </p:spPr>
      </p:pic>
      <p:pic>
        <p:nvPicPr>
          <p:cNvPr id="13" name="Content Placeholder 3">
            <a:extLst>
              <a:ext uri="{FF2B5EF4-FFF2-40B4-BE49-F238E27FC236}">
                <a16:creationId xmlns:a16="http://schemas.microsoft.com/office/drawing/2014/main" id="{86811D9C-3C98-C9A0-99E7-B5B9CF5E74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804" b="91912" l="23693" r="82190">
                        <a14:foregroundMark x1="43791" y1="90196" x2="54575" y2="91912"/>
                        <a14:foregroundMark x1="54575" y1="91912" x2="63725" y2="901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19" r="10447"/>
          <a:stretch/>
        </p:blipFill>
        <p:spPr>
          <a:xfrm>
            <a:off x="3048000" y="5753010"/>
            <a:ext cx="209080" cy="190590"/>
          </a:xfrm>
          <a:prstGeom prst="rect">
            <a:avLst/>
          </a:prstGeom>
        </p:spPr>
      </p:pic>
      <p:pic>
        <p:nvPicPr>
          <p:cNvPr id="14" name="Content Placeholder 3">
            <a:extLst>
              <a:ext uri="{FF2B5EF4-FFF2-40B4-BE49-F238E27FC236}">
                <a16:creationId xmlns:a16="http://schemas.microsoft.com/office/drawing/2014/main" id="{27689036-92C1-7843-9E12-5D59AF1C4B5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804" b="91912" l="23693" r="82190">
                        <a14:foregroundMark x1="43791" y1="90196" x2="54575" y2="91912"/>
                        <a14:foregroundMark x1="54575" y1="91912" x2="63725" y2="901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19" r="10447"/>
          <a:stretch/>
        </p:blipFill>
        <p:spPr>
          <a:xfrm>
            <a:off x="3048000" y="5829210"/>
            <a:ext cx="209080" cy="190590"/>
          </a:xfrm>
          <a:prstGeom prst="rect">
            <a:avLst/>
          </a:prstGeom>
        </p:spPr>
      </p:pic>
      <p:pic>
        <p:nvPicPr>
          <p:cNvPr id="15" name="Content Placeholder 3">
            <a:extLst>
              <a:ext uri="{FF2B5EF4-FFF2-40B4-BE49-F238E27FC236}">
                <a16:creationId xmlns:a16="http://schemas.microsoft.com/office/drawing/2014/main" id="{AFDB3A3D-D66F-C57A-8B90-4D33C9DB921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804" b="91912" l="23693" r="82190">
                        <a14:foregroundMark x1="43791" y1="90196" x2="54575" y2="91912"/>
                        <a14:foregroundMark x1="54575" y1="91912" x2="63725" y2="901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19" r="10447"/>
          <a:stretch/>
        </p:blipFill>
        <p:spPr>
          <a:xfrm>
            <a:off x="3067520" y="5905410"/>
            <a:ext cx="209080" cy="190590"/>
          </a:xfrm>
          <a:prstGeom prst="rect">
            <a:avLst/>
          </a:prstGeom>
        </p:spPr>
      </p:pic>
      <p:pic>
        <p:nvPicPr>
          <p:cNvPr id="16" name="Content Placeholder 3">
            <a:extLst>
              <a:ext uri="{FF2B5EF4-FFF2-40B4-BE49-F238E27FC236}">
                <a16:creationId xmlns:a16="http://schemas.microsoft.com/office/drawing/2014/main" id="{1436A2FA-D6F4-F74C-A839-3D517D5733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804" b="91912" l="23693" r="82190">
                        <a14:foregroundMark x1="43791" y1="90196" x2="54575" y2="91912"/>
                        <a14:foregroundMark x1="54575" y1="91912" x2="63725" y2="901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19" r="10447"/>
          <a:stretch/>
        </p:blipFill>
        <p:spPr>
          <a:xfrm>
            <a:off x="3048000" y="6019800"/>
            <a:ext cx="209080" cy="190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542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DF017-051A-7931-D179-053DE612A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Trackers and Advertisers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B561D1-CD00-D37B-46DA-E9292CBB08F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trackers observe user behavior across one or (usually) many sites</a:t>
            </a:r>
          </a:p>
          <a:p>
            <a:r>
              <a:rPr lang="en-US" dirty="0"/>
              <a:t>use ML to make inferences about user demographics and interests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124B5-5CC8-55B9-3136-4C4136EE2D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419600" cy="4718304"/>
          </a:xfrm>
        </p:spPr>
        <p:txBody>
          <a:bodyPr/>
          <a:lstStyle/>
          <a:p>
            <a:r>
              <a:rPr lang="en-US" dirty="0"/>
              <a:t>advertisers serve ads on first or third party sites</a:t>
            </a:r>
          </a:p>
          <a:p>
            <a:r>
              <a:rPr lang="en-US" dirty="0"/>
              <a:t>get paid by companies that place ads</a:t>
            </a:r>
          </a:p>
          <a:p>
            <a:r>
              <a:rPr lang="en-US" dirty="0"/>
              <a:t>can choose which ads to place based on context or user attributes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022A89-F608-7CAF-5125-B5B8C0ECB324}"/>
              </a:ext>
            </a:extLst>
          </p:cNvPr>
          <p:cNvSpPr txBox="1"/>
          <p:nvPr/>
        </p:nvSpPr>
        <p:spPr>
          <a:xfrm>
            <a:off x="544186" y="5040868"/>
            <a:ext cx="8186856" cy="461665"/>
          </a:xfrm>
          <a:prstGeom prst="rect">
            <a:avLst/>
          </a:prstGeom>
          <a:ln w="1270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Some trackers are also advertisers (e.g., Google, Meta)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B69A3C-BB86-D888-50A7-5314631B37C0}"/>
              </a:ext>
            </a:extLst>
          </p:cNvPr>
          <p:cNvSpPr txBox="1"/>
          <p:nvPr/>
        </p:nvSpPr>
        <p:spPr>
          <a:xfrm>
            <a:off x="544185" y="5754469"/>
            <a:ext cx="8186857" cy="830997"/>
          </a:xfrm>
          <a:prstGeom prst="rect">
            <a:avLst/>
          </a:prstGeom>
          <a:ln w="1270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Some trackers are </a:t>
            </a:r>
            <a:r>
              <a:rPr lang="en-US" sz="2400" b="1" dirty="0"/>
              <a:t>data brokers </a:t>
            </a:r>
            <a:r>
              <a:rPr lang="en-US" sz="2400" dirty="0"/>
              <a:t>who sell collected and inferred information to other third parties </a:t>
            </a:r>
          </a:p>
        </p:txBody>
      </p:sp>
    </p:spTree>
    <p:extLst>
      <p:ext uri="{BB962C8B-B14F-4D97-AF65-F5344CB8AC3E}">
        <p14:creationId xmlns:p14="http://schemas.microsoft.com/office/powerpoint/2010/main" val="4082846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1E5B5-867A-ED7C-ECB9-0D8FB9EE2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Contextual Advertising</a:t>
            </a:r>
          </a:p>
        </p:txBody>
      </p:sp>
      <p:pic>
        <p:nvPicPr>
          <p:cNvPr id="7" name="Content Placeholder 6" descr="A screenshot of a website&#10;&#10;AI-generated content may be incorrect.">
            <a:extLst>
              <a:ext uri="{FF2B5EF4-FFF2-40B4-BE49-F238E27FC236}">
                <a16:creationId xmlns:a16="http://schemas.microsoft.com/office/drawing/2014/main" id="{F5DCD267-499F-2CF0-0FC9-ACD3638C60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" y="1600200"/>
            <a:ext cx="7802880" cy="487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F8F9B260-B854-3A42-DF76-AE7B51C8850E}"/>
              </a:ext>
            </a:extLst>
          </p:cNvPr>
          <p:cNvSpPr/>
          <p:nvPr/>
        </p:nvSpPr>
        <p:spPr>
          <a:xfrm>
            <a:off x="1905000" y="3429000"/>
            <a:ext cx="5334000" cy="45720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849FF32-4AD4-7620-0699-8A07E8C8667F}"/>
              </a:ext>
            </a:extLst>
          </p:cNvPr>
          <p:cNvSpPr/>
          <p:nvPr/>
        </p:nvSpPr>
        <p:spPr>
          <a:xfrm>
            <a:off x="2694152" y="2179144"/>
            <a:ext cx="3766207" cy="48785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4D1A49A-00C6-F0D0-15B2-B28490CA0CBC}"/>
              </a:ext>
            </a:extLst>
          </p:cNvPr>
          <p:cNvSpPr/>
          <p:nvPr/>
        </p:nvSpPr>
        <p:spPr>
          <a:xfrm>
            <a:off x="5638801" y="3944149"/>
            <a:ext cx="1572184" cy="254069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992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F47C5-D545-11A0-4A51-9A5E79CA3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Targeted Advertising</a:t>
            </a:r>
          </a:p>
        </p:txBody>
      </p:sp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3168F651-1231-E673-E92D-E2998F1C15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34" y="1730051"/>
            <a:ext cx="1358322" cy="990599"/>
          </a:xfrm>
          <a:prstGeom prst="rect">
            <a:avLst/>
          </a:prstGeom>
        </p:spPr>
      </p:pic>
      <p:pic>
        <p:nvPicPr>
          <p:cNvPr id="14" name="Content Placeholder 10">
            <a:extLst>
              <a:ext uri="{FF2B5EF4-FFF2-40B4-BE49-F238E27FC236}">
                <a16:creationId xmlns:a16="http://schemas.microsoft.com/office/drawing/2014/main" id="{BA80E936-64DD-03EB-8F16-EE7F82EE18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777" y="2720650"/>
            <a:ext cx="1358322" cy="990599"/>
          </a:xfrm>
          <a:prstGeom prst="rect">
            <a:avLst/>
          </a:prstGeom>
        </p:spPr>
      </p:pic>
      <p:pic>
        <p:nvPicPr>
          <p:cNvPr id="15" name="Content Placeholder 8" descr="A screenshot of a computer&#10;&#10;AI-generated content may be incorrect.">
            <a:extLst>
              <a:ext uri="{FF2B5EF4-FFF2-40B4-BE49-F238E27FC236}">
                <a16:creationId xmlns:a16="http://schemas.microsoft.com/office/drawing/2014/main" id="{23FFD756-3C35-50C4-B480-B16F87F0EC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4205" y="2096389"/>
            <a:ext cx="1358322" cy="990599"/>
          </a:xfrm>
          <a:prstGeom prst="rect">
            <a:avLst/>
          </a:prstGeom>
        </p:spPr>
      </p:pic>
      <p:pic>
        <p:nvPicPr>
          <p:cNvPr id="20" name="Content Placeholder 16">
            <a:extLst>
              <a:ext uri="{FF2B5EF4-FFF2-40B4-BE49-F238E27FC236}">
                <a16:creationId xmlns:a16="http://schemas.microsoft.com/office/drawing/2014/main" id="{56C402FF-FDEA-8850-62FD-F666A7A61E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099" y="3086988"/>
            <a:ext cx="1358322" cy="990600"/>
          </a:xfrm>
          <a:prstGeom prst="rect">
            <a:avLst/>
          </a:prstGeom>
        </p:spPr>
      </p:pic>
      <p:pic>
        <p:nvPicPr>
          <p:cNvPr id="24" name="Content Placeholder 3">
            <a:extLst>
              <a:ext uri="{FF2B5EF4-FFF2-40B4-BE49-F238E27FC236}">
                <a16:creationId xmlns:a16="http://schemas.microsoft.com/office/drawing/2014/main" id="{431F4A1D-A3A1-E250-BD88-AA103F270DE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04" b="91912" l="23693" r="82190">
                        <a14:foregroundMark x1="43791" y1="90196" x2="54575" y2="91912"/>
                        <a14:foregroundMark x1="54575" y1="91912" x2="63725" y2="901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19" r="10447"/>
          <a:stretch/>
        </p:blipFill>
        <p:spPr>
          <a:xfrm>
            <a:off x="3091225" y="2670899"/>
            <a:ext cx="657502" cy="599356"/>
          </a:xfrm>
          <a:prstGeom prst="rect">
            <a:avLst/>
          </a:prstGeom>
        </p:spPr>
      </p:pic>
      <p:pic>
        <p:nvPicPr>
          <p:cNvPr id="25" name="Content Placeholder 3">
            <a:extLst>
              <a:ext uri="{FF2B5EF4-FFF2-40B4-BE49-F238E27FC236}">
                <a16:creationId xmlns:a16="http://schemas.microsoft.com/office/drawing/2014/main" id="{05C36B09-3F38-D28A-02BA-56E125164B4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804" b="91912" l="23693" r="82190">
                        <a14:foregroundMark x1="43791" y1="90196" x2="54575" y2="91912"/>
                        <a14:foregroundMark x1="54575" y1="91912" x2="63725" y2="901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19" r="10447"/>
          <a:stretch/>
        </p:blipFill>
        <p:spPr>
          <a:xfrm>
            <a:off x="1514401" y="2297623"/>
            <a:ext cx="657503" cy="599357"/>
          </a:xfrm>
          <a:prstGeom prst="rect">
            <a:avLst/>
          </a:prstGeom>
        </p:spPr>
      </p:pic>
      <p:pic>
        <p:nvPicPr>
          <p:cNvPr id="26" name="Content Placeholder 3">
            <a:extLst>
              <a:ext uri="{FF2B5EF4-FFF2-40B4-BE49-F238E27FC236}">
                <a16:creationId xmlns:a16="http://schemas.microsoft.com/office/drawing/2014/main" id="{D760AA5D-A8A7-4465-820A-9EA50830D66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804" b="91912" l="23693" r="82190">
                        <a14:foregroundMark x1="43791" y1="90196" x2="54575" y2="91912"/>
                        <a14:foregroundMark x1="54575" y1="91912" x2="63725" y2="901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19" r="10447"/>
          <a:stretch/>
        </p:blipFill>
        <p:spPr>
          <a:xfrm>
            <a:off x="1124050" y="3270255"/>
            <a:ext cx="657503" cy="599357"/>
          </a:xfrm>
          <a:prstGeom prst="rect">
            <a:avLst/>
          </a:prstGeom>
        </p:spPr>
      </p:pic>
      <p:pic>
        <p:nvPicPr>
          <p:cNvPr id="27" name="Content Placeholder 3">
            <a:extLst>
              <a:ext uri="{FF2B5EF4-FFF2-40B4-BE49-F238E27FC236}">
                <a16:creationId xmlns:a16="http://schemas.microsoft.com/office/drawing/2014/main" id="{F3D12DA6-FCBE-240F-030F-35FA915446E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804" b="91912" l="23693" r="82190">
                        <a14:foregroundMark x1="43791" y1="90196" x2="54575" y2="91912"/>
                        <a14:foregroundMark x1="54575" y1="91912" x2="63725" y2="901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19" r="10447"/>
          <a:stretch/>
        </p:blipFill>
        <p:spPr>
          <a:xfrm>
            <a:off x="2599577" y="3702164"/>
            <a:ext cx="657503" cy="599357"/>
          </a:xfrm>
          <a:prstGeom prst="rect">
            <a:avLst/>
          </a:prstGeom>
        </p:spPr>
      </p:pic>
      <p:pic>
        <p:nvPicPr>
          <p:cNvPr id="28" name="Content Placeholder 3">
            <a:extLst>
              <a:ext uri="{FF2B5EF4-FFF2-40B4-BE49-F238E27FC236}">
                <a16:creationId xmlns:a16="http://schemas.microsoft.com/office/drawing/2014/main" id="{8CCC9B3E-3136-1725-C369-896538061F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600200"/>
            <a:ext cx="4327645" cy="2470990"/>
          </a:xfrm>
          <a:ln>
            <a:solidFill>
              <a:schemeClr val="tx1"/>
            </a:solidFill>
          </a:ln>
        </p:spPr>
      </p:pic>
      <p:sp>
        <p:nvSpPr>
          <p:cNvPr id="30" name="Right Arrow 29">
            <a:extLst>
              <a:ext uri="{FF2B5EF4-FFF2-40B4-BE49-F238E27FC236}">
                <a16:creationId xmlns:a16="http://schemas.microsoft.com/office/drawing/2014/main" id="{9E101E7B-1366-95D0-531B-AEF67898634E}"/>
              </a:ext>
            </a:extLst>
          </p:cNvPr>
          <p:cNvSpPr/>
          <p:nvPr/>
        </p:nvSpPr>
        <p:spPr>
          <a:xfrm>
            <a:off x="3748728" y="2475277"/>
            <a:ext cx="747074" cy="99059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ML</a:t>
            </a:r>
          </a:p>
        </p:txBody>
      </p:sp>
      <p:pic>
        <p:nvPicPr>
          <p:cNvPr id="71" name="Picture 70" descr="A logo for a company&#10;&#10;AI-generated content may be incorrect.">
            <a:extLst>
              <a:ext uri="{FF2B5EF4-FFF2-40B4-BE49-F238E27FC236}">
                <a16:creationId xmlns:a16="http://schemas.microsoft.com/office/drawing/2014/main" id="{18DCCA02-A241-7AFF-349F-2631E906665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605840"/>
            <a:ext cx="868406" cy="956260"/>
          </a:xfrm>
          <a:prstGeom prst="rect">
            <a:avLst/>
          </a:prstGeom>
        </p:spPr>
      </p:pic>
      <p:pic>
        <p:nvPicPr>
          <p:cNvPr id="29" name="Content Placeholder 3">
            <a:extLst>
              <a:ext uri="{FF2B5EF4-FFF2-40B4-BE49-F238E27FC236}">
                <a16:creationId xmlns:a16="http://schemas.microsoft.com/office/drawing/2014/main" id="{508472B9-1B4D-4611-9B8A-9011933CD24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04" b="91912" l="23693" r="82190">
                        <a14:foregroundMark x1="43791" y1="90196" x2="54575" y2="91912"/>
                        <a14:foregroundMark x1="54575" y1="91912" x2="63725" y2="901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19" r="10447"/>
          <a:stretch/>
        </p:blipFill>
        <p:spPr>
          <a:xfrm>
            <a:off x="8388278" y="1875921"/>
            <a:ext cx="657502" cy="59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776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6BBE6-2751-7EB6-3884-698D3C060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Targeted Ads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15B4AB3-48EC-0EB3-F98B-48A32EE8A4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 to Google’s Ad Center: </a:t>
            </a:r>
            <a:r>
              <a:rPr lang="en-US" dirty="0">
                <a:hlinkClick r:id="rId2"/>
              </a:rPr>
              <a:t>https://myadcenter.google.com/controls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What demographic info are they using to target ads to you?</a:t>
            </a:r>
          </a:p>
          <a:p>
            <a:pPr lvl="1"/>
            <a:r>
              <a:rPr lang="en-US" dirty="0"/>
              <a:t>What categories are they using to target ads to you?</a:t>
            </a:r>
          </a:p>
          <a:p>
            <a:pPr lvl="1"/>
            <a:r>
              <a:rPr lang="en-US" dirty="0"/>
              <a:t>What activity are they using to target ads to you?</a:t>
            </a:r>
          </a:p>
          <a:p>
            <a:pPr lvl="1"/>
            <a:endParaRPr lang="en-US" dirty="0"/>
          </a:p>
          <a:p>
            <a:r>
              <a:rPr lang="en-US" dirty="0"/>
              <a:t>Go to Meta’s Privacy Center: </a:t>
            </a:r>
            <a:r>
              <a:rPr lang="en-US" dirty="0">
                <a:hlinkClick r:id="rId3"/>
              </a:rPr>
              <a:t>https://accountscenter.instagram.com/ads/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What categories are they using to target ads to you?</a:t>
            </a:r>
          </a:p>
          <a:p>
            <a:pPr lvl="1"/>
            <a:r>
              <a:rPr lang="en-US" dirty="0"/>
              <a:t>Are the using activity info from 3rd parties?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00339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E1FA27-8861-C275-2DEF-1B6F19377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78755-D273-233A-4911-4D06A1EAD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Targeted Advertising</a:t>
            </a:r>
          </a:p>
        </p:txBody>
      </p:sp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73194BC2-9041-2902-6E39-C2B4362B38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34" y="1730051"/>
            <a:ext cx="1358322" cy="990599"/>
          </a:xfrm>
          <a:prstGeom prst="rect">
            <a:avLst/>
          </a:prstGeom>
        </p:spPr>
      </p:pic>
      <p:pic>
        <p:nvPicPr>
          <p:cNvPr id="14" name="Content Placeholder 10">
            <a:extLst>
              <a:ext uri="{FF2B5EF4-FFF2-40B4-BE49-F238E27FC236}">
                <a16:creationId xmlns:a16="http://schemas.microsoft.com/office/drawing/2014/main" id="{E4C09183-BD17-1D17-9C2B-9A01A94F7C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777" y="2720650"/>
            <a:ext cx="1358322" cy="990599"/>
          </a:xfrm>
          <a:prstGeom prst="rect">
            <a:avLst/>
          </a:prstGeom>
        </p:spPr>
      </p:pic>
      <p:pic>
        <p:nvPicPr>
          <p:cNvPr id="15" name="Content Placeholder 8" descr="A screenshot of a computer&#10;&#10;AI-generated content may be incorrect.">
            <a:extLst>
              <a:ext uri="{FF2B5EF4-FFF2-40B4-BE49-F238E27FC236}">
                <a16:creationId xmlns:a16="http://schemas.microsoft.com/office/drawing/2014/main" id="{3F7730A0-6E8E-8930-C3E6-E899628857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4205" y="2096389"/>
            <a:ext cx="1358322" cy="990599"/>
          </a:xfrm>
          <a:prstGeom prst="rect">
            <a:avLst/>
          </a:prstGeom>
        </p:spPr>
      </p:pic>
      <p:pic>
        <p:nvPicPr>
          <p:cNvPr id="20" name="Content Placeholder 16">
            <a:extLst>
              <a:ext uri="{FF2B5EF4-FFF2-40B4-BE49-F238E27FC236}">
                <a16:creationId xmlns:a16="http://schemas.microsoft.com/office/drawing/2014/main" id="{709A679B-CC49-68D5-7DFD-EF32432C65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099" y="3086988"/>
            <a:ext cx="1358322" cy="990600"/>
          </a:xfrm>
          <a:prstGeom prst="rect">
            <a:avLst/>
          </a:prstGeom>
        </p:spPr>
      </p:pic>
      <p:pic>
        <p:nvPicPr>
          <p:cNvPr id="24" name="Content Placeholder 3">
            <a:extLst>
              <a:ext uri="{FF2B5EF4-FFF2-40B4-BE49-F238E27FC236}">
                <a16:creationId xmlns:a16="http://schemas.microsoft.com/office/drawing/2014/main" id="{B7375961-3A24-03E5-0C11-2022EF1287C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04" b="91912" l="23693" r="82190">
                        <a14:foregroundMark x1="43791" y1="90196" x2="54575" y2="91912"/>
                        <a14:foregroundMark x1="54575" y1="91912" x2="63725" y2="901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19" r="10447"/>
          <a:stretch/>
        </p:blipFill>
        <p:spPr>
          <a:xfrm>
            <a:off x="3091225" y="2670899"/>
            <a:ext cx="657502" cy="599356"/>
          </a:xfrm>
          <a:prstGeom prst="rect">
            <a:avLst/>
          </a:prstGeom>
        </p:spPr>
      </p:pic>
      <p:pic>
        <p:nvPicPr>
          <p:cNvPr id="25" name="Content Placeholder 3">
            <a:extLst>
              <a:ext uri="{FF2B5EF4-FFF2-40B4-BE49-F238E27FC236}">
                <a16:creationId xmlns:a16="http://schemas.microsoft.com/office/drawing/2014/main" id="{756A3D71-AB78-A14F-67FA-4991B85BF37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804" b="91912" l="23693" r="82190">
                        <a14:foregroundMark x1="43791" y1="90196" x2="54575" y2="91912"/>
                        <a14:foregroundMark x1="54575" y1="91912" x2="63725" y2="901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19" r="10447"/>
          <a:stretch/>
        </p:blipFill>
        <p:spPr>
          <a:xfrm>
            <a:off x="1514401" y="2297623"/>
            <a:ext cx="657503" cy="599357"/>
          </a:xfrm>
          <a:prstGeom prst="rect">
            <a:avLst/>
          </a:prstGeom>
        </p:spPr>
      </p:pic>
      <p:pic>
        <p:nvPicPr>
          <p:cNvPr id="26" name="Content Placeholder 3">
            <a:extLst>
              <a:ext uri="{FF2B5EF4-FFF2-40B4-BE49-F238E27FC236}">
                <a16:creationId xmlns:a16="http://schemas.microsoft.com/office/drawing/2014/main" id="{A9FEA9F2-9174-6018-E1C1-39BB4F3AC7F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804" b="91912" l="23693" r="82190">
                        <a14:foregroundMark x1="43791" y1="90196" x2="54575" y2="91912"/>
                        <a14:foregroundMark x1="54575" y1="91912" x2="63725" y2="901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19" r="10447"/>
          <a:stretch/>
        </p:blipFill>
        <p:spPr>
          <a:xfrm>
            <a:off x="1124050" y="3270255"/>
            <a:ext cx="657503" cy="599357"/>
          </a:xfrm>
          <a:prstGeom prst="rect">
            <a:avLst/>
          </a:prstGeom>
        </p:spPr>
      </p:pic>
      <p:pic>
        <p:nvPicPr>
          <p:cNvPr id="27" name="Content Placeholder 3">
            <a:extLst>
              <a:ext uri="{FF2B5EF4-FFF2-40B4-BE49-F238E27FC236}">
                <a16:creationId xmlns:a16="http://schemas.microsoft.com/office/drawing/2014/main" id="{4223FBBD-5F8E-9C91-3086-34D1CBF53CA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804" b="91912" l="23693" r="82190">
                        <a14:foregroundMark x1="43791" y1="90196" x2="54575" y2="91912"/>
                        <a14:foregroundMark x1="54575" y1="91912" x2="63725" y2="901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19" r="10447"/>
          <a:stretch/>
        </p:blipFill>
        <p:spPr>
          <a:xfrm>
            <a:off x="2599577" y="3702164"/>
            <a:ext cx="657503" cy="599357"/>
          </a:xfrm>
          <a:prstGeom prst="rect">
            <a:avLst/>
          </a:prstGeom>
        </p:spPr>
      </p:pic>
      <p:pic>
        <p:nvPicPr>
          <p:cNvPr id="28" name="Content Placeholder 3">
            <a:extLst>
              <a:ext uri="{FF2B5EF4-FFF2-40B4-BE49-F238E27FC236}">
                <a16:creationId xmlns:a16="http://schemas.microsoft.com/office/drawing/2014/main" id="{E018D91A-D913-89FF-5FF4-5C38F56A15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600200"/>
            <a:ext cx="4327645" cy="2470990"/>
          </a:xfrm>
          <a:ln>
            <a:solidFill>
              <a:schemeClr val="tx1"/>
            </a:solidFill>
          </a:ln>
        </p:spPr>
      </p:pic>
      <p:sp>
        <p:nvSpPr>
          <p:cNvPr id="30" name="Right Arrow 29">
            <a:extLst>
              <a:ext uri="{FF2B5EF4-FFF2-40B4-BE49-F238E27FC236}">
                <a16:creationId xmlns:a16="http://schemas.microsoft.com/office/drawing/2014/main" id="{73B0521B-BC10-9AE5-B74D-93AC4C6FB381}"/>
              </a:ext>
            </a:extLst>
          </p:cNvPr>
          <p:cNvSpPr/>
          <p:nvPr/>
        </p:nvSpPr>
        <p:spPr>
          <a:xfrm>
            <a:off x="3748728" y="2475277"/>
            <a:ext cx="747074" cy="99059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ML</a:t>
            </a:r>
          </a:p>
        </p:txBody>
      </p:sp>
      <p:pic>
        <p:nvPicPr>
          <p:cNvPr id="59" name="Picture 58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9B670BD-7200-1BB8-1C31-FDA71B49890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0711" y="4222319"/>
            <a:ext cx="4355134" cy="3099830"/>
          </a:xfrm>
          <a:prstGeom prst="rect">
            <a:avLst/>
          </a:prstGeom>
        </p:spPr>
      </p:pic>
      <p:grpSp>
        <p:nvGrpSpPr>
          <p:cNvPr id="66" name="Group 65">
            <a:extLst>
              <a:ext uri="{FF2B5EF4-FFF2-40B4-BE49-F238E27FC236}">
                <a16:creationId xmlns:a16="http://schemas.microsoft.com/office/drawing/2014/main" id="{F88B42CF-F987-A4B3-D4F7-EB2C2E4A4B8E}"/>
              </a:ext>
            </a:extLst>
          </p:cNvPr>
          <p:cNvGrpSpPr/>
          <p:nvPr/>
        </p:nvGrpSpPr>
        <p:grpSpPr>
          <a:xfrm>
            <a:off x="-76200" y="4419600"/>
            <a:ext cx="3843969" cy="2803338"/>
            <a:chOff x="423230" y="4627193"/>
            <a:chExt cx="3843969" cy="2803338"/>
          </a:xfrm>
        </p:grpSpPr>
        <p:pic>
          <p:nvPicPr>
            <p:cNvPr id="60" name="Content Placeholder 16">
              <a:extLst>
                <a:ext uri="{FF2B5EF4-FFF2-40B4-BE49-F238E27FC236}">
                  <a16:creationId xmlns:a16="http://schemas.microsoft.com/office/drawing/2014/main" id="{F8572CC9-B3AB-DF8B-CD5C-AB14146D73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3230" y="4627193"/>
              <a:ext cx="3843969" cy="2803338"/>
            </a:xfrm>
            <a:prstGeom prst="rect">
              <a:avLst/>
            </a:prstGeom>
          </p:spPr>
        </p:pic>
        <p:pic>
          <p:nvPicPr>
            <p:cNvPr id="63" name="Content Placeholder 61" descr="A person holding a computer and pen&#10;&#10;AI-generated content may be incorrect.">
              <a:extLst>
                <a:ext uri="{FF2B5EF4-FFF2-40B4-BE49-F238E27FC236}">
                  <a16:creationId xmlns:a16="http://schemas.microsoft.com/office/drawing/2014/main" id="{580037D6-AB52-0C16-C202-B993AC67F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66" b="34611"/>
            <a:stretch>
              <a:fillRect/>
            </a:stretch>
          </p:blipFill>
          <p:spPr>
            <a:xfrm>
              <a:off x="910995" y="5155426"/>
              <a:ext cx="2780530" cy="899686"/>
            </a:xfrm>
            <a:prstGeom prst="rect">
              <a:avLst/>
            </a:prstGeom>
          </p:spPr>
        </p:pic>
      </p:grpSp>
      <p:sp>
        <p:nvSpPr>
          <p:cNvPr id="68" name="Left Arrow 67">
            <a:extLst>
              <a:ext uri="{FF2B5EF4-FFF2-40B4-BE49-F238E27FC236}">
                <a16:creationId xmlns:a16="http://schemas.microsoft.com/office/drawing/2014/main" id="{652ED481-B5E7-8F77-DD09-C06285047B8E}"/>
              </a:ext>
            </a:extLst>
          </p:cNvPr>
          <p:cNvSpPr/>
          <p:nvPr/>
        </p:nvSpPr>
        <p:spPr>
          <a:xfrm>
            <a:off x="3748727" y="5309503"/>
            <a:ext cx="746735" cy="99060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" name="Picture 70" descr="A logo for a company&#10;&#10;AI-generated content may be incorrect.">
            <a:extLst>
              <a:ext uri="{FF2B5EF4-FFF2-40B4-BE49-F238E27FC236}">
                <a16:creationId xmlns:a16="http://schemas.microsoft.com/office/drawing/2014/main" id="{BA677409-2258-1E44-D181-2D2D5F56DEB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605840"/>
            <a:ext cx="868406" cy="956260"/>
          </a:xfrm>
          <a:prstGeom prst="rect">
            <a:avLst/>
          </a:prstGeom>
        </p:spPr>
      </p:pic>
      <p:pic>
        <p:nvPicPr>
          <p:cNvPr id="29" name="Content Placeholder 3">
            <a:extLst>
              <a:ext uri="{FF2B5EF4-FFF2-40B4-BE49-F238E27FC236}">
                <a16:creationId xmlns:a16="http://schemas.microsoft.com/office/drawing/2014/main" id="{43BB129D-B00D-E7D8-8F35-7479607B4C8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04" b="91912" l="23693" r="82190">
                        <a14:foregroundMark x1="43791" y1="90196" x2="54575" y2="91912"/>
                        <a14:foregroundMark x1="54575" y1="91912" x2="63725" y2="901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19" r="10447"/>
          <a:stretch/>
        </p:blipFill>
        <p:spPr>
          <a:xfrm>
            <a:off x="8388278" y="1875921"/>
            <a:ext cx="657502" cy="59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655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6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Behavioral Advertising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371600" y="1095375"/>
            <a:ext cx="6477000" cy="4848225"/>
            <a:chOff x="1917546" y="1295400"/>
            <a:chExt cx="2929508" cy="4848225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660" t="-7144" b="11716"/>
            <a:stretch/>
          </p:blipFill>
          <p:spPr bwMode="auto">
            <a:xfrm>
              <a:off x="2028963" y="1295401"/>
              <a:ext cx="2818091" cy="46265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02" t="-7144" r="89488" b="7144"/>
            <a:stretch/>
          </p:blipFill>
          <p:spPr bwMode="auto">
            <a:xfrm>
              <a:off x="1917546" y="1295400"/>
              <a:ext cx="153708" cy="4848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6" name="TextBox 5"/>
          <p:cNvSpPr txBox="1"/>
          <p:nvPr/>
        </p:nvSpPr>
        <p:spPr>
          <a:xfrm>
            <a:off x="1966292" y="5715000"/>
            <a:ext cx="1462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Non-Targeted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62400" y="5726668"/>
            <a:ext cx="999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Targeted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50095" y="5715000"/>
            <a:ext cx="2293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Targeted+Personalized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71388" y="4724400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.05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0600" y="3962400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.10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600" y="3212068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.15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0600" y="2450068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.20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90600" y="1600200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.25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90600" y="5498068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.00</a:t>
            </a:r>
          </a:p>
        </p:txBody>
      </p:sp>
      <p:sp>
        <p:nvSpPr>
          <p:cNvPr id="10" name="TextBox 9"/>
          <p:cNvSpPr txBox="1"/>
          <p:nvPr/>
        </p:nvSpPr>
        <p:spPr>
          <a:xfrm rot="16200000">
            <a:off x="-751191" y="3592209"/>
            <a:ext cx="31142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Average Click-Through Rate (%)</a:t>
            </a:r>
          </a:p>
        </p:txBody>
      </p:sp>
    </p:spTree>
    <p:extLst>
      <p:ext uri="{BB962C8B-B14F-4D97-AF65-F5344CB8AC3E}">
        <p14:creationId xmlns:p14="http://schemas.microsoft.com/office/powerpoint/2010/main" val="8163022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881BB68-9113-DF69-63AB-0F512609F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Advertising Targets</a:t>
            </a:r>
          </a:p>
        </p:txBody>
      </p:sp>
      <p:pic>
        <p:nvPicPr>
          <p:cNvPr id="16" name="Picture 15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789BC535-4B03-01D1-4762-EB5F731D86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0" y="1524000"/>
            <a:ext cx="6781800" cy="4862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0499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6B65A-F32F-864A-AEED-9C399B7C5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Demographic Targeting</a:t>
            </a:r>
          </a:p>
        </p:txBody>
      </p:sp>
      <p:pic>
        <p:nvPicPr>
          <p:cNvPr id="6" name="Picture 5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748028D3-4D23-DEBA-8C54-82CBE0C72C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209801"/>
            <a:ext cx="4351271" cy="31227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22E8967F-259D-6B6D-E926-FDFC65EE83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209801"/>
            <a:ext cx="4334782" cy="217422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Content Placeholder 7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EFA512E7-6038-7E1F-F9DA-BC4B104245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2209801"/>
            <a:ext cx="4366798" cy="312279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1219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99633-B802-475B-D593-8E718D871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Interest Targeting</a:t>
            </a:r>
          </a:p>
        </p:txBody>
      </p:sp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91C02EB-84F9-4089-5F0C-74CB9856A9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49" y="1445196"/>
            <a:ext cx="7522908" cy="5354539"/>
          </a:xfrm>
          <a:prstGeom prst="rect">
            <a:avLst/>
          </a:prstGeom>
        </p:spPr>
      </p:pic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23008543-2307-E926-1881-C9F8EB0377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000" y="1447800"/>
            <a:ext cx="7402000" cy="529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621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96559-15CF-FA9F-4163-EF2AEA11B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AACF03A-EE28-216B-0EC8-516967C28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Recent History Targeting</a:t>
            </a:r>
          </a:p>
        </p:txBody>
      </p:sp>
      <p:pic>
        <p:nvPicPr>
          <p:cNvPr id="11" name="Content Placeholder 10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50E570A-E1E3-653C-3B6D-561A89CE09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447799"/>
            <a:ext cx="7543800" cy="5392255"/>
          </a:xfrm>
        </p:spPr>
      </p:pic>
      <p:pic>
        <p:nvPicPr>
          <p:cNvPr id="10" name="Picture 9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F0532671-F12A-4BE4-8520-101EC106EA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671" y="1447799"/>
            <a:ext cx="7561729" cy="5416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146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2D7456-339D-894E-DF71-4078F623D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179D3-E7B1-EFC5-6262-C6E92534C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Problematic Targeting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058D7-2824-367D-8889-74221B79F9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examples where targeting particular ads at particular people might be problematic? </a:t>
            </a:r>
          </a:p>
        </p:txBody>
      </p:sp>
    </p:spTree>
    <p:extLst>
      <p:ext uri="{BB962C8B-B14F-4D97-AF65-F5344CB8AC3E}">
        <p14:creationId xmlns:p14="http://schemas.microsoft.com/office/powerpoint/2010/main" val="32208295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42028-CA4A-E238-192B-AB1E4F9B4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Targeting Housing Ads (2016)</a:t>
            </a:r>
          </a:p>
        </p:txBody>
      </p:sp>
      <p:pic>
        <p:nvPicPr>
          <p:cNvPr id="17" name="Picture 1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60DDC03-586C-22CD-7309-F93EE4C8DB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45" t="14216" r="25304" b="25655"/>
          <a:stretch>
            <a:fillRect/>
          </a:stretch>
        </p:blipFill>
        <p:spPr>
          <a:xfrm>
            <a:off x="1303709" y="1537447"/>
            <a:ext cx="6536582" cy="4987716"/>
          </a:xfrm>
          <a:prstGeom prst="rect">
            <a:avLst/>
          </a:prstGeom>
        </p:spPr>
      </p:pic>
      <p:pic>
        <p:nvPicPr>
          <p:cNvPr id="15" name="Picture 1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DF405527-1EB5-F251-9916-823DFA69BA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25" t="12658" r="25336" b="25244"/>
          <a:stretch>
            <a:fillRect/>
          </a:stretch>
        </p:blipFill>
        <p:spPr>
          <a:xfrm>
            <a:off x="1303709" y="1537447"/>
            <a:ext cx="6574852" cy="5151195"/>
          </a:xfrm>
          <a:prstGeom prst="rect">
            <a:avLst/>
          </a:prstGeom>
        </p:spPr>
      </p:pic>
      <p:pic>
        <p:nvPicPr>
          <p:cNvPr id="11" name="Picture 10" descr="A screenshot of a computer&#10;&#10;AI-generated content may be incorrect.">
            <a:extLst>
              <a:ext uri="{FF2B5EF4-FFF2-40B4-BE49-F238E27FC236}">
                <a16:creationId xmlns:a16="http://schemas.microsoft.com/office/drawing/2014/main" id="{9BA097B3-D2BE-5933-F476-4A98821EBF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6" t="12466" r="25167" b="24973"/>
          <a:stretch>
            <a:fillRect/>
          </a:stretch>
        </p:blipFill>
        <p:spPr>
          <a:xfrm>
            <a:off x="1308191" y="1524000"/>
            <a:ext cx="6613123" cy="5189464"/>
          </a:xfrm>
          <a:prstGeom prst="rect">
            <a:avLst/>
          </a:prstGeom>
        </p:spPr>
      </p:pic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883FF0AF-D30C-06D3-E382-A124CB58D0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03" t="12291" r="25092" b="24840"/>
          <a:stretch>
            <a:fillRect/>
          </a:stretch>
        </p:blipFill>
        <p:spPr>
          <a:xfrm>
            <a:off x="1339568" y="1524000"/>
            <a:ext cx="6636085" cy="5235388"/>
          </a:xfrm>
        </p:spPr>
      </p:pic>
      <p:pic>
        <p:nvPicPr>
          <p:cNvPr id="19" name="Picture 18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3FEC315C-17EC-CBAB-EAEE-D4F69949E8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172" y="-26914"/>
            <a:ext cx="2980342" cy="788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460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4C781-3670-1C20-486E-AA8A360E0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Facebook Response</a:t>
            </a:r>
          </a:p>
        </p:txBody>
      </p:sp>
      <p:pic>
        <p:nvPicPr>
          <p:cNvPr id="5" name="Content Placeholder 4" descr="A facebook ad with a thumbs down symbol&#10;&#10;AI-generated content may be incorrect.">
            <a:extLst>
              <a:ext uri="{FF2B5EF4-FFF2-40B4-BE49-F238E27FC236}">
                <a16:creationId xmlns:a16="http://schemas.microsoft.com/office/drawing/2014/main" id="{CAA2BB44-E00C-F8B3-2058-9CDAC334AB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463" y="1600200"/>
            <a:ext cx="5315074" cy="487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898488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44A92-A7E2-9C4B-150C-3637112E7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2017 Update</a:t>
            </a:r>
          </a:p>
        </p:txBody>
      </p:sp>
      <p:pic>
        <p:nvPicPr>
          <p:cNvPr id="5" name="Content Placeholder 4" descr="A person standing in front of a black and white text&#10;&#10;AI-generated content may be incorrect.">
            <a:extLst>
              <a:ext uri="{FF2B5EF4-FFF2-40B4-BE49-F238E27FC236}">
                <a16:creationId xmlns:a16="http://schemas.microsoft.com/office/drawing/2014/main" id="{94A96EC1-F880-34F6-4614-27A1C066C2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814" y="1600200"/>
            <a:ext cx="4590372" cy="487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38164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CB48E-20F1-B8A1-A8BE-7A4FB5266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Job Ads (2017)</a:t>
            </a:r>
          </a:p>
        </p:txBody>
      </p:sp>
      <p:pic>
        <p:nvPicPr>
          <p:cNvPr id="6" name="Content Placeholder 5" descr="A person smiling with glasses&#10;&#10;AI-generated content may be incorrect.">
            <a:extLst>
              <a:ext uri="{FF2B5EF4-FFF2-40B4-BE49-F238E27FC236}">
                <a16:creationId xmlns:a16="http://schemas.microsoft.com/office/drawing/2014/main" id="{1F423924-7475-EEC1-AA1E-5963544AC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26311"/>
            <a:ext cx="4419600" cy="5607889"/>
          </a:xfrm>
        </p:spPr>
      </p:pic>
      <p:pic>
        <p:nvPicPr>
          <p:cNvPr id="4" name="Picture 3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4C85AF69-EFBB-8F2E-A15A-59E7F5879A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172" y="-26914"/>
            <a:ext cx="2980342" cy="788914"/>
          </a:xfrm>
          <a:prstGeom prst="rect">
            <a:avLst/>
          </a:prstGeom>
        </p:spPr>
      </p:pic>
      <p:pic>
        <p:nvPicPr>
          <p:cNvPr id="8" name="Content Placeholder 5" descr="A person smiling with glasses&#10;&#10;AI-generated content may be incorrect.">
            <a:extLst>
              <a:ext uri="{FF2B5EF4-FFF2-40B4-BE49-F238E27FC236}">
                <a16:creationId xmlns:a16="http://schemas.microsoft.com/office/drawing/2014/main" id="{9755EC19-1382-D293-0398-AAF51FA4EF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584"/>
          <a:stretch>
            <a:fillRect/>
          </a:stretch>
        </p:blipFill>
        <p:spPr>
          <a:xfrm>
            <a:off x="0" y="1326311"/>
            <a:ext cx="4419600" cy="4621771"/>
          </a:xfrm>
          <a:prstGeom prst="rect">
            <a:avLst/>
          </a:prstGeom>
        </p:spPr>
      </p:pic>
      <p:pic>
        <p:nvPicPr>
          <p:cNvPr id="7" name="Content Placeholder 5" descr="A person smiling with glasses&#10;&#10;AI-generated content may be incorrect.">
            <a:extLst>
              <a:ext uri="{FF2B5EF4-FFF2-40B4-BE49-F238E27FC236}">
                <a16:creationId xmlns:a16="http://schemas.microsoft.com/office/drawing/2014/main" id="{1D7BB6BB-ED6F-C3B5-49C2-223589AE7D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57"/>
          <a:stretch>
            <a:fillRect/>
          </a:stretch>
        </p:blipFill>
        <p:spPr>
          <a:xfrm>
            <a:off x="0" y="1326311"/>
            <a:ext cx="4419600" cy="4124230"/>
          </a:xfrm>
          <a:prstGeom prst="rect">
            <a:avLst/>
          </a:prstGeom>
        </p:spPr>
      </p:pic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9948AF0D-9C4F-E3D2-D4FC-CCD9BD775F29}"/>
              </a:ext>
            </a:extLst>
          </p:cNvPr>
          <p:cNvSpPr txBox="1">
            <a:spLocks/>
          </p:cNvSpPr>
          <p:nvPr/>
        </p:nvSpPr>
        <p:spPr>
          <a:xfrm>
            <a:off x="4648200" y="1673352"/>
            <a:ext cx="4038600" cy="4718304"/>
          </a:xfrm>
          <a:prstGeom prst="rect">
            <a:avLst/>
          </a:prstGeom>
        </p:spPr>
        <p:txBody>
          <a:bodyPr/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identified dozens of employers targeting ads at young adults</a:t>
            </a:r>
          </a:p>
          <a:p>
            <a:r>
              <a:rPr lang="en-US"/>
              <a:t>Verizon, Amazon, Goldman Sachs, Target, Facebook</a:t>
            </a:r>
          </a:p>
          <a:p>
            <a:r>
              <a:rPr lang="en-US"/>
              <a:t>likely violation of federal law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079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93E55-5757-CF6D-4730-E66BACE0E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Job Ads (2018)</a:t>
            </a:r>
          </a:p>
        </p:txBody>
      </p:sp>
      <p:pic>
        <p:nvPicPr>
          <p:cNvPr id="5" name="Content Placeholder 4" descr="A close up of a sign&#10;&#10;AI-generated content may be incorrect.">
            <a:extLst>
              <a:ext uri="{FF2B5EF4-FFF2-40B4-BE49-F238E27FC236}">
                <a16:creationId xmlns:a16="http://schemas.microsoft.com/office/drawing/2014/main" id="{87F8265A-5181-72DF-5865-091A013846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00" y="2349500"/>
            <a:ext cx="7264400" cy="2159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345618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83222-83DA-D20E-42FA-F2E45545B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2019 Update</a:t>
            </a:r>
          </a:p>
        </p:txBody>
      </p:sp>
      <p:pic>
        <p:nvPicPr>
          <p:cNvPr id="5" name="Content Placeholder 4" descr="A screenshot of a white background&#10;&#10;AI-generated content may be incorrect.">
            <a:extLst>
              <a:ext uri="{FF2B5EF4-FFF2-40B4-BE49-F238E27FC236}">
                <a16:creationId xmlns:a16="http://schemas.microsoft.com/office/drawing/2014/main" id="{0D28B311-8453-6474-F356-964E6DBFAF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27921"/>
            <a:ext cx="8229600" cy="42213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07527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AEAB6-5535-D64B-59E4-84198AF64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Federal Settlement (2022)</a:t>
            </a:r>
          </a:p>
        </p:txBody>
      </p:sp>
      <p:pic>
        <p:nvPicPr>
          <p:cNvPr id="5" name="Content Placeholder 4" descr="A screenshot of a social media post&#10;&#10;AI-generated content may be incorrect.">
            <a:extLst>
              <a:ext uri="{FF2B5EF4-FFF2-40B4-BE49-F238E27FC236}">
                <a16:creationId xmlns:a16="http://schemas.microsoft.com/office/drawing/2014/main" id="{D751B0F6-D46C-AF16-C18A-25D9E186D6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020" y="1600200"/>
            <a:ext cx="4447960" cy="487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421127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EC26A-95B9-BECB-0955-17BB6E603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Problematic Targeting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B66C4B-CABF-968F-0390-E06B25763C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might an advertiser target ads in a problematic way if they’re not allowed to target protected attributes?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0047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1F671-EED4-8675-B348-DAE06B825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Disparate Impact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7C0682-7927-14CC-71A8-1B4345A45C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Defining advertising discrimination:</a:t>
            </a:r>
          </a:p>
          <a:p>
            <a:endParaRPr lang="en-US" dirty="0"/>
          </a:p>
          <a:p>
            <a:pPr marL="731520" lvl="1" indent="-457200">
              <a:buFont typeface="+mj-lt"/>
              <a:buAutoNum type="arabicPeriod"/>
            </a:pPr>
            <a:r>
              <a:rPr lang="en-US" b="1" dirty="0"/>
              <a:t>Intent: </a:t>
            </a:r>
            <a:r>
              <a:rPr lang="en-US" dirty="0"/>
              <a:t>the advertiser is trying to benefit one group over another</a:t>
            </a:r>
          </a:p>
          <a:p>
            <a:pPr marL="731520" lvl="1" indent="-457200">
              <a:buFont typeface="+mj-lt"/>
              <a:buAutoNum type="arabicPeriod"/>
            </a:pPr>
            <a:endParaRPr lang="en-US" dirty="0"/>
          </a:p>
          <a:p>
            <a:pPr marL="731520" lvl="1" indent="-457200">
              <a:buFont typeface="+mj-lt"/>
              <a:buAutoNum type="arabicPeriod"/>
            </a:pPr>
            <a:r>
              <a:rPr lang="en-US" b="1" dirty="0"/>
              <a:t>Process: </a:t>
            </a:r>
            <a:r>
              <a:rPr lang="en-US" dirty="0"/>
              <a:t>the advertiser targets or excludes specific groups</a:t>
            </a:r>
          </a:p>
          <a:p>
            <a:pPr marL="731520" lvl="1" indent="-457200">
              <a:buFont typeface="+mj-lt"/>
              <a:buAutoNum type="arabicPeriod"/>
            </a:pPr>
            <a:endParaRPr lang="en-US" dirty="0"/>
          </a:p>
          <a:p>
            <a:pPr marL="731520" lvl="1" indent="-457200">
              <a:buFont typeface="+mj-lt"/>
              <a:buAutoNum type="arabicPeriod"/>
            </a:pPr>
            <a:r>
              <a:rPr lang="en-US" b="1" dirty="0"/>
              <a:t>Outcome: </a:t>
            </a:r>
            <a:r>
              <a:rPr lang="en-US" dirty="0"/>
              <a:t>different groups are more or less likely to see the ad</a:t>
            </a:r>
          </a:p>
          <a:p>
            <a:pPr marL="731520" lvl="1" indent="-457200">
              <a:buFont typeface="+mj-lt"/>
              <a:buAutoNum type="arabicPeriod"/>
            </a:pPr>
            <a:endParaRPr lang="en-US" dirty="0"/>
          </a:p>
          <a:p>
            <a:pPr marL="731520" lvl="1" indent="-457200">
              <a:buFont typeface="+mj-lt"/>
              <a:buAutoNum type="arabicPeriod"/>
            </a:pP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360D371-E090-5E56-8094-291DB67EA982}"/>
              </a:ext>
            </a:extLst>
          </p:cNvPr>
          <p:cNvCxnSpPr/>
          <p:nvPr/>
        </p:nvCxnSpPr>
        <p:spPr>
          <a:xfrm>
            <a:off x="1219200" y="2667000"/>
            <a:ext cx="74676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9853DE9-F7AE-4DD9-B5A5-E13290A1B834}"/>
              </a:ext>
            </a:extLst>
          </p:cNvPr>
          <p:cNvCxnSpPr/>
          <p:nvPr/>
        </p:nvCxnSpPr>
        <p:spPr>
          <a:xfrm>
            <a:off x="1219200" y="3411071"/>
            <a:ext cx="746760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19E82B8-709E-0F31-D009-055E4EC7292B}"/>
              </a:ext>
            </a:extLst>
          </p:cNvPr>
          <p:cNvSpPr txBox="1"/>
          <p:nvPr/>
        </p:nvSpPr>
        <p:spPr>
          <a:xfrm>
            <a:off x="3155576" y="6598930"/>
            <a:ext cx="60198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effectLst/>
              </a:rPr>
              <a:t>Speicher et al. </a:t>
            </a:r>
            <a:r>
              <a:rPr lang="en-US" sz="1200" dirty="0"/>
              <a:t>Potential for Discrimination in Online Targeted Advertising. </a:t>
            </a:r>
            <a:r>
              <a:rPr lang="en-US" sz="1200" dirty="0" err="1"/>
              <a:t>FAccT</a:t>
            </a:r>
            <a:r>
              <a:rPr lang="en-US" sz="1200" dirty="0"/>
              <a:t> 2018.</a:t>
            </a:r>
          </a:p>
        </p:txBody>
      </p:sp>
    </p:spTree>
    <p:extLst>
      <p:ext uri="{BB962C8B-B14F-4D97-AF65-F5344CB8AC3E}">
        <p14:creationId xmlns:p14="http://schemas.microsoft.com/office/powerpoint/2010/main" val="1811461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D084E-EBA8-F00D-B209-FDBDBBA8B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Attribute-Based Targeting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C26A90-8717-3D19-F81F-1C6B6ACBBD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advertisers select specific demographics or interests</a:t>
            </a:r>
          </a:p>
          <a:p>
            <a:endParaRPr lang="en-US" dirty="0"/>
          </a:p>
          <a:p>
            <a:r>
              <a:rPr lang="en-US" dirty="0"/>
              <a:t>can select other attributes that correlate</a:t>
            </a:r>
          </a:p>
        </p:txBody>
      </p:sp>
      <p:pic>
        <p:nvPicPr>
          <p:cNvPr id="5" name="Picture 4" descr="A white text with black text&#10;&#10;AI-generated content may be incorrect.">
            <a:extLst>
              <a:ext uri="{FF2B5EF4-FFF2-40B4-BE49-F238E27FC236}">
                <a16:creationId xmlns:a16="http://schemas.microsoft.com/office/drawing/2014/main" id="{41470616-F1F4-8313-B88A-1AAC76E211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89" y="2971800"/>
            <a:ext cx="7772400" cy="1433463"/>
          </a:xfrm>
          <a:prstGeom prst="rect">
            <a:avLst/>
          </a:prstGeom>
        </p:spPr>
      </p:pic>
      <p:pic>
        <p:nvPicPr>
          <p:cNvPr id="7" name="Picture 6" descr="A close up of a text&#10;&#10;AI-generated content may be incorrect.">
            <a:extLst>
              <a:ext uri="{FF2B5EF4-FFF2-40B4-BE49-F238E27FC236}">
                <a16:creationId xmlns:a16="http://schemas.microsoft.com/office/drawing/2014/main" id="{D277E50F-8903-F8B6-AAB3-B398F821C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89" y="4767657"/>
            <a:ext cx="7772400" cy="100920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AC8BF6C-5A81-A2B3-D088-7E228A9FAD20}"/>
              </a:ext>
            </a:extLst>
          </p:cNvPr>
          <p:cNvSpPr txBox="1"/>
          <p:nvPr/>
        </p:nvSpPr>
        <p:spPr>
          <a:xfrm>
            <a:off x="3155576" y="6598930"/>
            <a:ext cx="60198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effectLst/>
              </a:rPr>
              <a:t>Speicher et al. </a:t>
            </a:r>
            <a:r>
              <a:rPr lang="en-US" sz="1200" dirty="0"/>
              <a:t>Potential for Discrimination in Online Targeted Advertising. </a:t>
            </a:r>
            <a:r>
              <a:rPr lang="en-US" sz="1200" dirty="0" err="1"/>
              <a:t>FAccT</a:t>
            </a:r>
            <a:r>
              <a:rPr lang="en-US" sz="1200" dirty="0"/>
              <a:t> 2018.</a:t>
            </a:r>
          </a:p>
        </p:txBody>
      </p:sp>
    </p:spTree>
    <p:extLst>
      <p:ext uri="{BB962C8B-B14F-4D97-AF65-F5344CB8AC3E}">
        <p14:creationId xmlns:p14="http://schemas.microsoft.com/office/powerpoint/2010/main" val="704780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76770-8541-8F7D-AF72-1526B3B17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Custom Audience Targeting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65A7CA-65DE-13B8-52FC-0E7583A122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advertisers can specify target individuals by phone number or email address</a:t>
            </a:r>
          </a:p>
          <a:p>
            <a:endParaRPr lang="en-US" dirty="0"/>
          </a:p>
          <a:p>
            <a:r>
              <a:rPr lang="en-US" dirty="0"/>
              <a:t>advertising platforms do not audit lists for shared protected attributes</a:t>
            </a:r>
          </a:p>
          <a:p>
            <a:endParaRPr lang="en-US" dirty="0"/>
          </a:p>
          <a:p>
            <a:r>
              <a:rPr lang="en-US" dirty="0"/>
              <a:t>voter registration records include age (38 states), gender (34 states), race (8 states)</a:t>
            </a:r>
          </a:p>
          <a:p>
            <a:r>
              <a:rPr lang="en-US" dirty="0"/>
              <a:t>these attributes can also be inferred</a:t>
            </a:r>
          </a:p>
          <a:p>
            <a:pPr lvl="1"/>
            <a:r>
              <a:rPr lang="en-US" dirty="0"/>
              <a:t>gender from name ~96% accurate</a:t>
            </a:r>
          </a:p>
          <a:p>
            <a:pPr lvl="1"/>
            <a:r>
              <a:rPr lang="en-US" dirty="0"/>
              <a:t>race from name ~91% accurate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93847D-C958-15FF-B0A8-24254193D15F}"/>
              </a:ext>
            </a:extLst>
          </p:cNvPr>
          <p:cNvSpPr txBox="1"/>
          <p:nvPr/>
        </p:nvSpPr>
        <p:spPr>
          <a:xfrm>
            <a:off x="3155576" y="6598930"/>
            <a:ext cx="60198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effectLst/>
              </a:rPr>
              <a:t>Speicher et al. </a:t>
            </a:r>
            <a:r>
              <a:rPr lang="en-US" sz="1200" dirty="0"/>
              <a:t>Potential for Discrimination in Online Targeted Advertising. </a:t>
            </a:r>
            <a:r>
              <a:rPr lang="en-US" sz="1200" dirty="0" err="1"/>
              <a:t>FAccT</a:t>
            </a:r>
            <a:r>
              <a:rPr lang="en-US" sz="1200" dirty="0"/>
              <a:t> 2018.</a:t>
            </a:r>
          </a:p>
        </p:txBody>
      </p:sp>
    </p:spTree>
    <p:extLst>
      <p:ext uri="{BB962C8B-B14F-4D97-AF65-F5344CB8AC3E}">
        <p14:creationId xmlns:p14="http://schemas.microsoft.com/office/powerpoint/2010/main" val="56825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D76E2-1556-D946-CEBA-A02CB0FDF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Look-Alike Targeting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C2D9B4-90B0-138B-888C-7EC7F83DD4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advertisers can target people who are similar to existing set of customers (defined by PII)</a:t>
            </a:r>
          </a:p>
          <a:p>
            <a:endParaRPr lang="en-US" dirty="0"/>
          </a:p>
          <a:p>
            <a:r>
              <a:rPr lang="en-US" dirty="0"/>
              <a:t>biases in source audience extend to look-alike audience</a:t>
            </a:r>
          </a:p>
        </p:txBody>
      </p:sp>
      <p:pic>
        <p:nvPicPr>
          <p:cNvPr id="5" name="Picture 4" descr="A table of information with text&#10;&#10;AI-generated content may be incorrect.">
            <a:extLst>
              <a:ext uri="{FF2B5EF4-FFF2-40B4-BE49-F238E27FC236}">
                <a16:creationId xmlns:a16="http://schemas.microsoft.com/office/drawing/2014/main" id="{DC615169-BBE5-24E1-4F63-B6125E8327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78"/>
          <a:stretch>
            <a:fillRect/>
          </a:stretch>
        </p:blipFill>
        <p:spPr>
          <a:xfrm>
            <a:off x="1866900" y="3200401"/>
            <a:ext cx="5410200" cy="1317812"/>
          </a:xfrm>
          <a:prstGeom prst="rect">
            <a:avLst/>
          </a:prstGeom>
        </p:spPr>
      </p:pic>
      <p:pic>
        <p:nvPicPr>
          <p:cNvPr id="7" name="Picture 6" descr="A table of information with text&#10;&#10;AI-generated content may be incorrect.">
            <a:extLst>
              <a:ext uri="{FF2B5EF4-FFF2-40B4-BE49-F238E27FC236}">
                <a16:creationId xmlns:a16="http://schemas.microsoft.com/office/drawing/2014/main" id="{A7BD6BB9-408B-FB91-C942-5DF9312FE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46" t="36697" r="746" b="31778"/>
          <a:stretch>
            <a:fillRect/>
          </a:stretch>
        </p:blipFill>
        <p:spPr>
          <a:xfrm>
            <a:off x="1871382" y="4492224"/>
            <a:ext cx="5410200" cy="1116106"/>
          </a:xfrm>
          <a:prstGeom prst="rect">
            <a:avLst/>
          </a:prstGeom>
        </p:spPr>
      </p:pic>
      <p:pic>
        <p:nvPicPr>
          <p:cNvPr id="8" name="Picture 7" descr="A table of information with text&#10;&#10;AI-generated content may be incorrect.">
            <a:extLst>
              <a:ext uri="{FF2B5EF4-FFF2-40B4-BE49-F238E27FC236}">
                <a16:creationId xmlns:a16="http://schemas.microsoft.com/office/drawing/2014/main" id="{EC8D9C47-851F-7BAB-63C5-3ACEB35051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734"/>
          <a:stretch>
            <a:fillRect/>
          </a:stretch>
        </p:blipFill>
        <p:spPr>
          <a:xfrm>
            <a:off x="1871382" y="5591509"/>
            <a:ext cx="5410200" cy="114234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94529F3-67D6-6C58-6AC8-ABA82FA1D14D}"/>
              </a:ext>
            </a:extLst>
          </p:cNvPr>
          <p:cNvSpPr txBox="1"/>
          <p:nvPr/>
        </p:nvSpPr>
        <p:spPr>
          <a:xfrm>
            <a:off x="3155576" y="6598930"/>
            <a:ext cx="60198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effectLst/>
              </a:rPr>
              <a:t>Speicher et al. </a:t>
            </a:r>
            <a:r>
              <a:rPr lang="en-US" sz="1200" dirty="0"/>
              <a:t>Potential for Discrimination in Online Targeted Advertising. </a:t>
            </a:r>
            <a:r>
              <a:rPr lang="en-US" sz="1200" dirty="0" err="1"/>
              <a:t>FAccT</a:t>
            </a:r>
            <a:r>
              <a:rPr lang="en-US" sz="1200" dirty="0"/>
              <a:t> 2018.</a:t>
            </a:r>
          </a:p>
        </p:txBody>
      </p:sp>
    </p:spTree>
    <p:extLst>
      <p:ext uri="{BB962C8B-B14F-4D97-AF65-F5344CB8AC3E}">
        <p14:creationId xmlns:p14="http://schemas.microsoft.com/office/powerpoint/2010/main" val="825231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AA3F7-DA2B-4D28-54FA-15844D3D7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7AB8D-77B2-8EBB-FF0D-010BC7BE9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Look-Alike Targeting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2FC95C-25D2-B2A4-8155-D5EE60BAA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advertisers can target people who are similar to existing set of customers (defined by PII)</a:t>
            </a:r>
          </a:p>
          <a:p>
            <a:endParaRPr lang="en-US" dirty="0"/>
          </a:p>
          <a:p>
            <a:r>
              <a:rPr lang="en-US" dirty="0"/>
              <a:t>biases in source audience extend to look-alike audience</a:t>
            </a:r>
          </a:p>
        </p:txBody>
      </p:sp>
      <p:pic>
        <p:nvPicPr>
          <p:cNvPr id="6" name="Picture 5" descr="A graph of a number of people&#10;&#10;AI-generated content may be incorrect.">
            <a:extLst>
              <a:ext uri="{FF2B5EF4-FFF2-40B4-BE49-F238E27FC236}">
                <a16:creationId xmlns:a16="http://schemas.microsoft.com/office/drawing/2014/main" id="{119D0EE2-DAF3-5F59-C16B-FE875B635D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494510"/>
            <a:ext cx="4193241" cy="2906291"/>
          </a:xfrm>
          <a:prstGeom prst="rect">
            <a:avLst/>
          </a:prstGeom>
        </p:spPr>
      </p:pic>
      <p:pic>
        <p:nvPicPr>
          <p:cNvPr id="8" name="Picture 7" descr="A graph of a number of people&#10;&#10;AI-generated content may be incorrect.">
            <a:extLst>
              <a:ext uri="{FF2B5EF4-FFF2-40B4-BE49-F238E27FC236}">
                <a16:creationId xmlns:a16="http://schemas.microsoft.com/office/drawing/2014/main" id="{1349B570-8BC6-1893-0270-7C0C21F38D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505200"/>
            <a:ext cx="4114800" cy="288380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185B2EB-127C-F08C-8C60-EC23C24B279A}"/>
              </a:ext>
            </a:extLst>
          </p:cNvPr>
          <p:cNvSpPr txBox="1"/>
          <p:nvPr/>
        </p:nvSpPr>
        <p:spPr>
          <a:xfrm>
            <a:off x="3155576" y="6598930"/>
            <a:ext cx="60198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effectLst/>
              </a:rPr>
              <a:t>Speicher et al. </a:t>
            </a:r>
            <a:r>
              <a:rPr lang="en-US" sz="1200" dirty="0"/>
              <a:t>Potential for Discrimination in Online Targeted Advertising. </a:t>
            </a:r>
            <a:r>
              <a:rPr lang="en-US" sz="1200" dirty="0" err="1"/>
              <a:t>FAccT</a:t>
            </a:r>
            <a:r>
              <a:rPr lang="en-US" sz="1200" dirty="0"/>
              <a:t> 2018.</a:t>
            </a:r>
          </a:p>
        </p:txBody>
      </p:sp>
    </p:spTree>
    <p:extLst>
      <p:ext uri="{BB962C8B-B14F-4D97-AF65-F5344CB8AC3E}">
        <p14:creationId xmlns:p14="http://schemas.microsoft.com/office/powerpoint/2010/main" val="1997782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962D7-9B36-5F1E-5805-22053D55B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9337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What if the advertiser isn’t trying to discriminate?</a:t>
            </a:r>
          </a:p>
        </p:txBody>
      </p:sp>
    </p:spTree>
    <p:extLst>
      <p:ext uri="{BB962C8B-B14F-4D97-AF65-F5344CB8AC3E}">
        <p14:creationId xmlns:p14="http://schemas.microsoft.com/office/powerpoint/2010/main" val="21349214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5867400" y="3962400"/>
            <a:ext cx="2514600" cy="1905000"/>
            <a:chOff x="3581400" y="1371600"/>
            <a:chExt cx="2514600" cy="1905000"/>
          </a:xfrm>
        </p:grpSpPr>
        <p:sp>
          <p:nvSpPr>
            <p:cNvPr id="14" name="Rectangle 13"/>
            <p:cNvSpPr/>
            <p:nvPr/>
          </p:nvSpPr>
          <p:spPr>
            <a:xfrm>
              <a:off x="3581400" y="1371600"/>
              <a:ext cx="2514600" cy="19050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134748" y="1611868"/>
              <a:ext cx="13516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Publisher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Advertising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762000" y="1600200"/>
            <a:ext cx="2514600" cy="1905000"/>
            <a:chOff x="609600" y="2133600"/>
            <a:chExt cx="2514600" cy="1905000"/>
          </a:xfrm>
        </p:grpSpPr>
        <p:sp>
          <p:nvSpPr>
            <p:cNvPr id="4" name="Rectangle 3"/>
            <p:cNvSpPr/>
            <p:nvPr/>
          </p:nvSpPr>
          <p:spPr>
            <a:xfrm>
              <a:off x="609600" y="2133600"/>
              <a:ext cx="2514600" cy="19050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074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091" t="27183" r="46065" b="61905"/>
            <a:stretch/>
          </p:blipFill>
          <p:spPr bwMode="auto">
            <a:xfrm>
              <a:off x="762000" y="3048000"/>
              <a:ext cx="2191657" cy="798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1354548" y="2373868"/>
              <a:ext cx="10065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/>
                <a:t>Broker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867400" y="1600200"/>
            <a:ext cx="2514600" cy="1905000"/>
            <a:chOff x="3581400" y="1371600"/>
            <a:chExt cx="2514600" cy="1905000"/>
          </a:xfrm>
        </p:grpSpPr>
        <p:sp>
          <p:nvSpPr>
            <p:cNvPr id="8" name="Rectangle 7"/>
            <p:cNvSpPr/>
            <p:nvPr/>
          </p:nvSpPr>
          <p:spPr>
            <a:xfrm>
              <a:off x="3581400" y="1371600"/>
              <a:ext cx="2514600" cy="19050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5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951" t="32351" r="27372" b="41732"/>
            <a:stretch/>
          </p:blipFill>
          <p:spPr bwMode="auto">
            <a:xfrm>
              <a:off x="4219019" y="2133600"/>
              <a:ext cx="1221216" cy="10067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4085721" y="1611868"/>
              <a:ext cx="14768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Advertiser</a:t>
              </a:r>
            </a:p>
          </p:txBody>
        </p:sp>
      </p:grpSp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36" t="15056" r="42574" b="77368"/>
          <a:stretch/>
        </p:blipFill>
        <p:spPr bwMode="auto">
          <a:xfrm>
            <a:off x="5943600" y="5029200"/>
            <a:ext cx="2313082" cy="403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7" name="Group 16"/>
          <p:cNvGrpSpPr/>
          <p:nvPr/>
        </p:nvGrpSpPr>
        <p:grpSpPr>
          <a:xfrm>
            <a:off x="762000" y="3962400"/>
            <a:ext cx="2514600" cy="1905000"/>
            <a:chOff x="609600" y="2133600"/>
            <a:chExt cx="2514600" cy="1905000"/>
          </a:xfrm>
        </p:grpSpPr>
        <p:sp>
          <p:nvSpPr>
            <p:cNvPr id="18" name="Rectangle 17"/>
            <p:cNvSpPr/>
            <p:nvPr/>
          </p:nvSpPr>
          <p:spPr>
            <a:xfrm>
              <a:off x="609600" y="2133600"/>
              <a:ext cx="2514600" cy="190500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371600" y="2373868"/>
              <a:ext cx="90473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Client</a:t>
              </a:r>
            </a:p>
          </p:txBody>
        </p:sp>
      </p:grpSp>
      <p:pic>
        <p:nvPicPr>
          <p:cNvPr id="3075" name="Picture 3" descr="C:\Program Files\Microsoft Office\MEDIA\CAGCAT10\j0195384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455509" y="4648200"/>
            <a:ext cx="1059091" cy="1069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8" name="Group 47"/>
          <p:cNvGrpSpPr/>
          <p:nvPr/>
        </p:nvGrpSpPr>
        <p:grpSpPr>
          <a:xfrm>
            <a:off x="3505200" y="1600200"/>
            <a:ext cx="2133600" cy="3645932"/>
            <a:chOff x="3505200" y="1600200"/>
            <a:chExt cx="2133600" cy="3645932"/>
          </a:xfrm>
        </p:grpSpPr>
        <p:cxnSp>
          <p:nvCxnSpPr>
            <p:cNvPr id="21" name="Straight Arrow Connector 20"/>
            <p:cNvCxnSpPr/>
            <p:nvPr/>
          </p:nvCxnSpPr>
          <p:spPr>
            <a:xfrm>
              <a:off x="3505200" y="4876800"/>
              <a:ext cx="213360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3657600" y="4572000"/>
              <a:ext cx="17681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1. HTTP Request</a:t>
              </a:r>
            </a:p>
          </p:txBody>
        </p:sp>
        <p:cxnSp>
          <p:nvCxnSpPr>
            <p:cNvPr id="26" name="Straight Arrow Connector 25"/>
            <p:cNvCxnSpPr/>
            <p:nvPr/>
          </p:nvCxnSpPr>
          <p:spPr>
            <a:xfrm>
              <a:off x="3505200" y="1905000"/>
              <a:ext cx="2133600" cy="0"/>
            </a:xfrm>
            <a:prstGeom prst="straightConnector1">
              <a:avLst/>
            </a:prstGeom>
            <a:ln>
              <a:headEnd type="arrow" w="med" len="med"/>
              <a:tailEnd type="arrow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>
              <a:off x="3505200" y="5169932"/>
              <a:ext cx="2133600" cy="0"/>
            </a:xfrm>
            <a:prstGeom prst="straightConnector1">
              <a:avLst/>
            </a:prstGeom>
            <a:ln>
              <a:headEnd type="arrow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3657600" y="4876800"/>
              <a:ext cx="12166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2. Content 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 rot="1800000">
              <a:off x="3558832" y="2994879"/>
              <a:ext cx="17152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3. HTTP Request</a:t>
              </a:r>
            </a:p>
          </p:txBody>
        </p:sp>
        <p:cxnSp>
          <p:nvCxnSpPr>
            <p:cNvPr id="39" name="Straight Arrow Connector 38"/>
            <p:cNvCxnSpPr/>
            <p:nvPr/>
          </p:nvCxnSpPr>
          <p:spPr>
            <a:xfrm>
              <a:off x="3505200" y="2819400"/>
              <a:ext cx="2133600" cy="1219200"/>
            </a:xfrm>
            <a:prstGeom prst="straightConnector1">
              <a:avLst/>
            </a:prstGeom>
            <a:ln>
              <a:headEnd type="arrow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3653748" y="1600200"/>
              <a:ext cx="11468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4. Get Ads</a:t>
              </a: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3505200" y="1916668"/>
            <a:ext cx="2133600" cy="3634264"/>
            <a:chOff x="3352800" y="1916668"/>
            <a:chExt cx="2133600" cy="3634264"/>
          </a:xfrm>
        </p:grpSpPr>
        <p:cxnSp>
          <p:nvCxnSpPr>
            <p:cNvPr id="32" name="Straight Arrow Connector 31"/>
            <p:cNvCxnSpPr/>
            <p:nvPr/>
          </p:nvCxnSpPr>
          <p:spPr>
            <a:xfrm>
              <a:off x="3352800" y="5474732"/>
              <a:ext cx="2133600" cy="0"/>
            </a:xfrm>
            <a:prstGeom prst="straightConnector1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3505200" y="5181600"/>
              <a:ext cx="8435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6. Click</a:t>
              </a:r>
            </a:p>
          </p:txBody>
        </p:sp>
        <p:cxnSp>
          <p:nvCxnSpPr>
            <p:cNvPr id="36" name="Straight Arrow Connector 35"/>
            <p:cNvCxnSpPr/>
            <p:nvPr/>
          </p:nvCxnSpPr>
          <p:spPr>
            <a:xfrm>
              <a:off x="3352800" y="2209800"/>
              <a:ext cx="2133600" cy="0"/>
            </a:xfrm>
            <a:prstGeom prst="straightConnector1">
              <a:avLst/>
            </a:prstGeom>
            <a:ln>
              <a:headEnd type="arrow" w="med" len="med"/>
              <a:tailEnd type="arrow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 rot="1800000">
              <a:off x="3418604" y="3330450"/>
              <a:ext cx="15335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7. Report Click</a:t>
              </a:r>
            </a:p>
          </p:txBody>
        </p:sp>
        <p:cxnSp>
          <p:nvCxnSpPr>
            <p:cNvPr id="44" name="Straight Arrow Connector 43"/>
            <p:cNvCxnSpPr/>
            <p:nvPr/>
          </p:nvCxnSpPr>
          <p:spPr>
            <a:xfrm>
              <a:off x="3352800" y="3200400"/>
              <a:ext cx="2133600" cy="1219200"/>
            </a:xfrm>
            <a:prstGeom prst="straightConnector1">
              <a:avLst/>
            </a:prstGeom>
            <a:ln>
              <a:headEnd type="arrow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6" name="TextBox 45"/>
            <p:cNvSpPr txBox="1"/>
            <p:nvPr/>
          </p:nvSpPr>
          <p:spPr>
            <a:xfrm>
              <a:off x="3483198" y="1916668"/>
              <a:ext cx="19270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8. Collect Payment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071862" y="3505200"/>
            <a:ext cx="833138" cy="457200"/>
            <a:chOff x="1071862" y="3505200"/>
            <a:chExt cx="833138" cy="457200"/>
          </a:xfrm>
        </p:grpSpPr>
        <p:cxnSp>
          <p:nvCxnSpPr>
            <p:cNvPr id="40" name="Straight Arrow Connector 39"/>
            <p:cNvCxnSpPr/>
            <p:nvPr/>
          </p:nvCxnSpPr>
          <p:spPr>
            <a:xfrm>
              <a:off x="1905000" y="3505200"/>
              <a:ext cx="0" cy="457200"/>
            </a:xfrm>
            <a:prstGeom prst="straightConnector1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1071862" y="3516868"/>
              <a:ext cx="7569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5. Ads</a:t>
              </a: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209800" y="3505200"/>
            <a:ext cx="1190711" cy="457200"/>
            <a:chOff x="1905000" y="3505200"/>
            <a:chExt cx="1190711" cy="457200"/>
          </a:xfrm>
        </p:grpSpPr>
        <p:cxnSp>
          <p:nvCxnSpPr>
            <p:cNvPr id="53" name="Straight Arrow Connector 52"/>
            <p:cNvCxnSpPr/>
            <p:nvPr/>
          </p:nvCxnSpPr>
          <p:spPr>
            <a:xfrm>
              <a:off x="1905000" y="3505200"/>
              <a:ext cx="0" cy="457200"/>
            </a:xfrm>
            <a:prstGeom prst="straightConnector1">
              <a:avLst/>
            </a:prstGeom>
            <a:ln>
              <a:headEnd type="none" w="med" len="med"/>
              <a:tailEnd type="arrow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4" name="TextBox 53"/>
            <p:cNvSpPr txBox="1"/>
            <p:nvPr/>
          </p:nvSpPr>
          <p:spPr>
            <a:xfrm>
              <a:off x="1905000" y="3516868"/>
              <a:ext cx="11907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9. Redirect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0189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" dur="indefinite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5" dur="indefinite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8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5BD14-60E6-67ED-3322-C8F7043AF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Effect of Market Effects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6C891B-6286-B50C-FD73-CE48108813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 placement determined by auction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 descr="A graph of a number of numbers&#10;&#10;AI-generated content may be incorrect.">
            <a:extLst>
              <a:ext uri="{FF2B5EF4-FFF2-40B4-BE49-F238E27FC236}">
                <a16:creationId xmlns:a16="http://schemas.microsoft.com/office/drawing/2014/main" id="{DF8CAB5E-4724-5281-6814-94B939B14D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137"/>
          <a:stretch>
            <a:fillRect/>
          </a:stretch>
        </p:blipFill>
        <p:spPr>
          <a:xfrm>
            <a:off x="457200" y="2133600"/>
            <a:ext cx="4419600" cy="3612825"/>
          </a:xfrm>
          <a:prstGeom prst="rect">
            <a:avLst/>
          </a:prstGeom>
        </p:spPr>
      </p:pic>
      <p:pic>
        <p:nvPicPr>
          <p:cNvPr id="6" name="Picture 5" descr="A graph of a number of numbers&#10;&#10;AI-generated content may be incorrect.">
            <a:extLst>
              <a:ext uri="{FF2B5EF4-FFF2-40B4-BE49-F238E27FC236}">
                <a16:creationId xmlns:a16="http://schemas.microsoft.com/office/drawing/2014/main" id="{A1690746-9A76-5650-8283-87EEE9FAD9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43"/>
          <a:stretch>
            <a:fillRect/>
          </a:stretch>
        </p:blipFill>
        <p:spPr>
          <a:xfrm>
            <a:off x="5383306" y="2133599"/>
            <a:ext cx="3276600" cy="36128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C9F0F2E-F333-682C-24EB-9333D19C4796}"/>
              </a:ext>
            </a:extLst>
          </p:cNvPr>
          <p:cNvSpPr txBox="1"/>
          <p:nvPr/>
        </p:nvSpPr>
        <p:spPr>
          <a:xfrm>
            <a:off x="2057400" y="5746424"/>
            <a:ext cx="2634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General Audience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28364A-A1F5-3021-8A0D-E145340B5B8E}"/>
              </a:ext>
            </a:extLst>
          </p:cNvPr>
          <p:cNvSpPr txBox="1"/>
          <p:nvPr/>
        </p:nvSpPr>
        <p:spPr>
          <a:xfrm>
            <a:off x="5704258" y="5737459"/>
            <a:ext cx="25994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Custom Audience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842B33-792D-B6A2-E6F0-B0C9D1074D94}"/>
              </a:ext>
            </a:extLst>
          </p:cNvPr>
          <p:cNvSpPr txBox="1"/>
          <p:nvPr/>
        </p:nvSpPr>
        <p:spPr>
          <a:xfrm>
            <a:off x="838200" y="6598930"/>
            <a:ext cx="833717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effectLst/>
              </a:rPr>
              <a:t>Ali et al. </a:t>
            </a:r>
            <a:r>
              <a:rPr lang="en-US" sz="1200" dirty="0"/>
              <a:t>Discrimination through Optimization: How Facebook’s Ad Delivery Can Lead to Biased Outcomes. CSCW 2019.</a:t>
            </a:r>
          </a:p>
        </p:txBody>
      </p:sp>
    </p:spTree>
    <p:extLst>
      <p:ext uri="{BB962C8B-B14F-4D97-AF65-F5344CB8AC3E}">
        <p14:creationId xmlns:p14="http://schemas.microsoft.com/office/powerpoint/2010/main" val="3643957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9873D-E78C-F675-C1C3-EC58BF44C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90600"/>
          </a:xfrm>
        </p:spPr>
        <p:txBody>
          <a:bodyPr/>
          <a:lstStyle/>
          <a:p>
            <a:r>
              <a:rPr lang="en-US" dirty="0"/>
              <a:t>The Effect of Ad Content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68466CD-4F2E-487E-3DCC-AA5B5F33DB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143000"/>
            <a:ext cx="5844988" cy="3463697"/>
          </a:xfrm>
        </p:spPr>
      </p:pic>
      <p:pic>
        <p:nvPicPr>
          <p:cNvPr id="7" name="Picture 6" descr="A graph with orange and blue circles&#10;&#10;AI-generated content may be incorrect.">
            <a:extLst>
              <a:ext uri="{FF2B5EF4-FFF2-40B4-BE49-F238E27FC236}">
                <a16:creationId xmlns:a16="http://schemas.microsoft.com/office/drawing/2014/main" id="{C9F97BF9-3FBC-EB61-67CA-E9153E6389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447" y="4572000"/>
            <a:ext cx="5307106" cy="210073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B33AD7F2-5749-0456-F461-76DD359A7B9F}"/>
              </a:ext>
            </a:extLst>
          </p:cNvPr>
          <p:cNvSpPr/>
          <p:nvPr/>
        </p:nvSpPr>
        <p:spPr>
          <a:xfrm>
            <a:off x="7225553" y="1600200"/>
            <a:ext cx="242047" cy="2286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8072C6-20E4-3DA2-53AE-AE54BA8E603F}"/>
              </a:ext>
            </a:extLst>
          </p:cNvPr>
          <p:cNvSpPr txBox="1"/>
          <p:nvPr/>
        </p:nvSpPr>
        <p:spPr>
          <a:xfrm>
            <a:off x="7431741" y="1529834"/>
            <a:ext cx="556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text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2E5B268-8605-67CE-5509-433FA1E3CDF2}"/>
              </a:ext>
            </a:extLst>
          </p:cNvPr>
          <p:cNvSpPr/>
          <p:nvPr/>
        </p:nvSpPr>
        <p:spPr>
          <a:xfrm>
            <a:off x="7239000" y="1987034"/>
            <a:ext cx="242047" cy="2286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14C069-756C-DD64-E67E-53586349CB50}"/>
              </a:ext>
            </a:extLst>
          </p:cNvPr>
          <p:cNvSpPr txBox="1"/>
          <p:nvPr/>
        </p:nvSpPr>
        <p:spPr>
          <a:xfrm>
            <a:off x="7445188" y="1916668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image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B2B1960-0F8B-DF26-4ED8-406E001550E1}"/>
              </a:ext>
            </a:extLst>
          </p:cNvPr>
          <p:cNvSpPr/>
          <p:nvPr/>
        </p:nvSpPr>
        <p:spPr>
          <a:xfrm>
            <a:off x="7244351" y="2382833"/>
            <a:ext cx="242047" cy="2286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C913D6B-2476-9A6E-CCE2-0289ED28A92F}"/>
              </a:ext>
            </a:extLst>
          </p:cNvPr>
          <p:cNvSpPr txBox="1"/>
          <p:nvPr/>
        </p:nvSpPr>
        <p:spPr>
          <a:xfrm>
            <a:off x="7450539" y="2312467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base </a:t>
            </a:r>
            <a:r>
              <a:rPr lang="en-US" dirty="0" err="1"/>
              <a:t>url</a:t>
            </a:r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90E0BF9-6099-6A88-9B20-5B5D8908550D}"/>
              </a:ext>
            </a:extLst>
          </p:cNvPr>
          <p:cNvSpPr/>
          <p:nvPr/>
        </p:nvSpPr>
        <p:spPr>
          <a:xfrm>
            <a:off x="7257798" y="2769667"/>
            <a:ext cx="242047" cy="2286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A7545F3-ECDE-5CE3-8487-909D46EF8E64}"/>
              </a:ext>
            </a:extLst>
          </p:cNvPr>
          <p:cNvSpPr txBox="1"/>
          <p:nvPr/>
        </p:nvSpPr>
        <p:spPr>
          <a:xfrm>
            <a:off x="7463986" y="2699301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headline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45826BD-DF89-DFA8-9734-ED593B1F5599}"/>
              </a:ext>
            </a:extLst>
          </p:cNvPr>
          <p:cNvSpPr txBox="1"/>
          <p:nvPr/>
        </p:nvSpPr>
        <p:spPr>
          <a:xfrm>
            <a:off x="838200" y="6598930"/>
            <a:ext cx="833717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effectLst/>
              </a:rPr>
              <a:t>Ali et al. </a:t>
            </a:r>
            <a:r>
              <a:rPr lang="en-US" sz="1200" dirty="0"/>
              <a:t>Discrimination through Optimization: How Facebook’s Ad Delivery Can Lead to Biased Outcomes. CSCW 2019.</a:t>
            </a:r>
          </a:p>
        </p:txBody>
      </p:sp>
    </p:spTree>
    <p:extLst>
      <p:ext uri="{BB962C8B-B14F-4D97-AF65-F5344CB8AC3E}">
        <p14:creationId xmlns:p14="http://schemas.microsoft.com/office/powerpoint/2010/main" val="319965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6FE77-7DB8-E007-F4BD-BC14A3AC7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Real-world Effects</a:t>
            </a:r>
          </a:p>
        </p:txBody>
      </p:sp>
      <p:pic>
        <p:nvPicPr>
          <p:cNvPr id="5" name="Content Placeholder 4" descr="A table with different colored circles and dots&#10;&#10;AI-generated content may be incorrect.">
            <a:extLst>
              <a:ext uri="{FF2B5EF4-FFF2-40B4-BE49-F238E27FC236}">
                <a16:creationId xmlns:a16="http://schemas.microsoft.com/office/drawing/2014/main" id="{9A909157-7620-AA55-51A3-B571E10937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92"/>
          <a:stretch>
            <a:fillRect/>
          </a:stretch>
        </p:blipFill>
        <p:spPr>
          <a:xfrm>
            <a:off x="4676300" y="533401"/>
            <a:ext cx="4467699" cy="6172200"/>
          </a:xfrm>
        </p:spPr>
      </p:pic>
      <p:pic>
        <p:nvPicPr>
          <p:cNvPr id="6" name="Content Placeholder 4" descr="A table with different colored circles and dots&#10;&#10;AI-generated content may be incorrect.">
            <a:extLst>
              <a:ext uri="{FF2B5EF4-FFF2-40B4-BE49-F238E27FC236}">
                <a16:creationId xmlns:a16="http://schemas.microsoft.com/office/drawing/2014/main" id="{1B874F04-BBAB-C9B2-FA29-E75C3C9F07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188"/>
          <a:stretch>
            <a:fillRect/>
          </a:stretch>
        </p:blipFill>
        <p:spPr>
          <a:xfrm>
            <a:off x="0" y="5867399"/>
            <a:ext cx="4744792" cy="60960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C2335E64-B72D-8635-B640-DEC2649DBD84}"/>
              </a:ext>
            </a:extLst>
          </p:cNvPr>
          <p:cNvSpPr txBox="1">
            <a:spLocks/>
          </p:cNvSpPr>
          <p:nvPr/>
        </p:nvSpPr>
        <p:spPr>
          <a:xfrm>
            <a:off x="457200" y="1673352"/>
            <a:ext cx="4038600" cy="47183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different jobs end up with different audience demographics</a:t>
            </a:r>
          </a:p>
          <a:p>
            <a:r>
              <a:rPr lang="en-US"/>
              <a:t>in some cases, image significantly affects audience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0EE9564-D529-9DE8-0363-4740E0E6B070}"/>
              </a:ext>
            </a:extLst>
          </p:cNvPr>
          <p:cNvSpPr txBox="1"/>
          <p:nvPr/>
        </p:nvSpPr>
        <p:spPr>
          <a:xfrm>
            <a:off x="838200" y="6598930"/>
            <a:ext cx="833717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effectLst/>
              </a:rPr>
              <a:t>Ali et al. </a:t>
            </a:r>
            <a:r>
              <a:rPr lang="en-US" sz="1200" dirty="0"/>
              <a:t>Discrimination through Optimization: How Facebook’s Ad Delivery Can Lead to Biased Outcomes. CSCW 2019.</a:t>
            </a:r>
          </a:p>
        </p:txBody>
      </p:sp>
    </p:spTree>
    <p:extLst>
      <p:ext uri="{BB962C8B-B14F-4D97-AF65-F5344CB8AC3E}">
        <p14:creationId xmlns:p14="http://schemas.microsoft.com/office/powerpoint/2010/main" val="15402445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539041-9D75-18B0-A418-012326C88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6F5C7-61C0-E1F5-A7F7-E2883FF02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Real-world Effects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0D82FB08-E702-BDD0-0CB7-214F2EA0C37D}"/>
              </a:ext>
            </a:extLst>
          </p:cNvPr>
          <p:cNvSpPr txBox="1">
            <a:spLocks/>
          </p:cNvSpPr>
          <p:nvPr/>
        </p:nvSpPr>
        <p:spPr>
          <a:xfrm>
            <a:off x="457200" y="1673352"/>
            <a:ext cx="7924800" cy="47183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different housing ads end up with different audience demographics</a:t>
            </a:r>
          </a:p>
        </p:txBody>
      </p:sp>
      <p:pic>
        <p:nvPicPr>
          <p:cNvPr id="9" name="Content Placeholder 8" descr="A graph of a number of white users&#10;&#10;AI-generated content may be incorrect.">
            <a:extLst>
              <a:ext uri="{FF2B5EF4-FFF2-40B4-BE49-F238E27FC236}">
                <a16:creationId xmlns:a16="http://schemas.microsoft.com/office/drawing/2014/main" id="{1FAF926F-90B1-B16A-A89D-53810C8040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200400"/>
            <a:ext cx="8229600" cy="3523039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D7E43CE-45D8-D2A4-B205-8693272B3C88}"/>
              </a:ext>
            </a:extLst>
          </p:cNvPr>
          <p:cNvSpPr txBox="1"/>
          <p:nvPr/>
        </p:nvSpPr>
        <p:spPr>
          <a:xfrm>
            <a:off x="838200" y="6598930"/>
            <a:ext cx="833717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effectLst/>
              </a:rPr>
              <a:t>Ali et al. </a:t>
            </a:r>
            <a:r>
              <a:rPr lang="en-US" sz="1200" dirty="0"/>
              <a:t>Discrimination through Optimization: How Facebook’s Ad Delivery Can Lead to Biased Outcomes. CSCW 2019.</a:t>
            </a:r>
          </a:p>
        </p:txBody>
      </p:sp>
    </p:spTree>
    <p:extLst>
      <p:ext uri="{BB962C8B-B14F-4D97-AF65-F5344CB8AC3E}">
        <p14:creationId xmlns:p14="http://schemas.microsoft.com/office/powerpoint/2010/main" val="13571649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129E9-B403-6A6D-663D-78EE6259D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about political ads?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6E8B1B-A758-FF83-0822-0C4A666C05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https://projects.propublica.org/facebook-ads/</a:t>
            </a:r>
            <a:r>
              <a:rPr lang="en-US" dirty="0"/>
              <a:t> </a:t>
            </a:r>
          </a:p>
        </p:txBody>
      </p:sp>
      <p:pic>
        <p:nvPicPr>
          <p:cNvPr id="7" name="Picture 6" descr="A computer screen shot of a computer&#10;&#10;AI-generated content may be incorrect.">
            <a:extLst>
              <a:ext uri="{FF2B5EF4-FFF2-40B4-BE49-F238E27FC236}">
                <a16:creationId xmlns:a16="http://schemas.microsoft.com/office/drawing/2014/main" id="{D83CB3A5-24A2-A2BF-DE72-10342270F6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88"/>
          <a:stretch>
            <a:fillRect/>
          </a:stretch>
        </p:blipFill>
        <p:spPr>
          <a:xfrm>
            <a:off x="685800" y="2209800"/>
            <a:ext cx="7772400" cy="4343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967100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74505-5E8C-EEB4-8555-3E1E6AD21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Alternatives: </a:t>
            </a:r>
            <a:r>
              <a:rPr lang="en-US" dirty="0" err="1"/>
              <a:t>PrivAd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BA79AB-8377-839E-1A99-596A1937A5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380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E53B5-01F0-FE68-374D-A49C9B27B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Alternatives: Google </a:t>
            </a:r>
            <a:r>
              <a:rPr lang="en-US" dirty="0" err="1"/>
              <a:t>FLoC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D2488D-2E81-ABCB-8517-5B865FC577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2396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BC4E6-CAEE-1E06-90F5-A8D81ECF8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Alternatives: Google’s Topics API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EDF972-E1B5-EB24-F857-66C30A00B1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2883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theme/theme1.xml><?xml version="1.0" encoding="utf-8"?>
<a:theme xmlns:a="http://schemas.openxmlformats.org/drawingml/2006/main" name="Clarity">
  <a:themeElements>
    <a:clrScheme name="Custom 5">
      <a:dk1>
        <a:srgbClr val="000000"/>
      </a:dk1>
      <a:lt1>
        <a:srgbClr val="FFFFFF"/>
      </a:lt1>
      <a:dk2>
        <a:srgbClr val="000000"/>
      </a:dk2>
      <a:lt2>
        <a:srgbClr val="A5A5A5"/>
      </a:lt2>
      <a:accent1>
        <a:srgbClr val="9E2F6A"/>
      </a:accent1>
      <a:accent2>
        <a:srgbClr val="0070C0"/>
      </a:accent2>
      <a:accent3>
        <a:srgbClr val="ECE400"/>
      </a:accent3>
      <a:accent4>
        <a:srgbClr val="D5D5D5"/>
      </a:accent4>
      <a:accent5>
        <a:srgbClr val="FFFFFF"/>
      </a:accent5>
      <a:accent6>
        <a:srgbClr val="FFFFFF"/>
      </a:accent6>
      <a:hlink>
        <a:srgbClr val="0070C0"/>
      </a:hlink>
      <a:folHlink>
        <a:srgbClr val="0020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6495FFB3-5D92-074E-B89D-542AE82BF1BE}" vid="{19B8E867-9DEE-184C-A40C-B4D7506C62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AExam</Template>
  <TotalTime>49215</TotalTime>
  <Words>992</Words>
  <Application>Microsoft Macintosh PowerPoint</Application>
  <PresentationFormat>On-screen Show (4:3)</PresentationFormat>
  <Paragraphs>159</Paragraphs>
  <Slides>39</Slides>
  <Notes>9</Notes>
  <HiddenSlides>5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3" baseType="lpstr">
      <vt:lpstr>Arial</vt:lpstr>
      <vt:lpstr>Calibri</vt:lpstr>
      <vt:lpstr>Courier New</vt:lpstr>
      <vt:lpstr>Clarity</vt:lpstr>
      <vt:lpstr>Lecture 10: Online Advertising</vt:lpstr>
      <vt:lpstr>Review: Online Tracking</vt:lpstr>
      <vt:lpstr>Review: Online Tracking</vt:lpstr>
      <vt:lpstr>Review: Cookies</vt:lpstr>
      <vt:lpstr>Review: Third-Party Tracking Cookies</vt:lpstr>
      <vt:lpstr>Review: Trackers and Advertisers</vt:lpstr>
      <vt:lpstr>Contextual Advertising</vt:lpstr>
      <vt:lpstr>Targeted Advertising</vt:lpstr>
      <vt:lpstr>Exercise: Targeted Ads</vt:lpstr>
      <vt:lpstr>Targeted Advertising</vt:lpstr>
      <vt:lpstr>Behavioral Advertising</vt:lpstr>
      <vt:lpstr>Advertising Targets</vt:lpstr>
      <vt:lpstr>Demographic Targeting</vt:lpstr>
      <vt:lpstr>Interest Targeting</vt:lpstr>
      <vt:lpstr>Recent History Targeting</vt:lpstr>
      <vt:lpstr>Exercise: Problematic Targeting</vt:lpstr>
      <vt:lpstr>Targeting Housing Ads (2016)</vt:lpstr>
      <vt:lpstr>Facebook Response</vt:lpstr>
      <vt:lpstr>2017 Update</vt:lpstr>
      <vt:lpstr>Job Ads (2017)</vt:lpstr>
      <vt:lpstr>Job Ads (2018)</vt:lpstr>
      <vt:lpstr>2019 Update</vt:lpstr>
      <vt:lpstr>Federal Settlement (2022)</vt:lpstr>
      <vt:lpstr>Exercise: Problematic Targeting</vt:lpstr>
      <vt:lpstr>Disparate Impact</vt:lpstr>
      <vt:lpstr>Attribute-Based Targeting</vt:lpstr>
      <vt:lpstr>Custom Audience Targeting</vt:lpstr>
      <vt:lpstr>Look-Alike Targeting</vt:lpstr>
      <vt:lpstr>Look-Alike Targeting</vt:lpstr>
      <vt:lpstr>What if the advertiser isn’t trying to discriminate?</vt:lpstr>
      <vt:lpstr>Online Advertising</vt:lpstr>
      <vt:lpstr>The Effect of Market Effects</vt:lpstr>
      <vt:lpstr>The Effect of Ad Content</vt:lpstr>
      <vt:lpstr>Real-world Effects</vt:lpstr>
      <vt:lpstr>Real-world Effects</vt:lpstr>
      <vt:lpstr>What about political ads? </vt:lpstr>
      <vt:lpstr>Alternatives: PrivAd</vt:lpstr>
      <vt:lpstr>Alternatives: Google FLoC</vt:lpstr>
      <vt:lpstr>Alternatives: Google’s Topics API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Eleanor Birrell</cp:lastModifiedBy>
  <cp:revision>680</cp:revision>
  <cp:lastPrinted>2018-09-05T23:12:02Z</cp:lastPrinted>
  <dcterms:created xsi:type="dcterms:W3CDTF">2018-01-05T20:19:03Z</dcterms:created>
  <dcterms:modified xsi:type="dcterms:W3CDTF">2026-10-12T21:49:35Z</dcterms:modified>
</cp:coreProperties>
</file>