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539" r:id="rId2"/>
    <p:sldId id="540" r:id="rId3"/>
    <p:sldId id="541" r:id="rId4"/>
    <p:sldId id="1355" r:id="rId5"/>
    <p:sldId id="1357" r:id="rId6"/>
    <p:sldId id="1680" r:id="rId7"/>
    <p:sldId id="1627" r:id="rId8"/>
    <p:sldId id="1681" r:id="rId9"/>
    <p:sldId id="1630" r:id="rId10"/>
    <p:sldId id="334" r:id="rId11"/>
    <p:sldId id="1622" r:id="rId12"/>
    <p:sldId id="1682" r:id="rId13"/>
    <p:sldId id="1684" r:id="rId14"/>
    <p:sldId id="1623" r:id="rId15"/>
    <p:sldId id="1683" r:id="rId16"/>
    <p:sldId id="269" r:id="rId17"/>
    <p:sldId id="1688" r:id="rId18"/>
    <p:sldId id="1685" r:id="rId19"/>
    <p:sldId id="1693" r:id="rId20"/>
    <p:sldId id="1686" r:id="rId21"/>
    <p:sldId id="1697" r:id="rId22"/>
    <p:sldId id="1694" r:id="rId23"/>
    <p:sldId id="1699" r:id="rId24"/>
    <p:sldId id="1701" r:id="rId25"/>
    <p:sldId id="1695" r:id="rId26"/>
    <p:sldId id="272" r:id="rId27"/>
    <p:sldId id="1696" r:id="rId28"/>
    <p:sldId id="1698" r:id="rId29"/>
    <p:sldId id="1691" r:id="rId30"/>
    <p:sldId id="1692"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ECE400"/>
    <a:srgbClr val="9E2F6A"/>
    <a:srgbClr val="0070C0"/>
    <a:srgbClr val="EC5B8F"/>
    <a:srgbClr val="A1075C"/>
    <a:srgbClr val="009192"/>
    <a:srgbClr val="FFFFFF"/>
    <a:srgbClr val="009193"/>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452" autoAdjust="0"/>
    <p:restoredTop sz="90968" autoAdjust="0"/>
  </p:normalViewPr>
  <p:slideViewPr>
    <p:cSldViewPr>
      <p:cViewPr varScale="1">
        <p:scale>
          <a:sx n="123" d="100"/>
          <a:sy n="123" d="100"/>
        </p:scale>
        <p:origin x="936" y="176"/>
      </p:cViewPr>
      <p:guideLst>
        <p:guide orient="horz" pos="2160"/>
        <p:guide pos="2880"/>
      </p:guideLst>
    </p:cSldViewPr>
  </p:slideViewPr>
  <p:outlineViewPr>
    <p:cViewPr>
      <p:scale>
        <a:sx n="33" d="100"/>
        <a:sy n="33" d="100"/>
      </p:scale>
      <p:origin x="36" y="16902"/>
    </p:cViewPr>
  </p:outlineViewPr>
  <p:notesTextViewPr>
    <p:cViewPr>
      <p:scale>
        <a:sx n="1" d="1"/>
        <a:sy n="1" d="1"/>
      </p:scale>
      <p:origin x="0" y="0"/>
    </p:cViewPr>
  </p:notesTextViewPr>
  <p:notesViewPr>
    <p:cSldViewPr>
      <p:cViewPr varScale="1">
        <p:scale>
          <a:sx n="96" d="100"/>
          <a:sy n="96" d="100"/>
        </p:scale>
        <p:origin x="1864" y="17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57F19EE-4C14-416B-9A28-3D9B2AE65E04}" type="datetimeFigureOut">
              <a:rPr lang="en-US" smtClean="0"/>
              <a:t>10/11/26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47E2B7-019C-47AA-8287-AB4BD1848ED5}" type="slidenum">
              <a:rPr lang="en-US" smtClean="0"/>
              <a:t>‹#›</a:t>
            </a:fld>
            <a:endParaRPr lang="en-US"/>
          </a:p>
        </p:txBody>
      </p:sp>
    </p:spTree>
    <p:extLst>
      <p:ext uri="{BB962C8B-B14F-4D97-AF65-F5344CB8AC3E}">
        <p14:creationId xmlns:p14="http://schemas.microsoft.com/office/powerpoint/2010/main" val="3895164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B7EBD1-2546-431F-B565-95BCA5604CC4}" type="datetimeFigureOut">
              <a:rPr lang="en-US" smtClean="0"/>
              <a:t>10/11/26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E031AF-CC19-4E5A-831F-2BAAD17F6D1A}" type="slidenum">
              <a:rPr lang="en-US" smtClean="0"/>
              <a:t>‹#›</a:t>
            </a:fld>
            <a:endParaRPr lang="en-US"/>
          </a:p>
        </p:txBody>
      </p:sp>
    </p:spTree>
    <p:extLst>
      <p:ext uri="{BB962C8B-B14F-4D97-AF65-F5344CB8AC3E}">
        <p14:creationId xmlns:p14="http://schemas.microsoft.com/office/powerpoint/2010/main" val="1035186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E031AF-CC19-4E5A-831F-2BAAD17F6D1A}" type="slidenum">
              <a:rPr lang="en-US" smtClean="0"/>
              <a:t>1</a:t>
            </a:fld>
            <a:endParaRPr lang="en-US"/>
          </a:p>
        </p:txBody>
      </p:sp>
    </p:spTree>
    <p:extLst>
      <p:ext uri="{BB962C8B-B14F-4D97-AF65-F5344CB8AC3E}">
        <p14:creationId xmlns:p14="http://schemas.microsoft.com/office/powerpoint/2010/main" val="967978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Rot="1" noChangeAspect="1" noChangeArrowheads="1" noTextEdit="1"/>
          </p:cNvSpPr>
          <p:nvPr>
            <p:ph type="sldImg"/>
          </p:nvPr>
        </p:nvSpPr>
        <p:spPr>
          <a:ln/>
        </p:spPr>
      </p:sp>
      <p:sp>
        <p:nvSpPr>
          <p:cNvPr id="8202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38768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4" name="Rectangle 2"/>
          <p:cNvSpPr>
            <a:spLocks noGrp="1" noRot="1" noChangeAspect="1" noChangeArrowheads="1" noTextEdit="1"/>
          </p:cNvSpPr>
          <p:nvPr>
            <p:ph type="sldImg"/>
          </p:nvPr>
        </p:nvSpPr>
        <p:spPr>
          <a:ln/>
        </p:spPr>
      </p:sp>
      <p:sp>
        <p:nvSpPr>
          <p:cNvPr id="82227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91660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C16D4-6220-3306-F46A-677610B6F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AF50AC-A1B1-F525-F3B3-73B088DB1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0007C-F9FD-AC4A-4F2D-B0E5BF4DB35E}"/>
              </a:ext>
            </a:extLst>
          </p:cNvPr>
          <p:cNvSpPr>
            <a:spLocks noGrp="1"/>
          </p:cNvSpPr>
          <p:nvPr>
            <p:ph type="body" idx="1"/>
          </p:nvPr>
        </p:nvSpPr>
        <p:spPr/>
        <p:txBody>
          <a:bodyPr/>
          <a:lstStyle/>
          <a:p>
            <a:r>
              <a:rPr lang="en-US" dirty="0"/>
              <a:t>Demo: course website w/ web inspector + </a:t>
            </a:r>
            <a:r>
              <a:rPr lang="en-US" dirty="0" err="1"/>
              <a:t>wireshark</a:t>
            </a:r>
            <a:endParaRPr lang="en-US" dirty="0"/>
          </a:p>
        </p:txBody>
      </p:sp>
      <p:sp>
        <p:nvSpPr>
          <p:cNvPr id="4" name="Slide Number Placeholder 3">
            <a:extLst>
              <a:ext uri="{FF2B5EF4-FFF2-40B4-BE49-F238E27FC236}">
                <a16:creationId xmlns:a16="http://schemas.microsoft.com/office/drawing/2014/main" id="{D11ECA9F-CBC5-DC50-7BFB-103424936A58}"/>
              </a:ext>
            </a:extLst>
          </p:cNvPr>
          <p:cNvSpPr>
            <a:spLocks noGrp="1"/>
          </p:cNvSpPr>
          <p:nvPr>
            <p:ph type="sldNum" sz="quarter" idx="5"/>
          </p:nvPr>
        </p:nvSpPr>
        <p:spPr/>
        <p:txBody>
          <a:bodyPr/>
          <a:lstStyle/>
          <a:p>
            <a:fld id="{BFE031AF-CC19-4E5A-831F-2BAAD17F6D1A}" type="slidenum">
              <a:rPr lang="en-US" smtClean="0"/>
              <a:t>8</a:t>
            </a:fld>
            <a:endParaRPr lang="en-US"/>
          </a:p>
        </p:txBody>
      </p:sp>
    </p:spTree>
    <p:extLst>
      <p:ext uri="{BB962C8B-B14F-4D97-AF65-F5344CB8AC3E}">
        <p14:creationId xmlns:p14="http://schemas.microsoft.com/office/powerpoint/2010/main" val="118983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6" name="Rectangle 2"/>
          <p:cNvSpPr>
            <a:spLocks noGrp="1" noRot="1" noChangeAspect="1" noChangeArrowheads="1" noTextEdit="1"/>
          </p:cNvSpPr>
          <p:nvPr>
            <p:ph type="sldImg"/>
          </p:nvPr>
        </p:nvSpPr>
        <p:spPr>
          <a:ln/>
        </p:spPr>
      </p:sp>
      <p:sp>
        <p:nvSpPr>
          <p:cNvPr id="8253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21261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course website w/ web inspector + </a:t>
            </a:r>
            <a:r>
              <a:rPr lang="en-US" dirty="0" err="1"/>
              <a:t>wireshark</a:t>
            </a:r>
            <a:endParaRPr lang="en-US" dirty="0"/>
          </a:p>
        </p:txBody>
      </p:sp>
      <p:sp>
        <p:nvSpPr>
          <p:cNvPr id="4" name="Slide Number Placeholder 3"/>
          <p:cNvSpPr>
            <a:spLocks noGrp="1"/>
          </p:cNvSpPr>
          <p:nvPr>
            <p:ph type="sldNum" sz="quarter" idx="5"/>
          </p:nvPr>
        </p:nvSpPr>
        <p:spPr/>
        <p:txBody>
          <a:bodyPr/>
          <a:lstStyle/>
          <a:p>
            <a:fld id="{BFE031AF-CC19-4E5A-831F-2BAAD17F6D1A}" type="slidenum">
              <a:rPr lang="en-US" smtClean="0"/>
              <a:t>10</a:t>
            </a:fld>
            <a:endParaRPr lang="en-US"/>
          </a:p>
        </p:txBody>
      </p:sp>
    </p:spTree>
    <p:extLst>
      <p:ext uri="{BB962C8B-B14F-4D97-AF65-F5344CB8AC3E}">
        <p14:creationId xmlns:p14="http://schemas.microsoft.com/office/powerpoint/2010/main" val="2336539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7154" name="Rectangle 2"/>
          <p:cNvSpPr>
            <a:spLocks noGrp="1" noRot="1" noChangeAspect="1" noChangeArrowheads="1" noTextEdit="1"/>
          </p:cNvSpPr>
          <p:nvPr>
            <p:ph type="sldImg"/>
          </p:nvPr>
        </p:nvSpPr>
        <p:spPr>
          <a:ln/>
        </p:spPr>
      </p:sp>
      <p:sp>
        <p:nvSpPr>
          <p:cNvPr id="8171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97281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this with tiny (show file on server side, show file source in browser, show how it renders in browser</a:t>
            </a:r>
          </a:p>
        </p:txBody>
      </p:sp>
      <p:sp>
        <p:nvSpPr>
          <p:cNvPr id="4" name="Slide Number Placeholder 3"/>
          <p:cNvSpPr>
            <a:spLocks noGrp="1"/>
          </p:cNvSpPr>
          <p:nvPr>
            <p:ph type="sldNum" sz="quarter" idx="5"/>
          </p:nvPr>
        </p:nvSpPr>
        <p:spPr/>
        <p:txBody>
          <a:bodyPr/>
          <a:lstStyle/>
          <a:p>
            <a:fld id="{BFE031AF-CC19-4E5A-831F-2BAAD17F6D1A}" type="slidenum">
              <a:rPr lang="en-US" smtClean="0"/>
              <a:t>12</a:t>
            </a:fld>
            <a:endParaRPr lang="en-US"/>
          </a:p>
        </p:txBody>
      </p:sp>
    </p:spTree>
    <p:extLst>
      <p:ext uri="{BB962C8B-B14F-4D97-AF65-F5344CB8AC3E}">
        <p14:creationId xmlns:p14="http://schemas.microsoft.com/office/powerpoint/2010/main" val="2827503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differences pages per person</a:t>
            </a:r>
          </a:p>
          <a:p>
            <a:r>
              <a:rPr lang="en-US" dirty="0"/>
              <a:t>discuss retaining authentication/web cart/</a:t>
            </a:r>
            <a:r>
              <a:rPr lang="en-US" dirty="0" err="1"/>
              <a:t>etc</a:t>
            </a:r>
            <a:endParaRPr lang="en-US" dirty="0"/>
          </a:p>
        </p:txBody>
      </p:sp>
      <p:sp>
        <p:nvSpPr>
          <p:cNvPr id="4" name="Slide Number Placeholder 3"/>
          <p:cNvSpPr>
            <a:spLocks noGrp="1"/>
          </p:cNvSpPr>
          <p:nvPr>
            <p:ph type="sldNum" sz="quarter" idx="5"/>
          </p:nvPr>
        </p:nvSpPr>
        <p:spPr/>
        <p:txBody>
          <a:bodyPr/>
          <a:lstStyle/>
          <a:p>
            <a:fld id="{BFE031AF-CC19-4E5A-831F-2BAAD17F6D1A}" type="slidenum">
              <a:rPr lang="en-US" smtClean="0"/>
              <a:t>13</a:t>
            </a:fld>
            <a:endParaRPr lang="en-US"/>
          </a:p>
        </p:txBody>
      </p:sp>
    </p:spTree>
    <p:extLst>
      <p:ext uri="{BB962C8B-B14F-4D97-AF65-F5344CB8AC3E}">
        <p14:creationId xmlns:p14="http://schemas.microsoft.com/office/powerpoint/2010/main" val="28413740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178" name="Rectangle 2"/>
          <p:cNvSpPr>
            <a:spLocks noGrp="1" noRot="1" noChangeAspect="1" noChangeArrowheads="1" noTextEdit="1"/>
          </p:cNvSpPr>
          <p:nvPr>
            <p:ph type="sldImg"/>
          </p:nvPr>
        </p:nvSpPr>
        <p:spPr>
          <a:ln/>
        </p:spPr>
      </p:sp>
      <p:sp>
        <p:nvSpPr>
          <p:cNvPr id="8181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13057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minesweeper in </a:t>
            </a:r>
            <a:r>
              <a:rPr lang="en-US" dirty="0" err="1"/>
              <a:t>javascript</a:t>
            </a:r>
            <a:endParaRPr lang="en-US" dirty="0"/>
          </a:p>
        </p:txBody>
      </p:sp>
      <p:sp>
        <p:nvSpPr>
          <p:cNvPr id="4" name="Slide Number Placeholder 3"/>
          <p:cNvSpPr>
            <a:spLocks noGrp="1"/>
          </p:cNvSpPr>
          <p:nvPr>
            <p:ph type="sldNum" sz="quarter" idx="5"/>
          </p:nvPr>
        </p:nvSpPr>
        <p:spPr/>
        <p:txBody>
          <a:bodyPr/>
          <a:lstStyle/>
          <a:p>
            <a:fld id="{BFE031AF-CC19-4E5A-831F-2BAAD17F6D1A}" type="slidenum">
              <a:rPr lang="en-US" smtClean="0"/>
              <a:t>15</a:t>
            </a:fld>
            <a:endParaRPr lang="en-US"/>
          </a:p>
        </p:txBody>
      </p:sp>
    </p:spTree>
    <p:extLst>
      <p:ext uri="{BB962C8B-B14F-4D97-AF65-F5344CB8AC3E}">
        <p14:creationId xmlns:p14="http://schemas.microsoft.com/office/powerpoint/2010/main" val="3704549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-standard cookies, third party</a:t>
            </a:r>
            <a:r>
              <a:rPr lang="en-US" baseline="0" dirty="0"/>
              <a:t> cookies</a:t>
            </a:r>
            <a:endParaRPr lang="en-US" dirty="0"/>
          </a:p>
        </p:txBody>
      </p:sp>
      <p:sp>
        <p:nvSpPr>
          <p:cNvPr id="4" name="Slide Number Placeholder 3"/>
          <p:cNvSpPr>
            <a:spLocks noGrp="1"/>
          </p:cNvSpPr>
          <p:nvPr>
            <p:ph type="sldNum" sz="quarter" idx="10"/>
          </p:nvPr>
        </p:nvSpPr>
        <p:spPr/>
        <p:txBody>
          <a:bodyPr/>
          <a:lstStyle/>
          <a:p>
            <a:fld id="{BFE031AF-CC19-4E5A-831F-2BAAD17F6D1A}" type="slidenum">
              <a:rPr lang="en-US" smtClean="0"/>
              <a:t>16</a:t>
            </a:fld>
            <a:endParaRPr lang="en-US"/>
          </a:p>
        </p:txBody>
      </p:sp>
    </p:spTree>
    <p:extLst>
      <p:ext uri="{BB962C8B-B14F-4D97-AF65-F5344CB8AC3E}">
        <p14:creationId xmlns:p14="http://schemas.microsoft.com/office/powerpoint/2010/main" val="1962376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sequence of requests in tiny (logs requests/responses to console on server side)</a:t>
            </a:r>
          </a:p>
        </p:txBody>
      </p:sp>
      <p:sp>
        <p:nvSpPr>
          <p:cNvPr id="4" name="Slide Number Placeholder 3"/>
          <p:cNvSpPr>
            <a:spLocks noGrp="1"/>
          </p:cNvSpPr>
          <p:nvPr>
            <p:ph type="sldNum" sz="quarter" idx="5"/>
          </p:nvPr>
        </p:nvSpPr>
        <p:spPr/>
        <p:txBody>
          <a:bodyPr/>
          <a:lstStyle/>
          <a:p>
            <a:fld id="{BFE031AF-CC19-4E5A-831F-2BAAD17F6D1A}" type="slidenum">
              <a:rPr lang="en-US" smtClean="0"/>
              <a:t>19</a:t>
            </a:fld>
            <a:endParaRPr lang="en-US"/>
          </a:p>
        </p:txBody>
      </p:sp>
    </p:spTree>
    <p:extLst>
      <p:ext uri="{BB962C8B-B14F-4D97-AF65-F5344CB8AC3E}">
        <p14:creationId xmlns:p14="http://schemas.microsoft.com/office/powerpoint/2010/main" val="19106868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show </a:t>
            </a:r>
            <a:r>
              <a:rPr lang="en-US" dirty="0" err="1"/>
              <a:t>latimes</a:t>
            </a:r>
            <a:r>
              <a:rPr lang="en-US" dirty="0"/>
              <a:t> page in Chrome, click through all the images received over the network on preview mode, then click through images in preview mode and look at cookies for advertisers</a:t>
            </a:r>
          </a:p>
        </p:txBody>
      </p:sp>
      <p:sp>
        <p:nvSpPr>
          <p:cNvPr id="4" name="Slide Number Placeholder 3"/>
          <p:cNvSpPr>
            <a:spLocks noGrp="1"/>
          </p:cNvSpPr>
          <p:nvPr>
            <p:ph type="sldNum" sz="quarter" idx="5"/>
          </p:nvPr>
        </p:nvSpPr>
        <p:spPr/>
        <p:txBody>
          <a:bodyPr/>
          <a:lstStyle/>
          <a:p>
            <a:fld id="{BFE031AF-CC19-4E5A-831F-2BAAD17F6D1A}" type="slidenum">
              <a:rPr lang="en-US" smtClean="0"/>
              <a:t>20</a:t>
            </a:fld>
            <a:endParaRPr lang="en-US"/>
          </a:p>
        </p:txBody>
      </p:sp>
    </p:spTree>
    <p:extLst>
      <p:ext uri="{BB962C8B-B14F-4D97-AF65-F5344CB8AC3E}">
        <p14:creationId xmlns:p14="http://schemas.microsoft.com/office/powerpoint/2010/main" val="748938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5A12E-7FDA-869A-D783-1CD035225345}"/>
            </a:ext>
          </a:extLst>
        </p:cNvPr>
        <p:cNvGrpSpPr/>
        <p:nvPr/>
      </p:nvGrpSpPr>
      <p:grpSpPr>
        <a:xfrm>
          <a:off x="0" y="0"/>
          <a:ext cx="0" cy="0"/>
          <a:chOff x="0" y="0"/>
          <a:chExt cx="0" cy="0"/>
        </a:xfrm>
      </p:grpSpPr>
      <p:sp>
        <p:nvSpPr>
          <p:cNvPr id="820226" name="Rectangle 2">
            <a:extLst>
              <a:ext uri="{FF2B5EF4-FFF2-40B4-BE49-F238E27FC236}">
                <a16:creationId xmlns:a16="http://schemas.microsoft.com/office/drawing/2014/main" id="{9A23D504-94A5-259D-AE8A-241B1E47BF0E}"/>
              </a:ext>
            </a:extLst>
          </p:cNvPr>
          <p:cNvSpPr>
            <a:spLocks noGrp="1" noRot="1" noChangeAspect="1" noChangeArrowheads="1" noTextEdit="1"/>
          </p:cNvSpPr>
          <p:nvPr>
            <p:ph type="sldImg"/>
          </p:nvPr>
        </p:nvSpPr>
        <p:spPr>
          <a:ln/>
        </p:spPr>
      </p:sp>
      <p:sp>
        <p:nvSpPr>
          <p:cNvPr id="820227" name="Rectangle 3">
            <a:extLst>
              <a:ext uri="{FF2B5EF4-FFF2-40B4-BE49-F238E27FC236}">
                <a16:creationId xmlns:a16="http://schemas.microsoft.com/office/drawing/2014/main" id="{97B2F34A-D34D-B405-76F7-B134DC5F64C4}"/>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09273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FE031AF-CC19-4E5A-831F-2BAAD17F6D1A}" type="slidenum">
              <a:rPr lang="en-US" smtClean="0"/>
              <a:t>26</a:t>
            </a:fld>
            <a:endParaRPr lang="en-US"/>
          </a:p>
        </p:txBody>
      </p:sp>
    </p:spTree>
    <p:extLst>
      <p:ext uri="{BB962C8B-B14F-4D97-AF65-F5344CB8AC3E}">
        <p14:creationId xmlns:p14="http://schemas.microsoft.com/office/powerpoint/2010/main" val="10010799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Figures from </a:t>
            </a:r>
            <a:r>
              <a:rPr lang="en-US" sz="1200" kern="1200" dirty="0">
                <a:solidFill>
                  <a:schemeClr val="tx1"/>
                </a:solidFill>
                <a:effectLst/>
                <a:latin typeface="+mn-lt"/>
                <a:ea typeface="+mn-ea"/>
                <a:cs typeface="+mn-cs"/>
              </a:rPr>
              <a:t>Fouad et al. (PETS 2024): https://</a:t>
            </a:r>
            <a:r>
              <a:rPr lang="en-US" sz="1200" kern="1200" dirty="0" err="1">
                <a:solidFill>
                  <a:schemeClr val="tx1"/>
                </a:solidFill>
                <a:effectLst/>
                <a:latin typeface="+mn-lt"/>
                <a:ea typeface="+mn-ea"/>
                <a:cs typeface="+mn-cs"/>
              </a:rPr>
              <a:t>petsymposium.org</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popets</a:t>
            </a:r>
            <a:r>
              <a:rPr lang="en-US" sz="1200" kern="1200" dirty="0">
                <a:solidFill>
                  <a:schemeClr val="tx1"/>
                </a:solidFill>
                <a:effectLst/>
                <a:latin typeface="+mn-lt"/>
                <a:ea typeface="+mn-ea"/>
                <a:cs typeface="+mn-cs"/>
              </a:rPr>
              <a:t>/2024/popets-2024-0125.pdf</a:t>
            </a:r>
            <a:endParaRPr lang="en-US" dirty="0"/>
          </a:p>
        </p:txBody>
      </p:sp>
      <p:sp>
        <p:nvSpPr>
          <p:cNvPr id="4" name="Slide Number Placeholder 3"/>
          <p:cNvSpPr>
            <a:spLocks noGrp="1"/>
          </p:cNvSpPr>
          <p:nvPr>
            <p:ph type="sldNum" sz="quarter" idx="5"/>
          </p:nvPr>
        </p:nvSpPr>
        <p:spPr/>
        <p:txBody>
          <a:bodyPr/>
          <a:lstStyle/>
          <a:p>
            <a:fld id="{BFE031AF-CC19-4E5A-831F-2BAAD17F6D1A}" type="slidenum">
              <a:rPr lang="en-US" smtClean="0"/>
              <a:t>28</a:t>
            </a:fld>
            <a:endParaRPr lang="en-US"/>
          </a:p>
        </p:txBody>
      </p:sp>
    </p:spTree>
    <p:extLst>
      <p:ext uri="{BB962C8B-B14F-4D97-AF65-F5344CB8AC3E}">
        <p14:creationId xmlns:p14="http://schemas.microsoft.com/office/powerpoint/2010/main" val="2554555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currently 603 companies in registry</a:t>
            </a:r>
          </a:p>
        </p:txBody>
      </p:sp>
      <p:sp>
        <p:nvSpPr>
          <p:cNvPr id="4" name="Slide Number Placeholder 3"/>
          <p:cNvSpPr>
            <a:spLocks noGrp="1"/>
          </p:cNvSpPr>
          <p:nvPr>
            <p:ph type="sldNum" sz="quarter" idx="5"/>
          </p:nvPr>
        </p:nvSpPr>
        <p:spPr/>
        <p:txBody>
          <a:bodyPr/>
          <a:lstStyle/>
          <a:p>
            <a:fld id="{BFE031AF-CC19-4E5A-831F-2BAAD17F6D1A}" type="slidenum">
              <a:rPr lang="en-US" smtClean="0"/>
              <a:t>30</a:t>
            </a:fld>
            <a:endParaRPr lang="en-US"/>
          </a:p>
        </p:txBody>
      </p:sp>
    </p:spTree>
    <p:extLst>
      <p:ext uri="{BB962C8B-B14F-4D97-AF65-F5344CB8AC3E}">
        <p14:creationId xmlns:p14="http://schemas.microsoft.com/office/powerpoint/2010/main" val="4055724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2" name="Date Placeholder 11"/>
          <p:cNvSpPr>
            <a:spLocks noGrp="1"/>
          </p:cNvSpPr>
          <p:nvPr>
            <p:ph type="dt" sz="half" idx="10"/>
          </p:nvPr>
        </p:nvSpPr>
        <p:spPr/>
        <p:txBody>
          <a:bodyPr/>
          <a:lstStyle/>
          <a:p>
            <a:fld id="{63F7437D-9C28-4485-8136-DE3C7521A7D8}" type="datetimeFigureOut">
              <a:rPr lang="en-US" smtClean="0"/>
              <a:t>10/11/26</a:t>
            </a:fld>
            <a:endParaRPr lang="en-US" dirty="0"/>
          </a:p>
        </p:txBody>
      </p:sp>
      <p:sp>
        <p:nvSpPr>
          <p:cNvPr id="13" name="Footer Placeholder 12"/>
          <p:cNvSpPr>
            <a:spLocks noGrp="1"/>
          </p:cNvSpPr>
          <p:nvPr>
            <p:ph type="ftr" sz="quarter" idx="11"/>
          </p:nvPr>
        </p:nvSpPr>
        <p:spPr/>
        <p:txBody>
          <a:bodyPr/>
          <a:lstStyle/>
          <a:p>
            <a:endParaRPr lang="en-US" dirty="0"/>
          </a:p>
        </p:txBody>
      </p:sp>
      <p:sp>
        <p:nvSpPr>
          <p:cNvPr id="14" name="Slide Number Placeholder 13"/>
          <p:cNvSpPr>
            <a:spLocks noGrp="1"/>
          </p:cNvSpPr>
          <p:nvPr>
            <p:ph type="sldNum" sz="quarter" idx="12"/>
          </p:nvPr>
        </p:nvSpPr>
        <p:spPr/>
        <p:txBody>
          <a:bodyPr/>
          <a:lstStyle/>
          <a:p>
            <a:fld id="{7EA743B4-AD12-49DE-BA27-1A16B7F35F00}"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F7437D-9C28-4485-8136-DE3C7521A7D8}" type="datetimeFigureOut">
              <a:rPr lang="en-US" smtClean="0"/>
              <a:t>10/11/26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EA743B4-AD12-49DE-BA27-1A16B7F35F00}" type="slidenum">
              <a:rPr lang="en-US" smtClean="0"/>
              <a:t>‹#›</a:t>
            </a:fld>
            <a:endParaRPr lang="en-US" dirty="0"/>
          </a:p>
        </p:txBody>
      </p:sp>
    </p:spTree>
    <p:extLst>
      <p:ext uri="{BB962C8B-B14F-4D97-AF65-F5344CB8AC3E}">
        <p14:creationId xmlns:p14="http://schemas.microsoft.com/office/powerpoint/2010/main" val="717858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7437D-9C28-4485-8136-DE3C7521A7D8}" type="datetimeFigureOut">
              <a:rPr lang="en-US" smtClean="0"/>
              <a:t>10/11/26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20000" y="18288"/>
            <a:ext cx="1066800" cy="329184"/>
          </a:xfrm>
        </p:spPr>
        <p:txBody>
          <a:bodyPr/>
          <a:lstStyle/>
          <a:p>
            <a:fld id="{7EA743B4-AD12-49DE-BA27-1A16B7F35F0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6"/>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F7437D-9C28-4485-8136-DE3C7521A7D8}" type="datetimeFigureOut">
              <a:rPr lang="en-US" smtClean="0"/>
              <a:t>10/11/26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0" y="0"/>
            <a:ext cx="9144000" cy="419100"/>
          </a:xfrm>
          <a:prstGeom prst="rect">
            <a:avLst/>
          </a:prstGeom>
          <a:gradFill flip="none" rotWithShape="1">
            <a:gsLst>
              <a:gs pos="0">
                <a:sysClr val="windowText" lastClr="000000"/>
              </a:gs>
              <a:gs pos="80000">
                <a:sysClr val="windowText" lastClr="000000">
                  <a:lumMod val="75000"/>
                  <a:lumOff val="25000"/>
                </a:sysClr>
              </a:gs>
              <a:gs pos="100000">
                <a:sysClr val="windowText" lastClr="000000">
                  <a:lumMod val="75000"/>
                  <a:lumOff val="25000"/>
                </a:sysClr>
              </a:gs>
            </a:gsLst>
            <a:lin ang="13500000" scaled="1"/>
            <a:tileRect/>
          </a:gradFill>
          <a:ln w="264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a:ea typeface=""/>
              <a:cs typeface=""/>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F7437D-9C28-4485-8136-DE3C7521A7D8}" type="datetimeFigureOut">
              <a:rPr lang="en-US" smtClean="0"/>
              <a:t>10/11/26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457200" y="18288"/>
            <a:ext cx="7086600" cy="329184"/>
          </a:xfrm>
        </p:spPr>
        <p:txBody>
          <a:bodyPr/>
          <a:lstStyle>
            <a:lvl1pPr algn="l">
              <a:defRPr/>
            </a:lvl1pPr>
          </a:lstStyle>
          <a:p>
            <a:endParaRPr lang="en-US" dirty="0"/>
          </a:p>
        </p:txBody>
      </p:sp>
      <p:sp>
        <p:nvSpPr>
          <p:cNvPr id="9" name="Slide Number Placeholder 8"/>
          <p:cNvSpPr>
            <a:spLocks noGrp="1"/>
          </p:cNvSpPr>
          <p:nvPr>
            <p:ph type="sldNum" sz="quarter" idx="12"/>
          </p:nvPr>
        </p:nvSpPr>
        <p:spPr/>
        <p:txBody>
          <a:bodyPr/>
          <a:lstStyle/>
          <a:p>
            <a:fld id="{7EA743B4-AD12-49DE-BA27-1A16B7F35F00}" type="slidenum">
              <a:rPr lang="en-US" smtClean="0"/>
              <a:t>‹#›</a:t>
            </a:fld>
            <a:endParaRPr lang="en-US" dirty="0"/>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F7437D-9C28-4485-8136-DE3C7521A7D8}" type="datetimeFigureOut">
              <a:rPr lang="en-US" smtClean="0"/>
              <a:t>10/11/26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7437D-9C28-4485-8136-DE3C7521A7D8}" type="datetimeFigureOut">
              <a:rPr lang="en-US" smtClean="0"/>
              <a:t>10/11/26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F7437D-9C28-4485-8136-DE3C7521A7D8}" type="datetimeFigureOut">
              <a:rPr lang="en-US" smtClean="0"/>
              <a:t>10/11/26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cxnSp>
        <p:nvCxnSpPr>
          <p:cNvPr id="9" name="Straight Connector 8"/>
          <p:cNvCxnSpPr/>
          <p:nvPr/>
        </p:nvCxnSpPr>
        <p:spPr>
          <a:xfrm rot="5400000">
            <a:off x="-13116" y="3580207"/>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F7437D-9C28-4485-8136-DE3C7521A7D8}" type="datetimeFigureOut">
              <a:rPr lang="en-US" smtClean="0"/>
              <a:t>10/11/26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7437D-9C28-4485-8136-DE3C7521A7D8}" type="datetimeFigureOut">
              <a:rPr lang="en-US" smtClean="0"/>
              <a:t>10/11/26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F7437D-9C28-4485-8136-DE3C7521A7D8}" type="datetimeFigureOut">
              <a:rPr lang="en-US" smtClean="0"/>
              <a:t>10/11/26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827431"/>
          </a:xfrm>
        </p:spPr>
        <p:txBody>
          <a:bodyPr/>
          <a:lstStyle/>
          <a:p>
            <a:r>
              <a:rPr lang="en-US"/>
              <a:t>Click to edit Master title style</a:t>
            </a:r>
            <a:endParaRPr lang="en-US" dirty="0"/>
          </a:p>
        </p:txBody>
      </p:sp>
      <p:sp>
        <p:nvSpPr>
          <p:cNvPr id="3" name="Content Placeholder 2"/>
          <p:cNvSpPr>
            <a:spLocks noGrp="1"/>
          </p:cNvSpPr>
          <p:nvPr>
            <p:ph idx="1"/>
          </p:nvPr>
        </p:nvSpPr>
        <p:spPr>
          <a:xfrm>
            <a:off x="457200" y="2417381"/>
            <a:ext cx="8229600" cy="3967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27923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4_Title Only">
  <p:cSld name="4_Title Only">
    <p:spTree>
      <p:nvGrpSpPr>
        <p:cNvPr id="1" name="Shape 26"/>
        <p:cNvGrpSpPr/>
        <p:nvPr/>
      </p:nvGrpSpPr>
      <p:grpSpPr>
        <a:xfrm>
          <a:off x="0" y="0"/>
          <a:ext cx="0" cy="0"/>
          <a:chOff x="0" y="0"/>
          <a:chExt cx="0" cy="0"/>
        </a:xfrm>
      </p:grpSpPr>
      <p:cxnSp>
        <p:nvCxnSpPr>
          <p:cNvPr id="27" name="Google Shape;27;p71"/>
          <p:cNvCxnSpPr/>
          <p:nvPr/>
        </p:nvCxnSpPr>
        <p:spPr>
          <a:xfrm>
            <a:off x="461964" y="6085417"/>
            <a:ext cx="7989887" cy="0"/>
          </a:xfrm>
          <a:prstGeom prst="straightConnector1">
            <a:avLst/>
          </a:prstGeom>
          <a:noFill/>
          <a:ln w="12700" cap="flat" cmpd="sng">
            <a:solidFill>
              <a:schemeClr val="dk1"/>
            </a:solidFill>
            <a:prstDash val="solid"/>
            <a:round/>
            <a:headEnd type="none" w="sm" len="sm"/>
            <a:tailEnd type="none" w="sm" len="sm"/>
          </a:ln>
        </p:spPr>
      </p:cxnSp>
      <p:sp>
        <p:nvSpPr>
          <p:cNvPr id="28" name="Google Shape;28;p71"/>
          <p:cNvSpPr txBox="1">
            <a:spLocks noGrp="1"/>
          </p:cNvSpPr>
          <p:nvPr>
            <p:ph type="title"/>
          </p:nvPr>
        </p:nvSpPr>
        <p:spPr>
          <a:xfrm>
            <a:off x="457200" y="275167"/>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71"/>
          <p:cNvSpPr txBox="1">
            <a:spLocks noGrp="1"/>
          </p:cNvSpPr>
          <p:nvPr>
            <p:ph type="body" idx="1"/>
          </p:nvPr>
        </p:nvSpPr>
        <p:spPr>
          <a:xfrm>
            <a:off x="462401" y="6107535"/>
            <a:ext cx="7896225" cy="750888"/>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1"/>
              </a:buClr>
              <a:buSzPts val="1200"/>
              <a:buNone/>
              <a:defRPr sz="1200" b="0" i="0">
                <a:latin typeface="Arial"/>
                <a:ea typeface="Arial"/>
                <a:cs typeface="Arial"/>
                <a:sym typeface="Arial"/>
              </a:defRPr>
            </a:lvl1pPr>
            <a:lvl2pPr marL="914400" lvl="1" indent="-342900" algn="l">
              <a:spcBef>
                <a:spcPts val="1200"/>
              </a:spcBef>
              <a:spcAft>
                <a:spcPts val="0"/>
              </a:spcAft>
              <a:buClr>
                <a:schemeClr val="dk1"/>
              </a:buClr>
              <a:buSzPts val="1800"/>
              <a:buChar char="•"/>
              <a:defRPr sz="1800"/>
            </a:lvl2pPr>
            <a:lvl3pPr marL="1371600" lvl="2" indent="-342900" algn="l">
              <a:spcBef>
                <a:spcPts val="60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9832941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line Title and half Content">
  <p:cSld name="2-line Title and half Content">
    <p:spTree>
      <p:nvGrpSpPr>
        <p:cNvPr id="1" name="Shape 45"/>
        <p:cNvGrpSpPr/>
        <p:nvPr/>
      </p:nvGrpSpPr>
      <p:grpSpPr>
        <a:xfrm>
          <a:off x="0" y="0"/>
          <a:ext cx="0" cy="0"/>
          <a:chOff x="0" y="0"/>
          <a:chExt cx="0" cy="0"/>
        </a:xfrm>
      </p:grpSpPr>
      <p:sp>
        <p:nvSpPr>
          <p:cNvPr id="46" name="Google Shape;46;p76"/>
          <p:cNvSpPr txBox="1">
            <a:spLocks noGrp="1"/>
          </p:cNvSpPr>
          <p:nvPr>
            <p:ph type="title"/>
          </p:nvPr>
        </p:nvSpPr>
        <p:spPr>
          <a:xfrm>
            <a:off x="457200" y="274641"/>
            <a:ext cx="4116388" cy="18274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6"/>
          <p:cNvSpPr txBox="1">
            <a:spLocks noGrp="1"/>
          </p:cNvSpPr>
          <p:nvPr>
            <p:ph type="body" idx="1"/>
          </p:nvPr>
        </p:nvSpPr>
        <p:spPr>
          <a:xfrm>
            <a:off x="457200" y="2417381"/>
            <a:ext cx="4116388" cy="3967547"/>
          </a:xfrm>
          <a:prstGeom prst="rect">
            <a:avLst/>
          </a:prstGeom>
          <a:noFill/>
          <a:ln>
            <a:noFill/>
          </a:ln>
        </p:spPr>
        <p:txBody>
          <a:bodyPr spcFirstLastPara="1" wrap="square" lIns="91425" tIns="45700" rIns="91425" bIns="45700" anchor="t" anchorCtr="0">
            <a:noAutofit/>
          </a:bodyPr>
          <a:lstStyle>
            <a:lvl1pPr marL="457200" lvl="0" indent="-381000" algn="l">
              <a:spcBef>
                <a:spcPts val="600"/>
              </a:spcBef>
              <a:spcAft>
                <a:spcPts val="0"/>
              </a:spcAft>
              <a:buClr>
                <a:schemeClr val="dk1"/>
              </a:buClr>
              <a:buSzPts val="2400"/>
              <a:buChar char="▪"/>
              <a:defRPr sz="2400"/>
            </a:lvl1pPr>
            <a:lvl2pPr marL="914400" lvl="1" indent="-342900" algn="l">
              <a:spcBef>
                <a:spcPts val="1200"/>
              </a:spcBef>
              <a:spcAft>
                <a:spcPts val="0"/>
              </a:spcAft>
              <a:buClr>
                <a:schemeClr val="dk1"/>
              </a:buClr>
              <a:buSzPts val="1800"/>
              <a:buChar char="•"/>
              <a:defRPr sz="1800"/>
            </a:lvl2pPr>
            <a:lvl3pPr marL="1371600" lvl="2" indent="-330200" algn="l">
              <a:spcBef>
                <a:spcPts val="600"/>
              </a:spcBef>
              <a:spcAft>
                <a:spcPts val="0"/>
              </a:spcAft>
              <a:buClr>
                <a:schemeClr val="dk1"/>
              </a:buClr>
              <a:buSzPts val="1600"/>
              <a:buChar char="•"/>
              <a:defRPr sz="16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cxnSp>
        <p:nvCxnSpPr>
          <p:cNvPr id="48" name="Google Shape;48;p76"/>
          <p:cNvCxnSpPr/>
          <p:nvPr/>
        </p:nvCxnSpPr>
        <p:spPr>
          <a:xfrm>
            <a:off x="4725988" y="0"/>
            <a:ext cx="0" cy="6858000"/>
          </a:xfrm>
          <a:prstGeom prst="straightConnector1">
            <a:avLst/>
          </a:prstGeom>
          <a:noFill/>
          <a:ln w="25400" cap="flat" cmpd="sng">
            <a:solidFill>
              <a:schemeClr val="lt1"/>
            </a:solidFill>
            <a:prstDash val="solid"/>
            <a:round/>
            <a:headEnd type="none" w="sm" len="sm"/>
            <a:tailEnd type="none" w="sm" len="sm"/>
          </a:ln>
        </p:spPr>
      </p:cxnSp>
      <p:sp>
        <p:nvSpPr>
          <p:cNvPr id="49" name="Google Shape;49;p76"/>
          <p:cNvSpPr>
            <a:spLocks noGrp="1"/>
          </p:cNvSpPr>
          <p:nvPr>
            <p:ph type="pic" idx="2"/>
          </p:nvPr>
        </p:nvSpPr>
        <p:spPr>
          <a:xfrm>
            <a:off x="4851400" y="0"/>
            <a:ext cx="4292600" cy="6858000"/>
          </a:xfrm>
          <a:prstGeom prst="rect">
            <a:avLst/>
          </a:prstGeom>
          <a:noFill/>
          <a:ln>
            <a:noFill/>
          </a:ln>
        </p:spPr>
      </p:sp>
    </p:spTree>
    <p:extLst>
      <p:ext uri="{BB962C8B-B14F-4D97-AF65-F5344CB8AC3E}">
        <p14:creationId xmlns:p14="http://schemas.microsoft.com/office/powerpoint/2010/main" val="4250249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2/3">
  <p:cSld name="Title and Content 2/3">
    <p:spTree>
      <p:nvGrpSpPr>
        <p:cNvPr id="1" name="Shape 61"/>
        <p:cNvGrpSpPr/>
        <p:nvPr/>
      </p:nvGrpSpPr>
      <p:grpSpPr>
        <a:xfrm>
          <a:off x="0" y="0"/>
          <a:ext cx="0" cy="0"/>
          <a:chOff x="0" y="0"/>
          <a:chExt cx="0" cy="0"/>
        </a:xfrm>
      </p:grpSpPr>
      <p:sp>
        <p:nvSpPr>
          <p:cNvPr id="62" name="Google Shape;62;p81"/>
          <p:cNvSpPr txBox="1">
            <a:spLocks noGrp="1"/>
          </p:cNvSpPr>
          <p:nvPr>
            <p:ph type="title"/>
          </p:nvPr>
        </p:nvSpPr>
        <p:spPr>
          <a:xfrm>
            <a:off x="457200" y="275167"/>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81"/>
          <p:cNvSpPr txBox="1">
            <a:spLocks noGrp="1"/>
          </p:cNvSpPr>
          <p:nvPr>
            <p:ph type="body" idx="1"/>
          </p:nvPr>
        </p:nvSpPr>
        <p:spPr>
          <a:xfrm>
            <a:off x="457200" y="1716088"/>
            <a:ext cx="5486400" cy="4668837"/>
          </a:xfrm>
          <a:prstGeom prst="rect">
            <a:avLst/>
          </a:prstGeom>
          <a:noFill/>
          <a:ln>
            <a:noFill/>
          </a:ln>
        </p:spPr>
        <p:txBody>
          <a:bodyPr spcFirstLastPara="1" wrap="square" lIns="91425" tIns="45700" rIns="91425" bIns="45700" anchor="t" anchorCtr="0">
            <a:noAutofit/>
          </a:bodyPr>
          <a:lstStyle>
            <a:lvl1pPr marL="457200" lvl="0" indent="-342900" algn="l">
              <a:spcBef>
                <a:spcPts val="600"/>
              </a:spcBef>
              <a:spcAft>
                <a:spcPts val="0"/>
              </a:spcAft>
              <a:buClr>
                <a:schemeClr val="dk1"/>
              </a:buClr>
              <a:buSzPts val="1800"/>
              <a:buChar char="▪"/>
              <a:defRPr/>
            </a:lvl1pPr>
            <a:lvl2pPr marL="914400" lvl="1" indent="-342900" algn="l">
              <a:spcBef>
                <a:spcPts val="1200"/>
              </a:spcBef>
              <a:spcAft>
                <a:spcPts val="0"/>
              </a:spcAft>
              <a:buClr>
                <a:schemeClr val="dk1"/>
              </a:buClr>
              <a:buSzPts val="1800"/>
              <a:buChar char="•"/>
              <a:defRPr/>
            </a:lvl2pPr>
            <a:lvl3pPr marL="1371600" lvl="2" indent="-342900" algn="l">
              <a:spcBef>
                <a:spcPts val="60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75160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 citation w/line">
  <p:cSld name="Title Only + citation w/line">
    <p:spTree>
      <p:nvGrpSpPr>
        <p:cNvPr id="1" name="Shape 64"/>
        <p:cNvGrpSpPr/>
        <p:nvPr/>
      </p:nvGrpSpPr>
      <p:grpSpPr>
        <a:xfrm>
          <a:off x="0" y="0"/>
          <a:ext cx="0" cy="0"/>
          <a:chOff x="0" y="0"/>
          <a:chExt cx="0" cy="0"/>
        </a:xfrm>
      </p:grpSpPr>
      <p:cxnSp>
        <p:nvCxnSpPr>
          <p:cNvPr id="65" name="Google Shape;65;p82"/>
          <p:cNvCxnSpPr/>
          <p:nvPr/>
        </p:nvCxnSpPr>
        <p:spPr>
          <a:xfrm>
            <a:off x="461969" y="6084888"/>
            <a:ext cx="7989887" cy="0"/>
          </a:xfrm>
          <a:prstGeom prst="straightConnector1">
            <a:avLst/>
          </a:prstGeom>
          <a:noFill/>
          <a:ln w="12700" cap="flat" cmpd="sng">
            <a:solidFill>
              <a:schemeClr val="dk1"/>
            </a:solidFill>
            <a:prstDash val="solid"/>
            <a:round/>
            <a:headEnd type="none" w="sm" len="sm"/>
            <a:tailEnd type="none" w="sm" len="sm"/>
          </a:ln>
        </p:spPr>
      </p:cxnSp>
      <p:sp>
        <p:nvSpPr>
          <p:cNvPr id="66" name="Google Shape;66;p82"/>
          <p:cNvSpPr txBox="1">
            <a:spLocks noGrp="1"/>
          </p:cNvSpPr>
          <p:nvPr>
            <p:ph type="title"/>
          </p:nvPr>
        </p:nvSpPr>
        <p:spPr>
          <a:xfrm>
            <a:off x="457200" y="275167"/>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2"/>
          <p:cNvSpPr txBox="1">
            <a:spLocks noGrp="1"/>
          </p:cNvSpPr>
          <p:nvPr>
            <p:ph type="body" idx="1"/>
          </p:nvPr>
        </p:nvSpPr>
        <p:spPr>
          <a:xfrm>
            <a:off x="462401" y="6107535"/>
            <a:ext cx="7896225" cy="750888"/>
          </a:xfrm>
          <a:prstGeom prst="rect">
            <a:avLst/>
          </a:prstGeom>
          <a:noFill/>
          <a:ln>
            <a:noFill/>
          </a:ln>
        </p:spPr>
        <p:txBody>
          <a:bodyPr spcFirstLastPara="1" wrap="square" lIns="91425" tIns="45700" rIns="91425" bIns="45700" anchor="t" anchorCtr="0">
            <a:noAutofit/>
          </a:bodyPr>
          <a:lstStyle>
            <a:lvl1pPr marL="457200" lvl="0" indent="-228600" algn="l">
              <a:spcBef>
                <a:spcPts val="600"/>
              </a:spcBef>
              <a:spcAft>
                <a:spcPts val="0"/>
              </a:spcAft>
              <a:buClr>
                <a:schemeClr val="dk1"/>
              </a:buClr>
              <a:buSzPts val="1400"/>
              <a:buNone/>
              <a:defRPr sz="1400" b="0" i="0">
                <a:latin typeface="Arial"/>
                <a:ea typeface="Arial"/>
                <a:cs typeface="Arial"/>
                <a:sym typeface="Arial"/>
              </a:defRPr>
            </a:lvl1pPr>
            <a:lvl2pPr marL="914400" lvl="1" indent="-342900" algn="l">
              <a:spcBef>
                <a:spcPts val="1200"/>
              </a:spcBef>
              <a:spcAft>
                <a:spcPts val="0"/>
              </a:spcAft>
              <a:buClr>
                <a:schemeClr val="dk1"/>
              </a:buClr>
              <a:buSzPts val="1800"/>
              <a:buChar char="•"/>
              <a:defRPr sz="1800"/>
            </a:lvl2pPr>
            <a:lvl3pPr marL="1371600" lvl="2" indent="-342900" algn="l">
              <a:spcBef>
                <a:spcPts val="60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7205675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34"/>
        <p:cNvGrpSpPr/>
        <p:nvPr/>
      </p:nvGrpSpPr>
      <p:grpSpPr>
        <a:xfrm>
          <a:off x="0" y="0"/>
          <a:ext cx="0" cy="0"/>
          <a:chOff x="0" y="0"/>
          <a:chExt cx="0" cy="0"/>
        </a:xfrm>
      </p:grpSpPr>
      <p:sp>
        <p:nvSpPr>
          <p:cNvPr id="35" name="Google Shape;35;p105"/>
          <p:cNvSpPr/>
          <p:nvPr/>
        </p:nvSpPr>
        <p:spPr>
          <a:xfrm>
            <a:off x="3356050" y="5977100"/>
            <a:ext cx="5123100" cy="8808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Arial"/>
              <a:ea typeface="Arial"/>
              <a:cs typeface="Arial"/>
              <a:sym typeface="Arial"/>
            </a:endParaRPr>
          </a:p>
        </p:txBody>
      </p:sp>
    </p:spTree>
    <p:extLst>
      <p:ext uri="{BB962C8B-B14F-4D97-AF65-F5344CB8AC3E}">
        <p14:creationId xmlns:p14="http://schemas.microsoft.com/office/powerpoint/2010/main" val="29650233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41"/>
        <p:cNvGrpSpPr/>
        <p:nvPr/>
      </p:nvGrpSpPr>
      <p:grpSpPr>
        <a:xfrm>
          <a:off x="0" y="0"/>
          <a:ext cx="0" cy="0"/>
          <a:chOff x="0" y="0"/>
          <a:chExt cx="0" cy="0"/>
        </a:xfrm>
      </p:grpSpPr>
      <p:sp>
        <p:nvSpPr>
          <p:cNvPr id="42" name="Google Shape;42;p108"/>
          <p:cNvSpPr txBox="1">
            <a:spLocks noGrp="1"/>
          </p:cNvSpPr>
          <p:nvPr>
            <p:ph type="title"/>
          </p:nvPr>
        </p:nvSpPr>
        <p:spPr>
          <a:xfrm>
            <a:off x="457200" y="274641"/>
            <a:ext cx="8229600" cy="1827431"/>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8"/>
          <p:cNvSpPr txBox="1">
            <a:spLocks noGrp="1"/>
          </p:cNvSpPr>
          <p:nvPr>
            <p:ph type="body" idx="1"/>
          </p:nvPr>
        </p:nvSpPr>
        <p:spPr>
          <a:xfrm>
            <a:off x="457200" y="2417381"/>
            <a:ext cx="5880100" cy="3967547"/>
          </a:xfrm>
          <a:prstGeom prst="rect">
            <a:avLst/>
          </a:prstGeom>
          <a:noFill/>
          <a:ln>
            <a:noFill/>
          </a:ln>
        </p:spPr>
        <p:txBody>
          <a:bodyPr spcFirstLastPara="1" wrap="square" lIns="91425" tIns="45700" rIns="91425" bIns="45700" anchor="t" anchorCtr="0">
            <a:noAutofit/>
          </a:bodyPr>
          <a:lstStyle>
            <a:lvl1pPr marL="457200" lvl="0" indent="-342900" algn="l">
              <a:spcBef>
                <a:spcPts val="600"/>
              </a:spcBef>
              <a:spcAft>
                <a:spcPts val="0"/>
              </a:spcAft>
              <a:buClr>
                <a:schemeClr val="dk1"/>
              </a:buClr>
              <a:buSzPts val="1800"/>
              <a:buChar char="▪"/>
              <a:defRPr/>
            </a:lvl1pPr>
            <a:lvl2pPr marL="914400" lvl="1" indent="-342900" algn="l">
              <a:spcBef>
                <a:spcPts val="1200"/>
              </a:spcBef>
              <a:spcAft>
                <a:spcPts val="0"/>
              </a:spcAft>
              <a:buClr>
                <a:schemeClr val="dk1"/>
              </a:buClr>
              <a:buSzPts val="1800"/>
              <a:buChar char="•"/>
              <a:defRPr/>
            </a:lvl2pPr>
            <a:lvl3pPr marL="1371600" lvl="2" indent="-342900" algn="l">
              <a:spcBef>
                <a:spcPts val="60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7809193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2/3 width">
  <p:cSld name="Title and Content, 2/3 width">
    <p:spTree>
      <p:nvGrpSpPr>
        <p:cNvPr id="1" name="Shape 46"/>
        <p:cNvGrpSpPr/>
        <p:nvPr/>
      </p:nvGrpSpPr>
      <p:grpSpPr>
        <a:xfrm>
          <a:off x="0" y="0"/>
          <a:ext cx="0" cy="0"/>
          <a:chOff x="0" y="0"/>
          <a:chExt cx="0" cy="0"/>
        </a:xfrm>
      </p:grpSpPr>
      <p:sp>
        <p:nvSpPr>
          <p:cNvPr id="47" name="Google Shape;47;p91"/>
          <p:cNvSpPr txBox="1">
            <a:spLocks noGrp="1"/>
          </p:cNvSpPr>
          <p:nvPr>
            <p:ph type="title"/>
          </p:nvPr>
        </p:nvSpPr>
        <p:spPr>
          <a:xfrm>
            <a:off x="457200" y="275167"/>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91"/>
          <p:cNvSpPr txBox="1">
            <a:spLocks noGrp="1"/>
          </p:cNvSpPr>
          <p:nvPr>
            <p:ph type="body" idx="1"/>
          </p:nvPr>
        </p:nvSpPr>
        <p:spPr>
          <a:xfrm>
            <a:off x="457200" y="1716089"/>
            <a:ext cx="5486400" cy="4506912"/>
          </a:xfrm>
          <a:prstGeom prst="rect">
            <a:avLst/>
          </a:prstGeom>
          <a:noFill/>
          <a:ln>
            <a:noFill/>
          </a:ln>
        </p:spPr>
        <p:txBody>
          <a:bodyPr spcFirstLastPara="1" wrap="square" lIns="91425" tIns="45700" rIns="91425" bIns="45700" anchor="t" anchorCtr="0">
            <a:noAutofit/>
          </a:bodyPr>
          <a:lstStyle>
            <a:lvl1pPr marL="457200" lvl="0" indent="-342900" algn="l">
              <a:spcBef>
                <a:spcPts val="600"/>
              </a:spcBef>
              <a:spcAft>
                <a:spcPts val="0"/>
              </a:spcAft>
              <a:buClr>
                <a:schemeClr val="dk1"/>
              </a:buClr>
              <a:buSzPts val="1800"/>
              <a:buChar char="▪"/>
              <a:defRPr/>
            </a:lvl1pPr>
            <a:lvl2pPr marL="914400" lvl="1" indent="-342900" algn="l">
              <a:spcBef>
                <a:spcPts val="1200"/>
              </a:spcBef>
              <a:spcAft>
                <a:spcPts val="0"/>
              </a:spcAft>
              <a:buClr>
                <a:schemeClr val="dk1"/>
              </a:buClr>
              <a:buSzPts val="1800"/>
              <a:buChar char="•"/>
              <a:defRPr/>
            </a:lvl2pPr>
            <a:lvl3pPr marL="1371600" lvl="2" indent="-342900" algn="l">
              <a:spcBef>
                <a:spcPts val="60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614374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2250"/>
            <a:ext cx="9144000" cy="311150"/>
          </a:xfrm>
          <a:prstGeom prst="rect">
            <a:avLst/>
          </a:prstGeom>
          <a:gradFill flip="none" rotWithShape="1">
            <a:gsLst>
              <a:gs pos="0">
                <a:srgbClr val="A1075C"/>
              </a:gs>
              <a:gs pos="50000">
                <a:srgbClr val="EC5B8F"/>
              </a:gs>
              <a:gs pos="100000">
                <a:srgbClr val="7F7F7F">
                  <a:lumMod val="24928"/>
                  <a:lumOff val="75072"/>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419100"/>
          </a:xfrm>
          <a:prstGeom prst="rect">
            <a:avLst/>
          </a:prstGeom>
          <a:gradFill flip="none" rotWithShape="1">
            <a:gsLst>
              <a:gs pos="0">
                <a:schemeClr val="tx1"/>
              </a:gs>
              <a:gs pos="80000">
                <a:schemeClr val="tx1">
                  <a:lumMod val="75000"/>
                  <a:lumOff val="25000"/>
                </a:schemeClr>
              </a:gs>
              <a:gs pos="100000">
                <a:schemeClr val="tx1">
                  <a:lumMod val="75000"/>
                  <a:lumOff val="2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63F7437D-9C28-4485-8136-DE3C7521A7D8}" type="datetimeFigureOut">
              <a:rPr lang="en-US" smtClean="0"/>
              <a:t>10/11/26</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EA743B4-AD12-49DE-BA27-1A16B7F35F00}"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72"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4" r:id="rId13"/>
    <p:sldLayoutId id="2147483676" r:id="rId14"/>
    <p:sldLayoutId id="2147483683" r:id="rId15"/>
    <p:sldLayoutId id="2147483686" r:id="rId16"/>
    <p:sldLayoutId id="2147483687" r:id="rId17"/>
    <p:sldLayoutId id="2147483692" r:id="rId18"/>
    <p:sldLayoutId id="2147483694" r:id="rId19"/>
    <p:sldLayoutId id="2147483699" r:id="rId20"/>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www.cs.pomona.edu/classes/cs181e/index.html"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ietf.org/rfc/rfc2396.txt"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4.wdp"/><Relationship Id="rId2" Type="http://schemas.openxmlformats.org/officeDocument/2006/relationships/image" Target="../media/image14.png"/><Relationship Id="rId1" Type="http://schemas.openxmlformats.org/officeDocument/2006/relationships/slideLayout" Target="../slideLayouts/slideLayout3.xml"/><Relationship Id="rId6" Type="http://schemas.microsoft.com/office/2007/relationships/hdphoto" Target="../media/hdphoto3.wdp"/><Relationship Id="rId5" Type="http://schemas.microsoft.com/office/2007/relationships/hdphoto" Target="../media/hdphoto2.wdp"/><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3.xml"/><Relationship Id="rId6" Type="http://schemas.microsoft.com/office/2007/relationships/hdphoto" Target="../media/hdphoto4.wdp"/><Relationship Id="rId5" Type="http://schemas.openxmlformats.org/officeDocument/2006/relationships/image" Target="../media/image17.png"/><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19.png"/><Relationship Id="rId7" Type="http://schemas.microsoft.com/office/2007/relationships/hdphoto" Target="../media/hdphoto7.wdp"/><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microsoft.com/office/2007/relationships/hdphoto" Target="../media/hdphoto4.wdp"/><Relationship Id="rId11" Type="http://schemas.microsoft.com/office/2007/relationships/hdphoto" Target="../media/hdphoto11.wdp"/><Relationship Id="rId5" Type="http://schemas.microsoft.com/office/2007/relationships/hdphoto" Target="../media/hdphoto6.wdp"/><Relationship Id="rId10" Type="http://schemas.microsoft.com/office/2007/relationships/hdphoto" Target="../media/hdphoto10.wdp"/><Relationship Id="rId4" Type="http://schemas.openxmlformats.org/officeDocument/2006/relationships/image" Target="../media/image15.png"/><Relationship Id="rId9" Type="http://schemas.microsoft.com/office/2007/relationships/hdphoto" Target="../media/hdphoto9.wdp"/></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www.cs.pomona.edu/classes/cs181e/index.html"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www.cs.pomona.edu/classes/cs181e/index.html?id"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2" Type="http://schemas.openxmlformats.org/officeDocument/2006/relationships/hyperlink" Target="https://coveryourtracks.eff.org/"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7924800" cy="609600"/>
          </a:xfrm>
        </p:spPr>
        <p:txBody>
          <a:bodyPr>
            <a:normAutofit/>
          </a:bodyPr>
          <a:lstStyle/>
          <a:p>
            <a:r>
              <a:rPr lang="en-US" dirty="0"/>
              <a:t>CS 181E		       		     	           Fall 2026</a:t>
            </a:r>
          </a:p>
        </p:txBody>
      </p:sp>
      <p:sp>
        <p:nvSpPr>
          <p:cNvPr id="2" name="Title 1"/>
          <p:cNvSpPr>
            <a:spLocks noGrp="1"/>
          </p:cNvSpPr>
          <p:nvPr>
            <p:ph type="title"/>
          </p:nvPr>
        </p:nvSpPr>
        <p:spPr>
          <a:xfrm>
            <a:off x="685800" y="2667002"/>
            <a:ext cx="7848600" cy="631825"/>
          </a:xfrm>
        </p:spPr>
        <p:txBody>
          <a:bodyPr>
            <a:normAutofit/>
          </a:bodyPr>
          <a:lstStyle/>
          <a:p>
            <a:r>
              <a:rPr lang="en-US" sz="3400"/>
              <a:t>Lecture 9: </a:t>
            </a:r>
            <a:r>
              <a:rPr lang="en-US" sz="3400" dirty="0"/>
              <a:t>Online Tracking</a:t>
            </a:r>
          </a:p>
        </p:txBody>
      </p:sp>
      <p:sp>
        <p:nvSpPr>
          <p:cNvPr id="4" name="Title 1"/>
          <p:cNvSpPr txBox="1">
            <a:spLocks/>
          </p:cNvSpPr>
          <p:nvPr/>
        </p:nvSpPr>
        <p:spPr>
          <a:xfrm>
            <a:off x="685800" y="4643183"/>
            <a:ext cx="7848600" cy="631825"/>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endParaRPr lang="en-US" sz="2400" dirty="0">
              <a:solidFill>
                <a:schemeClr val="bg2"/>
              </a:solidFill>
            </a:endParaRPr>
          </a:p>
        </p:txBody>
      </p:sp>
    </p:spTree>
    <p:extLst>
      <p:ext uri="{BB962C8B-B14F-4D97-AF65-F5344CB8AC3E}">
        <p14:creationId xmlns:p14="http://schemas.microsoft.com/office/powerpoint/2010/main" val="3241660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F9ECF-C146-3268-35BB-3AD0E63E2493}"/>
              </a:ext>
            </a:extLst>
          </p:cNvPr>
          <p:cNvSpPr>
            <a:spLocks noGrp="1"/>
          </p:cNvSpPr>
          <p:nvPr>
            <p:ph type="title"/>
          </p:nvPr>
        </p:nvSpPr>
        <p:spPr/>
        <p:txBody>
          <a:bodyPr/>
          <a:lstStyle/>
          <a:p>
            <a:r>
              <a:rPr lang="en-US" dirty="0"/>
              <a:t>Online Tracking</a:t>
            </a:r>
          </a:p>
        </p:txBody>
      </p:sp>
      <p:pic>
        <p:nvPicPr>
          <p:cNvPr id="4" name="Picture 3">
            <a:extLst>
              <a:ext uri="{FF2B5EF4-FFF2-40B4-BE49-F238E27FC236}">
                <a16:creationId xmlns:a16="http://schemas.microsoft.com/office/drawing/2014/main" id="{D3238225-4543-53BE-0FB4-E8AACBC28E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11299"/>
            <a:ext cx="9144000" cy="4855994"/>
          </a:xfrm>
          <a:prstGeom prst="rect">
            <a:avLst/>
          </a:prstGeom>
        </p:spPr>
      </p:pic>
    </p:spTree>
    <p:extLst>
      <p:ext uri="{BB962C8B-B14F-4D97-AF65-F5344CB8AC3E}">
        <p14:creationId xmlns:p14="http://schemas.microsoft.com/office/powerpoint/2010/main" val="2118498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609A5-F28E-9331-08FD-F34F5B298FDB}"/>
              </a:ext>
            </a:extLst>
          </p:cNvPr>
          <p:cNvSpPr>
            <a:spLocks noGrp="1"/>
          </p:cNvSpPr>
          <p:nvPr>
            <p:ph type="title"/>
          </p:nvPr>
        </p:nvSpPr>
        <p:spPr/>
        <p:txBody>
          <a:bodyPr/>
          <a:lstStyle/>
          <a:p>
            <a:r>
              <a:rPr lang="en-US" dirty="0"/>
              <a:t>Online Tracking</a:t>
            </a:r>
          </a:p>
        </p:txBody>
      </p:sp>
      <p:pic>
        <p:nvPicPr>
          <p:cNvPr id="4" name="Picture 3">
            <a:extLst>
              <a:ext uri="{FF2B5EF4-FFF2-40B4-BE49-F238E27FC236}">
                <a16:creationId xmlns:a16="http://schemas.microsoft.com/office/drawing/2014/main" id="{8C4C8111-8F32-8D56-683F-A352893E9B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10" y="1994312"/>
            <a:ext cx="9157010" cy="4859971"/>
          </a:xfrm>
          <a:prstGeom prst="rect">
            <a:avLst/>
          </a:prstGeom>
        </p:spPr>
      </p:pic>
    </p:spTree>
    <p:extLst>
      <p:ext uri="{BB962C8B-B14F-4D97-AF65-F5344CB8AC3E}">
        <p14:creationId xmlns:p14="http://schemas.microsoft.com/office/powerpoint/2010/main" val="2964769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3EE87-3D46-A4A5-0C4F-0261590F14B6}"/>
              </a:ext>
            </a:extLst>
          </p:cNvPr>
          <p:cNvSpPr>
            <a:spLocks noGrp="1"/>
          </p:cNvSpPr>
          <p:nvPr>
            <p:ph type="title"/>
          </p:nvPr>
        </p:nvSpPr>
        <p:spPr/>
        <p:txBody>
          <a:bodyPr/>
          <a:lstStyle/>
          <a:p>
            <a:r>
              <a:rPr lang="en-US" dirty="0"/>
              <a:t>Review: Networked Systems</a:t>
            </a:r>
          </a:p>
        </p:txBody>
      </p:sp>
      <p:pic>
        <p:nvPicPr>
          <p:cNvPr id="5" name="Content Placeholder 16" descr="A black background with a black square&#10;&#10;AI-generated content may be incorrect.">
            <a:extLst>
              <a:ext uri="{FF2B5EF4-FFF2-40B4-BE49-F238E27FC236}">
                <a16:creationId xmlns:a16="http://schemas.microsoft.com/office/drawing/2014/main" id="{1A2B641C-41F8-030A-E625-008DA09D42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2935622"/>
            <a:ext cx="752475" cy="752475"/>
          </a:xfrm>
          <a:prstGeom prst="rect">
            <a:avLst/>
          </a:prstGeom>
        </p:spPr>
      </p:pic>
      <p:pic>
        <p:nvPicPr>
          <p:cNvPr id="6" name="Content Placeholder 3">
            <a:extLst>
              <a:ext uri="{FF2B5EF4-FFF2-40B4-BE49-F238E27FC236}">
                <a16:creationId xmlns:a16="http://schemas.microsoft.com/office/drawing/2014/main" id="{AB7B5272-A440-53B5-3A0A-73CB63E8A0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505" y="4553761"/>
            <a:ext cx="1700979" cy="1844909"/>
          </a:xfrm>
          <a:prstGeom prst="rect">
            <a:avLst/>
          </a:prstGeom>
        </p:spPr>
      </p:pic>
      <p:pic>
        <p:nvPicPr>
          <p:cNvPr id="7" name="Picture 6" descr="A black background with a black square&#10;&#10;AI-generated content may be incorrect.">
            <a:extLst>
              <a:ext uri="{FF2B5EF4-FFF2-40B4-BE49-F238E27FC236}">
                <a16:creationId xmlns:a16="http://schemas.microsoft.com/office/drawing/2014/main" id="{D4408446-3DC3-812C-974E-0942C5A346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9899" y="1289762"/>
            <a:ext cx="2070197" cy="2070197"/>
          </a:xfrm>
          <a:prstGeom prst="rect">
            <a:avLst/>
          </a:prstGeom>
        </p:spPr>
      </p:pic>
      <p:grpSp>
        <p:nvGrpSpPr>
          <p:cNvPr id="8" name="Group 7">
            <a:extLst>
              <a:ext uri="{FF2B5EF4-FFF2-40B4-BE49-F238E27FC236}">
                <a16:creationId xmlns:a16="http://schemas.microsoft.com/office/drawing/2014/main" id="{C48C883C-B81C-FF62-BD44-679B27385ECC}"/>
              </a:ext>
            </a:extLst>
          </p:cNvPr>
          <p:cNvGrpSpPr/>
          <p:nvPr/>
        </p:nvGrpSpPr>
        <p:grpSpPr>
          <a:xfrm>
            <a:off x="3759226" y="2148789"/>
            <a:ext cx="1556723" cy="617276"/>
            <a:chOff x="7315200" y="3228386"/>
            <a:chExt cx="1556723" cy="617276"/>
          </a:xfrm>
        </p:grpSpPr>
        <p:sp>
          <p:nvSpPr>
            <p:cNvPr id="9" name="Can 8">
              <a:extLst>
                <a:ext uri="{FF2B5EF4-FFF2-40B4-BE49-F238E27FC236}">
                  <a16:creationId xmlns:a16="http://schemas.microsoft.com/office/drawing/2014/main" id="{29CD16E6-CBA3-BE54-29D1-6704D2EC31BA}"/>
                </a:ext>
              </a:extLst>
            </p:cNvPr>
            <p:cNvSpPr/>
            <p:nvPr/>
          </p:nvSpPr>
          <p:spPr>
            <a:xfrm>
              <a:off x="7315200" y="3426578"/>
              <a:ext cx="709483" cy="396220"/>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Server</a:t>
              </a:r>
            </a:p>
          </p:txBody>
        </p:sp>
        <p:sp>
          <p:nvSpPr>
            <p:cNvPr id="10" name="Can 9">
              <a:extLst>
                <a:ext uri="{FF2B5EF4-FFF2-40B4-BE49-F238E27FC236}">
                  <a16:creationId xmlns:a16="http://schemas.microsoft.com/office/drawing/2014/main" id="{B32E2952-63C1-C435-FF5B-62B624498E55}"/>
                </a:ext>
              </a:extLst>
            </p:cNvPr>
            <p:cNvSpPr/>
            <p:nvPr/>
          </p:nvSpPr>
          <p:spPr>
            <a:xfrm>
              <a:off x="7879504" y="3228386"/>
              <a:ext cx="709483" cy="396220"/>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Server</a:t>
              </a:r>
            </a:p>
          </p:txBody>
        </p:sp>
        <p:sp>
          <p:nvSpPr>
            <p:cNvPr id="11" name="Can 10">
              <a:extLst>
                <a:ext uri="{FF2B5EF4-FFF2-40B4-BE49-F238E27FC236}">
                  <a16:creationId xmlns:a16="http://schemas.microsoft.com/office/drawing/2014/main" id="{6ED4B92E-1888-66CE-5495-CA5206A8F919}"/>
                </a:ext>
              </a:extLst>
            </p:cNvPr>
            <p:cNvSpPr/>
            <p:nvPr/>
          </p:nvSpPr>
          <p:spPr>
            <a:xfrm>
              <a:off x="8162440" y="3449442"/>
              <a:ext cx="709483" cy="396220"/>
            </a:xfrm>
            <a:prstGeom prst="ca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Server</a:t>
              </a:r>
            </a:p>
          </p:txBody>
        </p:sp>
      </p:grpSp>
      <p:cxnSp>
        <p:nvCxnSpPr>
          <p:cNvPr id="12" name="Straight Arrow Connector 11">
            <a:extLst>
              <a:ext uri="{FF2B5EF4-FFF2-40B4-BE49-F238E27FC236}">
                <a16:creationId xmlns:a16="http://schemas.microsoft.com/office/drawing/2014/main" id="{B51FA084-DA93-95D9-2056-5FBD63401FA2}"/>
              </a:ext>
            </a:extLst>
          </p:cNvPr>
          <p:cNvCxnSpPr>
            <a:cxnSpLocks/>
          </p:cNvCxnSpPr>
          <p:nvPr/>
        </p:nvCxnSpPr>
        <p:spPr>
          <a:xfrm flipV="1">
            <a:off x="1669887" y="3739356"/>
            <a:ext cx="0" cy="96973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3" name="Straight Arrow Connector 12">
            <a:extLst>
              <a:ext uri="{FF2B5EF4-FFF2-40B4-BE49-F238E27FC236}">
                <a16:creationId xmlns:a16="http://schemas.microsoft.com/office/drawing/2014/main" id="{A6F96106-2C51-C089-9198-E4DF3A6C5FFF}"/>
              </a:ext>
            </a:extLst>
          </p:cNvPr>
          <p:cNvCxnSpPr>
            <a:cxnSpLocks/>
          </p:cNvCxnSpPr>
          <p:nvPr/>
        </p:nvCxnSpPr>
        <p:spPr>
          <a:xfrm>
            <a:off x="1827026" y="3739356"/>
            <a:ext cx="0" cy="96973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4" name="Straight Arrow Connector 13">
            <a:extLst>
              <a:ext uri="{FF2B5EF4-FFF2-40B4-BE49-F238E27FC236}">
                <a16:creationId xmlns:a16="http://schemas.microsoft.com/office/drawing/2014/main" id="{01CF10ED-9ADC-E213-FFB6-5A179F68FC28}"/>
              </a:ext>
            </a:extLst>
          </p:cNvPr>
          <p:cNvCxnSpPr>
            <a:cxnSpLocks/>
          </p:cNvCxnSpPr>
          <p:nvPr/>
        </p:nvCxnSpPr>
        <p:spPr>
          <a:xfrm flipV="1">
            <a:off x="2738696" y="2626142"/>
            <a:ext cx="678703" cy="28706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nvGrpSpPr>
          <p:cNvPr id="16" name="Group 15">
            <a:extLst>
              <a:ext uri="{FF2B5EF4-FFF2-40B4-BE49-F238E27FC236}">
                <a16:creationId xmlns:a16="http://schemas.microsoft.com/office/drawing/2014/main" id="{ED748C67-8DAF-C42A-5722-93CD0004B826}"/>
              </a:ext>
            </a:extLst>
          </p:cNvPr>
          <p:cNvGrpSpPr/>
          <p:nvPr/>
        </p:nvGrpSpPr>
        <p:grpSpPr>
          <a:xfrm>
            <a:off x="6530670" y="4724400"/>
            <a:ext cx="1859846" cy="2022438"/>
            <a:chOff x="7307736" y="4724400"/>
            <a:chExt cx="1859846" cy="2022438"/>
          </a:xfrm>
        </p:grpSpPr>
        <p:pic>
          <p:nvPicPr>
            <p:cNvPr id="17" name="Picture 16" descr="A computer with a blue screen&#10;&#10;AI-generated content may be incorrect.">
              <a:extLst>
                <a:ext uri="{FF2B5EF4-FFF2-40B4-BE49-F238E27FC236}">
                  <a16:creationId xmlns:a16="http://schemas.microsoft.com/office/drawing/2014/main" id="{7721DEC0-9C06-8C00-4A1A-7CDA151D4B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7736" y="4724400"/>
              <a:ext cx="1226664" cy="1226664"/>
            </a:xfrm>
            <a:prstGeom prst="rect">
              <a:avLst/>
            </a:prstGeom>
          </p:spPr>
        </p:pic>
        <p:pic>
          <p:nvPicPr>
            <p:cNvPr id="18" name="Picture 17" descr="A cartoon character of a spongebob squarepants&#10;&#10;AI-generated content may be incorrect.">
              <a:extLst>
                <a:ext uri="{FF2B5EF4-FFF2-40B4-BE49-F238E27FC236}">
                  <a16:creationId xmlns:a16="http://schemas.microsoft.com/office/drawing/2014/main" id="{BD06C08C-1B13-CB8F-9AF0-D4CA955CCC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69794" y="4956078"/>
              <a:ext cx="1397788" cy="1790760"/>
            </a:xfrm>
            <a:prstGeom prst="rect">
              <a:avLst/>
            </a:prstGeom>
          </p:spPr>
        </p:pic>
      </p:grpSp>
      <p:pic>
        <p:nvPicPr>
          <p:cNvPr id="19" name="Content Placeholder 16" descr="A black background with a black square&#10;&#10;AI-generated content may be incorrect.">
            <a:extLst>
              <a:ext uri="{FF2B5EF4-FFF2-40B4-BE49-F238E27FC236}">
                <a16:creationId xmlns:a16="http://schemas.microsoft.com/office/drawing/2014/main" id="{5F1B7DB7-015B-5884-04AB-04DB98007C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2425" y="2869316"/>
            <a:ext cx="752475" cy="752475"/>
          </a:xfrm>
          <a:prstGeom prst="rect">
            <a:avLst/>
          </a:prstGeom>
        </p:spPr>
      </p:pic>
      <p:cxnSp>
        <p:nvCxnSpPr>
          <p:cNvPr id="21" name="Straight Arrow Connector 20">
            <a:extLst>
              <a:ext uri="{FF2B5EF4-FFF2-40B4-BE49-F238E27FC236}">
                <a16:creationId xmlns:a16="http://schemas.microsoft.com/office/drawing/2014/main" id="{D03ABCA6-7D45-49C2-9FAD-F15A63FCA3D0}"/>
              </a:ext>
            </a:extLst>
          </p:cNvPr>
          <p:cNvCxnSpPr>
            <a:cxnSpLocks/>
          </p:cNvCxnSpPr>
          <p:nvPr/>
        </p:nvCxnSpPr>
        <p:spPr>
          <a:xfrm>
            <a:off x="5803675" y="2574165"/>
            <a:ext cx="724849" cy="245235"/>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2" name="Straight Arrow Connector 21">
            <a:extLst>
              <a:ext uri="{FF2B5EF4-FFF2-40B4-BE49-F238E27FC236}">
                <a16:creationId xmlns:a16="http://schemas.microsoft.com/office/drawing/2014/main" id="{D2515755-C1C4-105A-897B-C3C84C2A9820}"/>
              </a:ext>
            </a:extLst>
          </p:cNvPr>
          <p:cNvCxnSpPr>
            <a:cxnSpLocks/>
          </p:cNvCxnSpPr>
          <p:nvPr/>
        </p:nvCxnSpPr>
        <p:spPr>
          <a:xfrm flipV="1">
            <a:off x="7086600" y="3739356"/>
            <a:ext cx="0" cy="96260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3" name="Straight Arrow Connector 22">
            <a:extLst>
              <a:ext uri="{FF2B5EF4-FFF2-40B4-BE49-F238E27FC236}">
                <a16:creationId xmlns:a16="http://schemas.microsoft.com/office/drawing/2014/main" id="{1066ABA3-CF98-4E13-AAF4-52BB18555F09}"/>
              </a:ext>
            </a:extLst>
          </p:cNvPr>
          <p:cNvCxnSpPr>
            <a:cxnSpLocks/>
          </p:cNvCxnSpPr>
          <p:nvPr/>
        </p:nvCxnSpPr>
        <p:spPr>
          <a:xfrm>
            <a:off x="7243739" y="3739356"/>
            <a:ext cx="0" cy="96260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6" name="Straight Arrow Connector 35">
            <a:extLst>
              <a:ext uri="{FF2B5EF4-FFF2-40B4-BE49-F238E27FC236}">
                <a16:creationId xmlns:a16="http://schemas.microsoft.com/office/drawing/2014/main" id="{6D16EC6C-6BC8-AB57-D99B-7FA14AEE6FB3}"/>
              </a:ext>
            </a:extLst>
          </p:cNvPr>
          <p:cNvCxnSpPr>
            <a:cxnSpLocks/>
          </p:cNvCxnSpPr>
          <p:nvPr/>
        </p:nvCxnSpPr>
        <p:spPr>
          <a:xfrm flipV="1">
            <a:off x="2826497" y="2819400"/>
            <a:ext cx="678703" cy="287068"/>
          </a:xfrm>
          <a:prstGeom prst="straightConnector1">
            <a:avLst/>
          </a:prstGeom>
          <a:ln>
            <a:headEnd type="triangl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39" name="Straight Arrow Connector 38">
            <a:extLst>
              <a:ext uri="{FF2B5EF4-FFF2-40B4-BE49-F238E27FC236}">
                <a16:creationId xmlns:a16="http://schemas.microsoft.com/office/drawing/2014/main" id="{B542F1E6-CF61-E503-A136-477B15829FBC}"/>
              </a:ext>
            </a:extLst>
          </p:cNvPr>
          <p:cNvCxnSpPr>
            <a:cxnSpLocks/>
          </p:cNvCxnSpPr>
          <p:nvPr/>
        </p:nvCxnSpPr>
        <p:spPr>
          <a:xfrm>
            <a:off x="5791200" y="2802765"/>
            <a:ext cx="724849" cy="245235"/>
          </a:xfrm>
          <a:prstGeom prst="straightConnector1">
            <a:avLst/>
          </a:prstGeom>
          <a:ln>
            <a:headEnd type="triangle" w="med" len="med"/>
            <a:tailEnd type="none" w="med" len="med"/>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0283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60DCB-4BA4-CE4A-62AF-950EA6D16FE4}"/>
              </a:ext>
            </a:extLst>
          </p:cNvPr>
          <p:cNvSpPr>
            <a:spLocks noGrp="1"/>
          </p:cNvSpPr>
          <p:nvPr>
            <p:ph type="title"/>
          </p:nvPr>
        </p:nvSpPr>
        <p:spPr/>
        <p:txBody>
          <a:bodyPr/>
          <a:lstStyle/>
          <a:p>
            <a:r>
              <a:rPr lang="en-US" dirty="0"/>
              <a:t>The web</a:t>
            </a:r>
          </a:p>
        </p:txBody>
      </p:sp>
      <p:pic>
        <p:nvPicPr>
          <p:cNvPr id="9" name="Content Placeholder 8" descr="A screenshot of a computer&#10;&#10;AI-generated content may be incorrect.">
            <a:extLst>
              <a:ext uri="{FF2B5EF4-FFF2-40B4-BE49-F238E27FC236}">
                <a16:creationId xmlns:a16="http://schemas.microsoft.com/office/drawing/2014/main" id="{3345ABE6-231A-16C2-31E2-5CD571B336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1260036"/>
            <a:ext cx="7772400" cy="5668270"/>
          </a:xfrm>
        </p:spPr>
      </p:pic>
      <p:pic>
        <p:nvPicPr>
          <p:cNvPr id="11" name="Picture 10" descr="A screenshot of a computer&#10;&#10;AI-generated content may be incorrect.">
            <a:extLst>
              <a:ext uri="{FF2B5EF4-FFF2-40B4-BE49-F238E27FC236}">
                <a16:creationId xmlns:a16="http://schemas.microsoft.com/office/drawing/2014/main" id="{6DCCC85A-AD03-9595-3E28-54060206E7A4}"/>
              </a:ext>
            </a:extLst>
          </p:cNvPr>
          <p:cNvPicPr>
            <a:picLocks noChangeAspect="1"/>
          </p:cNvPicPr>
          <p:nvPr/>
        </p:nvPicPr>
        <p:blipFill>
          <a:blip r:embed="rId3">
            <a:extLst>
              <a:ext uri="{28A0092B-C50C-407E-A947-70E740481C1C}">
                <a14:useLocalDpi xmlns:a14="http://schemas.microsoft.com/office/drawing/2010/main" val="0"/>
              </a:ext>
            </a:extLst>
          </a:blip>
          <a:srcRect l="29617" t="907" r="29412" b="95357"/>
          <a:stretch>
            <a:fillRect/>
          </a:stretch>
        </p:blipFill>
        <p:spPr>
          <a:xfrm>
            <a:off x="2979805" y="1524000"/>
            <a:ext cx="3184389" cy="181457"/>
          </a:xfrm>
          <a:prstGeom prst="rect">
            <a:avLst/>
          </a:prstGeom>
        </p:spPr>
      </p:pic>
      <p:sp>
        <p:nvSpPr>
          <p:cNvPr id="12" name="Oval 11">
            <a:extLst>
              <a:ext uri="{FF2B5EF4-FFF2-40B4-BE49-F238E27FC236}">
                <a16:creationId xmlns:a16="http://schemas.microsoft.com/office/drawing/2014/main" id="{D75559E1-D8C5-645E-0B11-020EE39D8C41}"/>
              </a:ext>
            </a:extLst>
          </p:cNvPr>
          <p:cNvSpPr/>
          <p:nvPr/>
        </p:nvSpPr>
        <p:spPr>
          <a:xfrm>
            <a:off x="2666999" y="1322629"/>
            <a:ext cx="3810000" cy="609600"/>
          </a:xfrm>
          <a:prstGeom prst="ellipse">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252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Rectangle 2"/>
          <p:cNvSpPr>
            <a:spLocks noGrp="1" noChangeArrowheads="1"/>
          </p:cNvSpPr>
          <p:nvPr>
            <p:ph type="title"/>
          </p:nvPr>
        </p:nvSpPr>
        <p:spPr/>
        <p:txBody>
          <a:bodyPr>
            <a:normAutofit/>
          </a:bodyPr>
          <a:lstStyle/>
          <a:p>
            <a:r>
              <a:rPr lang="en-US" dirty="0"/>
              <a:t>URLs</a:t>
            </a:r>
          </a:p>
        </p:txBody>
      </p:sp>
      <p:sp>
        <p:nvSpPr>
          <p:cNvPr id="762883" name="Rectangle 3"/>
          <p:cNvSpPr>
            <a:spLocks noGrp="1" noChangeArrowheads="1"/>
          </p:cNvSpPr>
          <p:nvPr>
            <p:ph idx="1"/>
          </p:nvPr>
        </p:nvSpPr>
        <p:spPr>
          <a:xfrm>
            <a:off x="228600" y="1600200"/>
            <a:ext cx="8915400" cy="5257800"/>
          </a:xfrm>
        </p:spPr>
        <p:txBody>
          <a:bodyPr>
            <a:normAutofit/>
          </a:bodyPr>
          <a:lstStyle/>
          <a:p>
            <a:r>
              <a:rPr lang="en-US" dirty="0"/>
              <a:t>Unique name for a file: URL (Universal Resource Locator)</a:t>
            </a:r>
          </a:p>
          <a:p>
            <a:r>
              <a:rPr lang="en-US" dirty="0"/>
              <a:t>Example URL:</a:t>
            </a:r>
          </a:p>
          <a:p>
            <a:endParaRPr lang="en-US" sz="1900" dirty="0">
              <a:solidFill>
                <a:srgbClr val="FF0000"/>
              </a:solidFill>
              <a:latin typeface="Courier New" pitchFamily="49" charset="0"/>
            </a:endParaRPr>
          </a:p>
          <a:p>
            <a:endParaRPr lang="en-US" sz="1900" dirty="0">
              <a:solidFill>
                <a:srgbClr val="FF0000"/>
              </a:solidFill>
              <a:latin typeface="Courier New" pitchFamily="49" charset="0"/>
            </a:endParaRPr>
          </a:p>
          <a:p>
            <a:endParaRPr lang="en-US" sz="1900" dirty="0">
              <a:solidFill>
                <a:srgbClr val="FF0000"/>
              </a:solidFill>
              <a:latin typeface="Courier New" pitchFamily="49" charset="0"/>
            </a:endParaRPr>
          </a:p>
          <a:p>
            <a:r>
              <a:rPr lang="en-US" dirty="0"/>
              <a:t>Clients use </a:t>
            </a:r>
            <a:r>
              <a:rPr lang="en-US" i="1" dirty="0">
                <a:solidFill>
                  <a:srgbClr val="000000"/>
                </a:solidFill>
              </a:rPr>
              <a:t>prefix</a:t>
            </a:r>
            <a:r>
              <a:rPr lang="en-US" i="1" dirty="0"/>
              <a:t> </a:t>
            </a:r>
            <a:r>
              <a:rPr lang="en-US" dirty="0"/>
              <a:t>(</a:t>
            </a:r>
            <a:r>
              <a:rPr lang="en-US" dirty="0">
                <a:solidFill>
                  <a:srgbClr val="FF0000"/>
                </a:solidFill>
                <a:latin typeface="Courier New" pitchFamily="49" charset="0"/>
              </a:rPr>
              <a:t>http://</a:t>
            </a:r>
            <a:r>
              <a:rPr lang="en-US" dirty="0" err="1">
                <a:solidFill>
                  <a:srgbClr val="FF0000"/>
                </a:solidFill>
                <a:latin typeface="Courier New" pitchFamily="49" charset="0"/>
              </a:rPr>
              <a:t>www.cs.pomona.edu</a:t>
            </a:r>
            <a:r>
              <a:rPr lang="en-US" dirty="0"/>
              <a:t>) to infer:</a:t>
            </a:r>
          </a:p>
          <a:p>
            <a:pPr lvl="1"/>
            <a:r>
              <a:rPr lang="en-US" dirty="0"/>
              <a:t>What kind (protocol) of server to contact (HTTP)</a:t>
            </a:r>
          </a:p>
          <a:p>
            <a:pPr lvl="1"/>
            <a:r>
              <a:rPr lang="en-US" dirty="0"/>
              <a:t>Where the server is (</a:t>
            </a:r>
            <a:r>
              <a:rPr lang="en-US" dirty="0" err="1">
                <a:latin typeface="Courier New" pitchFamily="49" charset="0"/>
              </a:rPr>
              <a:t>www.cs.pomona.edu</a:t>
            </a:r>
            <a:r>
              <a:rPr lang="en-US" dirty="0"/>
              <a:t>)</a:t>
            </a:r>
          </a:p>
          <a:p>
            <a:pPr lvl="1"/>
            <a:endParaRPr lang="en-US" dirty="0"/>
          </a:p>
          <a:p>
            <a:r>
              <a:rPr lang="en-US" dirty="0"/>
              <a:t>Servers use </a:t>
            </a:r>
            <a:r>
              <a:rPr lang="en-US" i="1" dirty="0">
                <a:solidFill>
                  <a:srgbClr val="000000"/>
                </a:solidFill>
              </a:rPr>
              <a:t>suffix</a:t>
            </a:r>
            <a:r>
              <a:rPr lang="en-US" dirty="0"/>
              <a:t> (</a:t>
            </a:r>
            <a:r>
              <a:rPr lang="en-US" dirty="0">
                <a:solidFill>
                  <a:srgbClr val="00B050"/>
                </a:solidFill>
                <a:latin typeface="Courier New" pitchFamily="49" charset="0"/>
              </a:rPr>
              <a:t>/classes/cs181e/</a:t>
            </a:r>
            <a:r>
              <a:rPr lang="en-US" dirty="0" err="1">
                <a:solidFill>
                  <a:srgbClr val="00B050"/>
                </a:solidFill>
                <a:latin typeface="Courier New" pitchFamily="49" charset="0"/>
              </a:rPr>
              <a:t>index.html</a:t>
            </a:r>
            <a:r>
              <a:rPr lang="en-US" dirty="0"/>
              <a:t>) to:</a:t>
            </a:r>
          </a:p>
          <a:p>
            <a:pPr lvl="1"/>
            <a:r>
              <a:rPr lang="en-US" dirty="0"/>
              <a:t>Specify what content they want</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marL="274320" lvl="1" indent="0">
              <a:buNone/>
            </a:pPr>
            <a:endParaRPr lang="en-US" dirty="0"/>
          </a:p>
        </p:txBody>
      </p:sp>
      <p:sp>
        <p:nvSpPr>
          <p:cNvPr id="3" name="TextBox 2">
            <a:extLst>
              <a:ext uri="{FF2B5EF4-FFF2-40B4-BE49-F238E27FC236}">
                <a16:creationId xmlns:a16="http://schemas.microsoft.com/office/drawing/2014/main" id="{37F1D851-DACD-DD72-376F-7201B2C002DA}"/>
              </a:ext>
            </a:extLst>
          </p:cNvPr>
          <p:cNvSpPr txBox="1"/>
          <p:nvPr/>
        </p:nvSpPr>
        <p:spPr>
          <a:xfrm>
            <a:off x="685800" y="2590800"/>
            <a:ext cx="7772400" cy="369332"/>
          </a:xfrm>
          <a:prstGeom prst="rect">
            <a:avLst/>
          </a:prstGeom>
          <a:noFill/>
        </p:spPr>
        <p:txBody>
          <a:bodyPr wrap="square">
            <a:spAutoFit/>
          </a:bodyPr>
          <a:lstStyle/>
          <a:p>
            <a:pPr marL="0" indent="0">
              <a:buNone/>
            </a:pPr>
            <a:r>
              <a:rPr lang="en-US" dirty="0"/>
              <a:t> </a:t>
            </a:r>
            <a:r>
              <a:rPr lang="en-US" sz="1800" dirty="0">
                <a:solidFill>
                  <a:srgbClr val="FF0000"/>
                </a:solidFill>
                <a:latin typeface="Courier New" pitchFamily="49" charset="0"/>
                <a:hlinkClick r:id="rId3"/>
              </a:rPr>
              <a:t>http://www.cs.pomona.edu:/classes/cs181e/index.html</a:t>
            </a:r>
            <a:endParaRPr lang="en-US" sz="1800" dirty="0">
              <a:solidFill>
                <a:srgbClr val="FF0000"/>
              </a:solidFill>
              <a:latin typeface="Courier New" pitchFamily="49" charset="0"/>
            </a:endParaRPr>
          </a:p>
        </p:txBody>
      </p:sp>
      <p:sp>
        <p:nvSpPr>
          <p:cNvPr id="4" name="Rectangle 3">
            <a:extLst>
              <a:ext uri="{FF2B5EF4-FFF2-40B4-BE49-F238E27FC236}">
                <a16:creationId xmlns:a16="http://schemas.microsoft.com/office/drawing/2014/main" id="{EB868186-51C2-8F6A-AB85-263FCC7AC615}"/>
              </a:ext>
            </a:extLst>
          </p:cNvPr>
          <p:cNvSpPr/>
          <p:nvPr/>
        </p:nvSpPr>
        <p:spPr>
          <a:xfrm>
            <a:off x="4220308" y="2614246"/>
            <a:ext cx="3628292" cy="369332"/>
          </a:xfrm>
          <a:prstGeom prst="rect">
            <a:avLst/>
          </a:prstGeom>
          <a:no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endParaRPr>
          </a:p>
        </p:txBody>
      </p:sp>
      <p:sp>
        <p:nvSpPr>
          <p:cNvPr id="5" name="TextBox 4">
            <a:extLst>
              <a:ext uri="{FF2B5EF4-FFF2-40B4-BE49-F238E27FC236}">
                <a16:creationId xmlns:a16="http://schemas.microsoft.com/office/drawing/2014/main" id="{8DB9C4BE-40CB-4961-03EE-A41CD955738C}"/>
              </a:ext>
            </a:extLst>
          </p:cNvPr>
          <p:cNvSpPr txBox="1"/>
          <p:nvPr/>
        </p:nvSpPr>
        <p:spPr>
          <a:xfrm>
            <a:off x="2057400" y="2960132"/>
            <a:ext cx="748923" cy="369332"/>
          </a:xfrm>
          <a:prstGeom prst="rect">
            <a:avLst/>
          </a:prstGeom>
          <a:noFill/>
        </p:spPr>
        <p:txBody>
          <a:bodyPr wrap="none" rtlCol="0">
            <a:spAutoFit/>
          </a:bodyPr>
          <a:lstStyle/>
          <a:p>
            <a:r>
              <a:rPr lang="en-US" dirty="0">
                <a:solidFill>
                  <a:srgbClr val="FF0000"/>
                </a:solidFill>
              </a:rPr>
              <a:t>prefix</a:t>
            </a:r>
          </a:p>
        </p:txBody>
      </p:sp>
      <p:sp>
        <p:nvSpPr>
          <p:cNvPr id="6" name="Rectangle 5">
            <a:extLst>
              <a:ext uri="{FF2B5EF4-FFF2-40B4-BE49-F238E27FC236}">
                <a16:creationId xmlns:a16="http://schemas.microsoft.com/office/drawing/2014/main" id="{1A4F3150-F79F-0D85-35E4-CAB07ADDC048}"/>
              </a:ext>
            </a:extLst>
          </p:cNvPr>
          <p:cNvSpPr/>
          <p:nvPr/>
        </p:nvSpPr>
        <p:spPr>
          <a:xfrm>
            <a:off x="785446" y="2614246"/>
            <a:ext cx="3434862" cy="369332"/>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endParaRPr>
          </a:p>
        </p:txBody>
      </p:sp>
      <p:sp>
        <p:nvSpPr>
          <p:cNvPr id="7" name="TextBox 6">
            <a:extLst>
              <a:ext uri="{FF2B5EF4-FFF2-40B4-BE49-F238E27FC236}">
                <a16:creationId xmlns:a16="http://schemas.microsoft.com/office/drawing/2014/main" id="{9693FC5B-CBCC-6D5F-4E8E-FCC905697862}"/>
              </a:ext>
            </a:extLst>
          </p:cNvPr>
          <p:cNvSpPr txBox="1"/>
          <p:nvPr/>
        </p:nvSpPr>
        <p:spPr>
          <a:xfrm>
            <a:off x="5869431" y="2965719"/>
            <a:ext cx="719108" cy="369332"/>
          </a:xfrm>
          <a:prstGeom prst="rect">
            <a:avLst/>
          </a:prstGeom>
          <a:noFill/>
        </p:spPr>
        <p:txBody>
          <a:bodyPr wrap="none" rtlCol="0">
            <a:spAutoFit/>
          </a:bodyPr>
          <a:lstStyle/>
          <a:p>
            <a:r>
              <a:rPr lang="en-US" dirty="0">
                <a:solidFill>
                  <a:srgbClr val="00B050"/>
                </a:solidFill>
              </a:rPr>
              <a:t>suffix</a:t>
            </a:r>
          </a:p>
        </p:txBody>
      </p:sp>
    </p:spTree>
    <p:extLst>
      <p:ext uri="{BB962C8B-B14F-4D97-AF65-F5344CB8AC3E}">
        <p14:creationId xmlns:p14="http://schemas.microsoft.com/office/powerpoint/2010/main" val="1297492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6288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6288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6288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6288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6288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4930" name="Rectangle 2"/>
          <p:cNvSpPr>
            <a:spLocks noGrp="1" noChangeArrowheads="1"/>
          </p:cNvSpPr>
          <p:nvPr>
            <p:ph type="title"/>
          </p:nvPr>
        </p:nvSpPr>
        <p:spPr/>
        <p:txBody>
          <a:bodyPr>
            <a:normAutofit/>
          </a:bodyPr>
          <a:lstStyle/>
          <a:p>
            <a:r>
              <a:rPr lang="en-US"/>
              <a:t>HTTP Requests</a:t>
            </a:r>
          </a:p>
        </p:txBody>
      </p:sp>
      <p:sp>
        <p:nvSpPr>
          <p:cNvPr id="764931" name="Rectangle 3"/>
          <p:cNvSpPr>
            <a:spLocks noGrp="1" noChangeArrowheads="1"/>
          </p:cNvSpPr>
          <p:nvPr>
            <p:ph idx="1"/>
          </p:nvPr>
        </p:nvSpPr>
        <p:spPr>
          <a:ln/>
        </p:spPr>
        <p:txBody>
          <a:bodyPr>
            <a:normAutofit lnSpcReduction="10000"/>
          </a:bodyPr>
          <a:lstStyle/>
          <a:p>
            <a:r>
              <a:rPr lang="en-US" dirty="0"/>
              <a:t>HTTP request is a </a:t>
            </a:r>
            <a:r>
              <a:rPr lang="en-US" b="1" dirty="0">
                <a:solidFill>
                  <a:schemeClr val="accent2"/>
                </a:solidFill>
              </a:rPr>
              <a:t>request line</a:t>
            </a:r>
            <a:r>
              <a:rPr lang="en-US" dirty="0"/>
              <a:t>, followed by zero or more </a:t>
            </a:r>
            <a:r>
              <a:rPr lang="en-US" b="1" dirty="0">
                <a:solidFill>
                  <a:schemeClr val="accent2"/>
                </a:solidFill>
              </a:rPr>
              <a:t>request headers</a:t>
            </a:r>
          </a:p>
          <a:p>
            <a:endParaRPr lang="en-US" dirty="0"/>
          </a:p>
          <a:p>
            <a:r>
              <a:rPr lang="en-US" dirty="0"/>
              <a:t>Request line: </a:t>
            </a:r>
            <a:r>
              <a:rPr lang="en-US" dirty="0">
                <a:latin typeface="Courier New" pitchFamily="49" charset="0"/>
              </a:rPr>
              <a:t>&lt;method&gt; &lt;</a:t>
            </a:r>
            <a:r>
              <a:rPr lang="en-US" dirty="0" err="1">
                <a:latin typeface="Courier New" pitchFamily="49" charset="0"/>
              </a:rPr>
              <a:t>uri</a:t>
            </a:r>
            <a:r>
              <a:rPr lang="en-US" dirty="0">
                <a:latin typeface="Courier New" pitchFamily="49" charset="0"/>
              </a:rPr>
              <a:t>&gt; &lt;version&gt;</a:t>
            </a:r>
          </a:p>
          <a:p>
            <a:pPr lvl="1"/>
            <a:r>
              <a:rPr lang="en-US" dirty="0">
                <a:latin typeface="Courier New" pitchFamily="49" charset="0"/>
              </a:rPr>
              <a:t>&lt;method&gt; </a:t>
            </a:r>
            <a:r>
              <a:rPr lang="en-US" dirty="0"/>
              <a:t>is one of  </a:t>
            </a:r>
            <a:r>
              <a:rPr lang="en-US" dirty="0">
                <a:latin typeface="Courier New" pitchFamily="49" charset="0"/>
              </a:rPr>
              <a:t>GET, POST, OPTIONS, HEAD, PUT, DELETE, </a:t>
            </a:r>
            <a:r>
              <a:rPr lang="en-US" dirty="0"/>
              <a:t>or</a:t>
            </a:r>
            <a:r>
              <a:rPr lang="en-US" dirty="0">
                <a:latin typeface="Courier New" pitchFamily="49" charset="0"/>
              </a:rPr>
              <a:t> TRACE</a:t>
            </a:r>
          </a:p>
          <a:p>
            <a:pPr lvl="1"/>
            <a:r>
              <a:rPr lang="en-US" dirty="0">
                <a:latin typeface="Courier New" pitchFamily="49" charset="0"/>
              </a:rPr>
              <a:t>&lt;</a:t>
            </a:r>
            <a:r>
              <a:rPr lang="en-US" dirty="0" err="1">
                <a:latin typeface="Courier New" pitchFamily="49" charset="0"/>
              </a:rPr>
              <a:t>uri</a:t>
            </a:r>
            <a:r>
              <a:rPr lang="en-US" dirty="0">
                <a:latin typeface="Courier New" pitchFamily="49" charset="0"/>
              </a:rPr>
              <a:t>&gt;</a:t>
            </a:r>
            <a:r>
              <a:rPr lang="en-US" dirty="0"/>
              <a:t> is typically URL for proxies, URL suffix for servers</a:t>
            </a:r>
          </a:p>
          <a:p>
            <a:pPr lvl="2"/>
            <a:r>
              <a:rPr lang="en-US" dirty="0"/>
              <a:t>A URL is a type of URI (Uniform Resource Identifier)</a:t>
            </a:r>
          </a:p>
          <a:p>
            <a:pPr lvl="2"/>
            <a:r>
              <a:rPr lang="en-US" dirty="0"/>
              <a:t>See </a:t>
            </a:r>
            <a:r>
              <a:rPr lang="en-US" dirty="0">
                <a:hlinkClick r:id="rId3"/>
              </a:rPr>
              <a:t>http://www.ietf.org/rfc/rfc2396.txt</a:t>
            </a:r>
            <a:endParaRPr lang="en-US" dirty="0"/>
          </a:p>
          <a:p>
            <a:pPr lvl="1"/>
            <a:r>
              <a:rPr lang="en-US" dirty="0">
                <a:latin typeface="Courier New" pitchFamily="49" charset="0"/>
              </a:rPr>
              <a:t>&lt;version&gt;</a:t>
            </a:r>
            <a:r>
              <a:rPr lang="en-US" dirty="0"/>
              <a:t> is HTTP version of request (</a:t>
            </a:r>
            <a:r>
              <a:rPr lang="en-US" dirty="0">
                <a:latin typeface="Courier New" pitchFamily="49" charset="0"/>
              </a:rPr>
              <a:t>HTTP/1.1</a:t>
            </a:r>
            <a:r>
              <a:rPr lang="en-US" dirty="0"/>
              <a:t> or </a:t>
            </a:r>
            <a:r>
              <a:rPr lang="en-US" dirty="0">
                <a:latin typeface="Courier New" pitchFamily="49" charset="0"/>
              </a:rPr>
              <a:t>HTTP/2.0</a:t>
            </a:r>
            <a:r>
              <a:rPr lang="en-US" dirty="0"/>
              <a:t>)</a:t>
            </a:r>
          </a:p>
          <a:p>
            <a:endParaRPr lang="en-US" dirty="0"/>
          </a:p>
          <a:p>
            <a:r>
              <a:rPr lang="en-US" dirty="0"/>
              <a:t>Request headers: </a:t>
            </a:r>
            <a:r>
              <a:rPr lang="en-US" dirty="0">
                <a:latin typeface="Courier New" pitchFamily="49" charset="0"/>
              </a:rPr>
              <a:t>&lt;header name&gt;: &lt;header data</a:t>
            </a:r>
            <a:r>
              <a:rPr lang="en-US" dirty="0"/>
              <a:t>&gt;</a:t>
            </a:r>
          </a:p>
          <a:p>
            <a:pPr lvl="1"/>
            <a:r>
              <a:rPr lang="en-US" dirty="0"/>
              <a:t>Provide additional information to the server</a:t>
            </a:r>
          </a:p>
          <a:p>
            <a:pPr lvl="1"/>
            <a:endParaRPr lang="en-US" dirty="0">
              <a:latin typeface="Courier New" pitchFamily="49" charset="0"/>
            </a:endParaRPr>
          </a:p>
        </p:txBody>
      </p:sp>
    </p:spTree>
    <p:extLst>
      <p:ext uri="{BB962C8B-B14F-4D97-AF65-F5344CB8AC3E}">
        <p14:creationId xmlns:p14="http://schemas.microsoft.com/office/powerpoint/2010/main" val="369212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493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6493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6493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6493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64931">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64931">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64931">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6493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93829-0AE4-FE30-A992-0D6549DFCA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CCAD16-DFEB-A7FE-B8B5-FD4366C18ABA}"/>
              </a:ext>
            </a:extLst>
          </p:cNvPr>
          <p:cNvSpPr>
            <a:spLocks noGrp="1"/>
          </p:cNvSpPr>
          <p:nvPr>
            <p:ph type="title"/>
          </p:nvPr>
        </p:nvSpPr>
        <p:spPr/>
        <p:txBody>
          <a:bodyPr/>
          <a:lstStyle/>
          <a:p>
            <a:r>
              <a:rPr lang="en-US" dirty="0"/>
              <a:t>HTTP Example</a:t>
            </a:r>
          </a:p>
        </p:txBody>
      </p:sp>
      <p:sp>
        <p:nvSpPr>
          <p:cNvPr id="3" name="Content Placeholder 2">
            <a:extLst>
              <a:ext uri="{FF2B5EF4-FFF2-40B4-BE49-F238E27FC236}">
                <a16:creationId xmlns:a16="http://schemas.microsoft.com/office/drawing/2014/main" id="{B71CE2E7-5BF2-30E7-22CF-A9606E0BFBAF}"/>
              </a:ext>
            </a:extLst>
          </p:cNvPr>
          <p:cNvSpPr>
            <a:spLocks noGrp="1"/>
          </p:cNvSpPr>
          <p:nvPr>
            <p:ph idx="1"/>
          </p:nvPr>
        </p:nvSpPr>
        <p:spPr/>
        <p:txBody>
          <a:bodyPr/>
          <a:lstStyle/>
          <a:p>
            <a:r>
              <a:rPr lang="en-US" dirty="0"/>
              <a:t>HTTP Request:</a:t>
            </a:r>
          </a:p>
          <a:p>
            <a:endParaRPr lang="en-US" dirty="0"/>
          </a:p>
          <a:p>
            <a:endParaRPr lang="en-US" dirty="0"/>
          </a:p>
          <a:p>
            <a:pPr marL="0" indent="0">
              <a:buNone/>
            </a:pPr>
            <a:endParaRPr lang="en-US" dirty="0"/>
          </a:p>
        </p:txBody>
      </p:sp>
      <p:pic>
        <p:nvPicPr>
          <p:cNvPr id="7" name="Picture 6">
            <a:extLst>
              <a:ext uri="{FF2B5EF4-FFF2-40B4-BE49-F238E27FC236}">
                <a16:creationId xmlns:a16="http://schemas.microsoft.com/office/drawing/2014/main" id="{1A1CF0D1-11BC-F931-A059-76D26C87D4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998668"/>
            <a:ext cx="7345680" cy="1224280"/>
          </a:xfrm>
          <a:prstGeom prst="rect">
            <a:avLst/>
          </a:prstGeom>
        </p:spPr>
      </p:pic>
      <p:grpSp>
        <p:nvGrpSpPr>
          <p:cNvPr id="29" name="Group 28">
            <a:extLst>
              <a:ext uri="{FF2B5EF4-FFF2-40B4-BE49-F238E27FC236}">
                <a16:creationId xmlns:a16="http://schemas.microsoft.com/office/drawing/2014/main" id="{F60F4AC3-11F5-46A5-9240-204E7183BF9B}"/>
              </a:ext>
            </a:extLst>
          </p:cNvPr>
          <p:cNvGrpSpPr/>
          <p:nvPr/>
        </p:nvGrpSpPr>
        <p:grpSpPr>
          <a:xfrm>
            <a:off x="2076220" y="1600200"/>
            <a:ext cx="6534380" cy="1298643"/>
            <a:chOff x="2076220" y="1600200"/>
            <a:chExt cx="6534380" cy="1298643"/>
          </a:xfrm>
        </p:grpSpPr>
        <p:grpSp>
          <p:nvGrpSpPr>
            <p:cNvPr id="17" name="Group 16">
              <a:extLst>
                <a:ext uri="{FF2B5EF4-FFF2-40B4-BE49-F238E27FC236}">
                  <a16:creationId xmlns:a16="http://schemas.microsoft.com/office/drawing/2014/main" id="{657AE326-265C-8110-F726-48E1976C6206}"/>
                </a:ext>
              </a:extLst>
            </p:cNvPr>
            <p:cNvGrpSpPr/>
            <p:nvPr/>
          </p:nvGrpSpPr>
          <p:grpSpPr>
            <a:xfrm>
              <a:off x="2076220" y="1600200"/>
              <a:ext cx="5612138" cy="767800"/>
              <a:chOff x="2076220" y="1600200"/>
              <a:chExt cx="5612138" cy="767800"/>
            </a:xfrm>
          </p:grpSpPr>
          <p:sp>
            <p:nvSpPr>
              <p:cNvPr id="8" name="TextBox 7">
                <a:extLst>
                  <a:ext uri="{FF2B5EF4-FFF2-40B4-BE49-F238E27FC236}">
                    <a16:creationId xmlns:a16="http://schemas.microsoft.com/office/drawing/2014/main" id="{2D07C85B-D9DF-DBFA-61BC-13D09F8DCE23}"/>
                  </a:ext>
                </a:extLst>
              </p:cNvPr>
              <p:cNvSpPr txBox="1"/>
              <p:nvPr/>
            </p:nvSpPr>
            <p:spPr>
              <a:xfrm>
                <a:off x="2895600" y="1600200"/>
                <a:ext cx="1877437"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dirty="0">
                    <a:solidFill>
                      <a:schemeClr val="accent2"/>
                    </a:solidFill>
                  </a:rPr>
                  <a:t>Request Method</a:t>
                </a:r>
              </a:p>
            </p:txBody>
          </p:sp>
          <p:sp>
            <p:nvSpPr>
              <p:cNvPr id="9" name="TextBox 8">
                <a:extLst>
                  <a:ext uri="{FF2B5EF4-FFF2-40B4-BE49-F238E27FC236}">
                    <a16:creationId xmlns:a16="http://schemas.microsoft.com/office/drawing/2014/main" id="{D239CE1A-8C8A-E46D-00EE-9A75712ABEDC}"/>
                  </a:ext>
                </a:extLst>
              </p:cNvPr>
              <p:cNvSpPr txBox="1"/>
              <p:nvPr/>
            </p:nvSpPr>
            <p:spPr>
              <a:xfrm>
                <a:off x="4940676" y="1600200"/>
                <a:ext cx="659155"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dirty="0">
                    <a:solidFill>
                      <a:schemeClr val="accent2"/>
                    </a:solidFill>
                  </a:rPr>
                  <a:t>Path</a:t>
                </a:r>
              </a:p>
            </p:txBody>
          </p:sp>
          <p:sp>
            <p:nvSpPr>
              <p:cNvPr id="10" name="TextBox 9">
                <a:extLst>
                  <a:ext uri="{FF2B5EF4-FFF2-40B4-BE49-F238E27FC236}">
                    <a16:creationId xmlns:a16="http://schemas.microsoft.com/office/drawing/2014/main" id="{5E8A99EC-A948-9CC7-7460-77B0D5B524DB}"/>
                  </a:ext>
                </a:extLst>
              </p:cNvPr>
              <p:cNvSpPr txBox="1"/>
              <p:nvPr/>
            </p:nvSpPr>
            <p:spPr>
              <a:xfrm>
                <a:off x="5823680" y="1600200"/>
                <a:ext cx="1864678"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dirty="0">
                    <a:solidFill>
                      <a:schemeClr val="accent2"/>
                    </a:solidFill>
                  </a:rPr>
                  <a:t>Protocol Version</a:t>
                </a:r>
              </a:p>
            </p:txBody>
          </p:sp>
          <p:cxnSp>
            <p:nvCxnSpPr>
              <p:cNvPr id="12" name="Straight Arrow Connector 11">
                <a:extLst>
                  <a:ext uri="{FF2B5EF4-FFF2-40B4-BE49-F238E27FC236}">
                    <a16:creationId xmlns:a16="http://schemas.microsoft.com/office/drawing/2014/main" id="{DFDEF3F4-BE44-790B-0E05-DB60A4235629}"/>
                  </a:ext>
                </a:extLst>
              </p:cNvPr>
              <p:cNvCxnSpPr>
                <a:cxnSpLocks/>
                <a:stCxn id="8" idx="2"/>
              </p:cNvCxnSpPr>
              <p:nvPr/>
            </p:nvCxnSpPr>
            <p:spPr>
              <a:xfrm flipH="1">
                <a:off x="2076220" y="1969532"/>
                <a:ext cx="1758099" cy="36040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3" name="Straight Arrow Connector 12">
                <a:extLst>
                  <a:ext uri="{FF2B5EF4-FFF2-40B4-BE49-F238E27FC236}">
                    <a16:creationId xmlns:a16="http://schemas.microsoft.com/office/drawing/2014/main" id="{86AA569B-D0F7-6128-C370-150E60B09E98}"/>
                  </a:ext>
                </a:extLst>
              </p:cNvPr>
              <p:cNvCxnSpPr>
                <a:cxnSpLocks/>
                <a:stCxn id="9" idx="2"/>
              </p:cNvCxnSpPr>
              <p:nvPr/>
            </p:nvCxnSpPr>
            <p:spPr>
              <a:xfrm flipH="1">
                <a:off x="2350540" y="1969532"/>
                <a:ext cx="2919714" cy="39846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5" name="Straight Arrow Connector 14">
                <a:extLst>
                  <a:ext uri="{FF2B5EF4-FFF2-40B4-BE49-F238E27FC236}">
                    <a16:creationId xmlns:a16="http://schemas.microsoft.com/office/drawing/2014/main" id="{F4924F27-F861-2157-A71F-87C12F6C4245}"/>
                  </a:ext>
                </a:extLst>
              </p:cNvPr>
              <p:cNvCxnSpPr>
                <a:cxnSpLocks/>
                <a:stCxn id="10" idx="2"/>
              </p:cNvCxnSpPr>
              <p:nvPr/>
            </p:nvCxnSpPr>
            <p:spPr>
              <a:xfrm flipH="1">
                <a:off x="3415221" y="1969532"/>
                <a:ext cx="3340798" cy="36040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sp>
          <p:nvSpPr>
            <p:cNvPr id="20" name="TextBox 19">
              <a:extLst>
                <a:ext uri="{FF2B5EF4-FFF2-40B4-BE49-F238E27FC236}">
                  <a16:creationId xmlns:a16="http://schemas.microsoft.com/office/drawing/2014/main" id="{71922F9E-C78D-6C7A-FD48-0E11F39A12AC}"/>
                </a:ext>
              </a:extLst>
            </p:cNvPr>
            <p:cNvSpPr txBox="1"/>
            <p:nvPr/>
          </p:nvSpPr>
          <p:spPr>
            <a:xfrm>
              <a:off x="6441122" y="2514600"/>
              <a:ext cx="216947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solidFill>
                    <a:schemeClr val="accent2"/>
                  </a:solidFill>
                </a:rPr>
                <a:t>Headers (optional)</a:t>
              </a:r>
            </a:p>
          </p:txBody>
        </p:sp>
        <p:cxnSp>
          <p:nvCxnSpPr>
            <p:cNvPr id="21" name="Straight Arrow Connector 20">
              <a:extLst>
                <a:ext uri="{FF2B5EF4-FFF2-40B4-BE49-F238E27FC236}">
                  <a16:creationId xmlns:a16="http://schemas.microsoft.com/office/drawing/2014/main" id="{FEF9460E-D418-C2A2-252D-C959AD245F34}"/>
                </a:ext>
              </a:extLst>
            </p:cNvPr>
            <p:cNvCxnSpPr>
              <a:cxnSpLocks/>
            </p:cNvCxnSpPr>
            <p:nvPr/>
          </p:nvCxnSpPr>
          <p:spPr>
            <a:xfrm flipH="1" flipV="1">
              <a:off x="4937760" y="2621280"/>
              <a:ext cx="1510042" cy="8639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6" name="Straight Arrow Connector 25">
              <a:extLst>
                <a:ext uri="{FF2B5EF4-FFF2-40B4-BE49-F238E27FC236}">
                  <a16:creationId xmlns:a16="http://schemas.microsoft.com/office/drawing/2014/main" id="{242CEF61-E439-BB14-993E-319419450C1A}"/>
                </a:ext>
              </a:extLst>
            </p:cNvPr>
            <p:cNvCxnSpPr>
              <a:cxnSpLocks/>
            </p:cNvCxnSpPr>
            <p:nvPr/>
          </p:nvCxnSpPr>
          <p:spPr>
            <a:xfrm flipH="1">
              <a:off x="4038600" y="2736810"/>
              <a:ext cx="2402522" cy="16203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spTree>
    <p:extLst>
      <p:ext uri="{BB962C8B-B14F-4D97-AF65-F5344CB8AC3E}">
        <p14:creationId xmlns:p14="http://schemas.microsoft.com/office/powerpoint/2010/main" val="118449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02" name="Rectangle 2"/>
          <p:cNvSpPr>
            <a:spLocks noGrp="1" noChangeArrowheads="1"/>
          </p:cNvSpPr>
          <p:nvPr>
            <p:ph type="title"/>
          </p:nvPr>
        </p:nvSpPr>
        <p:spPr/>
        <p:txBody>
          <a:bodyPr>
            <a:normAutofit/>
          </a:bodyPr>
          <a:lstStyle/>
          <a:p>
            <a:r>
              <a:rPr lang="en-US"/>
              <a:t>HTTP Responses</a:t>
            </a:r>
          </a:p>
        </p:txBody>
      </p:sp>
      <p:sp>
        <p:nvSpPr>
          <p:cNvPr id="768003" name="Rectangle 3"/>
          <p:cNvSpPr>
            <a:spLocks noGrp="1" noChangeArrowheads="1"/>
          </p:cNvSpPr>
          <p:nvPr>
            <p:ph idx="1"/>
          </p:nvPr>
        </p:nvSpPr>
        <p:spPr>
          <a:xfrm>
            <a:off x="457200" y="1600200"/>
            <a:ext cx="8686800" cy="5257800"/>
          </a:xfrm>
        </p:spPr>
        <p:txBody>
          <a:bodyPr>
            <a:normAutofit lnSpcReduction="10000"/>
          </a:bodyPr>
          <a:lstStyle/>
          <a:p>
            <a:pPr>
              <a:lnSpc>
                <a:spcPct val="85000"/>
              </a:lnSpc>
            </a:pPr>
            <a:r>
              <a:rPr lang="en-US" dirty="0"/>
              <a:t>HTTP response is a </a:t>
            </a:r>
            <a:r>
              <a:rPr lang="en-US" b="1" dirty="0">
                <a:solidFill>
                  <a:schemeClr val="accent2"/>
                </a:solidFill>
              </a:rPr>
              <a:t>response line </a:t>
            </a:r>
            <a:r>
              <a:rPr lang="en-US" dirty="0"/>
              <a:t>followed by zero or more </a:t>
            </a:r>
            <a:r>
              <a:rPr lang="en-US" b="1" dirty="0">
                <a:solidFill>
                  <a:schemeClr val="accent2"/>
                </a:solidFill>
              </a:rPr>
              <a:t>response headers</a:t>
            </a:r>
            <a:r>
              <a:rPr lang="en-US" dirty="0"/>
              <a:t>, possibly followed by </a:t>
            </a:r>
            <a:r>
              <a:rPr lang="en-US" b="1" dirty="0">
                <a:solidFill>
                  <a:schemeClr val="accent2"/>
                </a:solidFill>
              </a:rPr>
              <a:t>content</a:t>
            </a:r>
          </a:p>
          <a:p>
            <a:pPr lvl="1">
              <a:lnSpc>
                <a:spcPct val="85000"/>
              </a:lnSpc>
            </a:pPr>
            <a:r>
              <a:rPr lang="en-US" dirty="0"/>
              <a:t>a blank line (“</a:t>
            </a:r>
            <a:r>
              <a:rPr lang="en-US" dirty="0">
                <a:latin typeface="Courier New"/>
                <a:cs typeface="Courier New"/>
              </a:rPr>
              <a:t>\r\n</a:t>
            </a:r>
            <a:r>
              <a:rPr lang="en-US" dirty="0"/>
              <a:t>”) separates headers from content. </a:t>
            </a:r>
          </a:p>
          <a:p>
            <a:pPr>
              <a:lnSpc>
                <a:spcPct val="85000"/>
              </a:lnSpc>
            </a:pPr>
            <a:endParaRPr lang="en-US" dirty="0"/>
          </a:p>
          <a:p>
            <a:pPr>
              <a:lnSpc>
                <a:spcPct val="85000"/>
              </a:lnSpc>
            </a:pPr>
            <a:r>
              <a:rPr lang="en-US" dirty="0"/>
              <a:t>Response line: </a:t>
            </a:r>
            <a:r>
              <a:rPr lang="en-US" dirty="0">
                <a:latin typeface="Courier New" pitchFamily="49" charset="0"/>
              </a:rPr>
              <a:t>&lt;version&gt; &lt;status code&gt; &lt;status </a:t>
            </a:r>
            <a:r>
              <a:rPr lang="en-US" dirty="0" err="1">
                <a:latin typeface="Courier New" pitchFamily="49" charset="0"/>
              </a:rPr>
              <a:t>msg</a:t>
            </a:r>
            <a:r>
              <a:rPr lang="en-US" dirty="0">
                <a:latin typeface="Courier New" pitchFamily="49" charset="0"/>
              </a:rPr>
              <a:t>&gt;</a:t>
            </a:r>
          </a:p>
          <a:p>
            <a:pPr lvl="1">
              <a:lnSpc>
                <a:spcPct val="90000"/>
              </a:lnSpc>
            </a:pPr>
            <a:r>
              <a:rPr lang="en-US" dirty="0"/>
              <a:t>&lt;version&gt; is HTTP version of the response</a:t>
            </a:r>
          </a:p>
          <a:p>
            <a:pPr lvl="1">
              <a:lnSpc>
                <a:spcPct val="90000"/>
              </a:lnSpc>
            </a:pPr>
            <a:r>
              <a:rPr lang="en-US" dirty="0"/>
              <a:t>&lt;status code&gt; is numeric status</a:t>
            </a:r>
          </a:p>
          <a:p>
            <a:pPr lvl="1">
              <a:lnSpc>
                <a:spcPct val="90000"/>
              </a:lnSpc>
            </a:pPr>
            <a:r>
              <a:rPr lang="en-US" dirty="0"/>
              <a:t>&lt;status </a:t>
            </a:r>
            <a:r>
              <a:rPr lang="en-US" dirty="0" err="1"/>
              <a:t>msg</a:t>
            </a:r>
            <a:r>
              <a:rPr lang="en-US" dirty="0"/>
              <a:t>&gt; is corresponding English text</a:t>
            </a:r>
          </a:p>
          <a:p>
            <a:pPr lvl="2">
              <a:lnSpc>
                <a:spcPct val="97000"/>
              </a:lnSpc>
            </a:pPr>
            <a:r>
              <a:rPr lang="en-US" dirty="0"/>
              <a:t>200 	OK		Request was handled without error</a:t>
            </a:r>
          </a:p>
          <a:p>
            <a:pPr lvl="2">
              <a:lnSpc>
                <a:spcPct val="97000"/>
              </a:lnSpc>
            </a:pPr>
            <a:r>
              <a:rPr lang="en-US" dirty="0"/>
              <a:t>301	Moved		Provide alternate URL</a:t>
            </a:r>
          </a:p>
          <a:p>
            <a:pPr lvl="2">
              <a:lnSpc>
                <a:spcPct val="97000"/>
              </a:lnSpc>
            </a:pPr>
            <a:r>
              <a:rPr lang="en-US" dirty="0"/>
              <a:t>404	Not found	Server couldn’t find the file</a:t>
            </a:r>
          </a:p>
          <a:p>
            <a:pPr lvl="2">
              <a:lnSpc>
                <a:spcPct val="97000"/>
              </a:lnSpc>
            </a:pPr>
            <a:endParaRPr lang="en-US" dirty="0"/>
          </a:p>
          <a:p>
            <a:pPr>
              <a:lnSpc>
                <a:spcPct val="85000"/>
              </a:lnSpc>
            </a:pPr>
            <a:r>
              <a:rPr lang="en-US" dirty="0"/>
              <a:t>Response headers: </a:t>
            </a:r>
            <a:r>
              <a:rPr lang="en-US" dirty="0">
                <a:latin typeface="Courier New" pitchFamily="49" charset="0"/>
              </a:rPr>
              <a:t>&lt;header name&gt;: &lt;header data&gt;</a:t>
            </a:r>
          </a:p>
          <a:p>
            <a:pPr lvl="1">
              <a:lnSpc>
                <a:spcPct val="90000"/>
              </a:lnSpc>
            </a:pPr>
            <a:r>
              <a:rPr lang="en-US" dirty="0"/>
              <a:t>Provide additional information about response</a:t>
            </a:r>
          </a:p>
          <a:p>
            <a:pPr lvl="1">
              <a:lnSpc>
                <a:spcPct val="90000"/>
              </a:lnSpc>
            </a:pPr>
            <a:r>
              <a:rPr lang="en-US" dirty="0">
                <a:latin typeface="Courier New" pitchFamily="49" charset="0"/>
              </a:rPr>
              <a:t>Content-Type: </a:t>
            </a:r>
            <a:r>
              <a:rPr lang="en-US" dirty="0"/>
              <a:t>MIME type of content in response body</a:t>
            </a:r>
          </a:p>
          <a:p>
            <a:pPr lvl="1">
              <a:lnSpc>
                <a:spcPct val="90000"/>
              </a:lnSpc>
            </a:pPr>
            <a:r>
              <a:rPr lang="en-US" dirty="0">
                <a:latin typeface="Courier New" pitchFamily="49" charset="0"/>
              </a:rPr>
              <a:t>Content-Length: </a:t>
            </a:r>
            <a:r>
              <a:rPr lang="en-US" dirty="0"/>
              <a:t>Length of content in response body</a:t>
            </a:r>
          </a:p>
          <a:p>
            <a:pPr>
              <a:lnSpc>
                <a:spcPct val="85000"/>
              </a:lnSpc>
            </a:pPr>
            <a:endParaRPr lang="en-US" dirty="0"/>
          </a:p>
        </p:txBody>
      </p:sp>
    </p:spTree>
    <p:extLst>
      <p:ext uri="{BB962C8B-B14F-4D97-AF65-F5344CB8AC3E}">
        <p14:creationId xmlns:p14="http://schemas.microsoft.com/office/powerpoint/2010/main" val="3830067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800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6800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6800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6800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6800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6800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68003">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6800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68003">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68003">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6800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4715F-6712-8444-A4EF-2DCEBFFF04C8}"/>
              </a:ext>
            </a:extLst>
          </p:cNvPr>
          <p:cNvSpPr>
            <a:spLocks noGrp="1"/>
          </p:cNvSpPr>
          <p:nvPr>
            <p:ph type="title"/>
          </p:nvPr>
        </p:nvSpPr>
        <p:spPr/>
        <p:txBody>
          <a:bodyPr/>
          <a:lstStyle/>
          <a:p>
            <a:r>
              <a:rPr lang="en-US" dirty="0"/>
              <a:t>HTTP Example</a:t>
            </a:r>
          </a:p>
        </p:txBody>
      </p:sp>
      <p:sp>
        <p:nvSpPr>
          <p:cNvPr id="3" name="Content Placeholder 2">
            <a:extLst>
              <a:ext uri="{FF2B5EF4-FFF2-40B4-BE49-F238E27FC236}">
                <a16:creationId xmlns:a16="http://schemas.microsoft.com/office/drawing/2014/main" id="{17CAB77E-20D7-4540-B262-039E1CDACCDA}"/>
              </a:ext>
            </a:extLst>
          </p:cNvPr>
          <p:cNvSpPr>
            <a:spLocks noGrp="1"/>
          </p:cNvSpPr>
          <p:nvPr>
            <p:ph idx="1"/>
          </p:nvPr>
        </p:nvSpPr>
        <p:spPr/>
        <p:txBody>
          <a:bodyPr/>
          <a:lstStyle/>
          <a:p>
            <a:r>
              <a:rPr lang="en-US" dirty="0"/>
              <a:t>HTTP Request:</a:t>
            </a:r>
          </a:p>
          <a:p>
            <a:endParaRPr lang="en-US" dirty="0"/>
          </a:p>
          <a:p>
            <a:endParaRPr lang="en-US" dirty="0"/>
          </a:p>
          <a:p>
            <a:pPr marL="0" indent="0">
              <a:buNone/>
            </a:pPr>
            <a:endParaRPr lang="en-US" dirty="0"/>
          </a:p>
          <a:p>
            <a:r>
              <a:rPr lang="en-US" dirty="0"/>
              <a:t>HTTP Response:</a:t>
            </a:r>
          </a:p>
        </p:txBody>
      </p:sp>
      <p:pic>
        <p:nvPicPr>
          <p:cNvPr id="5" name="Picture 4">
            <a:extLst>
              <a:ext uri="{FF2B5EF4-FFF2-40B4-BE49-F238E27FC236}">
                <a16:creationId xmlns:a16="http://schemas.microsoft.com/office/drawing/2014/main" id="{F2571717-DD65-C642-9F12-3C6D75A48A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3781102"/>
            <a:ext cx="7345680" cy="3153098"/>
          </a:xfrm>
          <a:prstGeom prst="rect">
            <a:avLst/>
          </a:prstGeom>
        </p:spPr>
      </p:pic>
      <p:pic>
        <p:nvPicPr>
          <p:cNvPr id="7" name="Picture 6">
            <a:extLst>
              <a:ext uri="{FF2B5EF4-FFF2-40B4-BE49-F238E27FC236}">
                <a16:creationId xmlns:a16="http://schemas.microsoft.com/office/drawing/2014/main" id="{3C79D50C-A56E-7747-98C4-A10FDC6035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1998668"/>
            <a:ext cx="7345680" cy="1224280"/>
          </a:xfrm>
          <a:prstGeom prst="rect">
            <a:avLst/>
          </a:prstGeom>
        </p:spPr>
      </p:pic>
      <p:grpSp>
        <p:nvGrpSpPr>
          <p:cNvPr id="17" name="Group 16">
            <a:extLst>
              <a:ext uri="{FF2B5EF4-FFF2-40B4-BE49-F238E27FC236}">
                <a16:creationId xmlns:a16="http://schemas.microsoft.com/office/drawing/2014/main" id="{320F0B27-372A-BA4E-8DD7-F9C371295C4F}"/>
              </a:ext>
            </a:extLst>
          </p:cNvPr>
          <p:cNvGrpSpPr/>
          <p:nvPr/>
        </p:nvGrpSpPr>
        <p:grpSpPr>
          <a:xfrm>
            <a:off x="2667000" y="3256078"/>
            <a:ext cx="5334000" cy="801648"/>
            <a:chOff x="2278158" y="1600200"/>
            <a:chExt cx="5334000" cy="801648"/>
          </a:xfrm>
        </p:grpSpPr>
        <p:sp>
          <p:nvSpPr>
            <p:cNvPr id="8" name="TextBox 7">
              <a:extLst>
                <a:ext uri="{FF2B5EF4-FFF2-40B4-BE49-F238E27FC236}">
                  <a16:creationId xmlns:a16="http://schemas.microsoft.com/office/drawing/2014/main" id="{3F035D95-02B4-264A-9A48-2E808A5EC2D5}"/>
                </a:ext>
              </a:extLst>
            </p:cNvPr>
            <p:cNvSpPr txBox="1"/>
            <p:nvPr/>
          </p:nvSpPr>
          <p:spPr>
            <a:xfrm>
              <a:off x="2735358" y="1600200"/>
              <a:ext cx="1864678"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dirty="0">
                  <a:solidFill>
                    <a:schemeClr val="accent2"/>
                  </a:solidFill>
                </a:rPr>
                <a:t>Protocol Version</a:t>
              </a:r>
            </a:p>
          </p:txBody>
        </p:sp>
        <p:sp>
          <p:nvSpPr>
            <p:cNvPr id="9" name="TextBox 8">
              <a:extLst>
                <a:ext uri="{FF2B5EF4-FFF2-40B4-BE49-F238E27FC236}">
                  <a16:creationId xmlns:a16="http://schemas.microsoft.com/office/drawing/2014/main" id="{C3B2B907-3F11-0E45-BC12-0B580FD625B6}"/>
                </a:ext>
              </a:extLst>
            </p:cNvPr>
            <p:cNvSpPr txBox="1"/>
            <p:nvPr/>
          </p:nvSpPr>
          <p:spPr>
            <a:xfrm>
              <a:off x="4710114" y="1600200"/>
              <a:ext cx="1454244"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dirty="0">
                  <a:solidFill>
                    <a:schemeClr val="accent2"/>
                  </a:solidFill>
                </a:rPr>
                <a:t>Status Code</a:t>
              </a:r>
            </a:p>
          </p:txBody>
        </p:sp>
        <p:sp>
          <p:nvSpPr>
            <p:cNvPr id="10" name="TextBox 9">
              <a:extLst>
                <a:ext uri="{FF2B5EF4-FFF2-40B4-BE49-F238E27FC236}">
                  <a16:creationId xmlns:a16="http://schemas.microsoft.com/office/drawing/2014/main" id="{72FF110D-9268-8C43-BA1E-FD90E2B9526F}"/>
                </a:ext>
              </a:extLst>
            </p:cNvPr>
            <p:cNvSpPr txBox="1"/>
            <p:nvPr/>
          </p:nvSpPr>
          <p:spPr>
            <a:xfrm>
              <a:off x="6273330" y="1600200"/>
              <a:ext cx="1338828" cy="3693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dirty="0">
                  <a:solidFill>
                    <a:schemeClr val="accent2"/>
                  </a:solidFill>
                </a:rPr>
                <a:t>Status Msg</a:t>
              </a:r>
            </a:p>
          </p:txBody>
        </p:sp>
        <p:cxnSp>
          <p:nvCxnSpPr>
            <p:cNvPr id="12" name="Straight Arrow Connector 11">
              <a:extLst>
                <a:ext uri="{FF2B5EF4-FFF2-40B4-BE49-F238E27FC236}">
                  <a16:creationId xmlns:a16="http://schemas.microsoft.com/office/drawing/2014/main" id="{08E06986-6F8D-7248-8188-1F45EDAB3AB4}"/>
                </a:ext>
              </a:extLst>
            </p:cNvPr>
            <p:cNvCxnSpPr>
              <a:cxnSpLocks/>
              <a:stCxn id="8" idx="2"/>
            </p:cNvCxnSpPr>
            <p:nvPr/>
          </p:nvCxnSpPr>
          <p:spPr>
            <a:xfrm flipH="1">
              <a:off x="2278158" y="1969532"/>
              <a:ext cx="1389539" cy="40246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3" name="Straight Arrow Connector 12">
              <a:extLst>
                <a:ext uri="{FF2B5EF4-FFF2-40B4-BE49-F238E27FC236}">
                  <a16:creationId xmlns:a16="http://schemas.microsoft.com/office/drawing/2014/main" id="{2F16454C-D48A-CE47-9170-20D0D8B2F765}"/>
                </a:ext>
              </a:extLst>
            </p:cNvPr>
            <p:cNvCxnSpPr>
              <a:cxnSpLocks/>
              <a:stCxn id="9" idx="2"/>
            </p:cNvCxnSpPr>
            <p:nvPr/>
          </p:nvCxnSpPr>
          <p:spPr>
            <a:xfrm flipH="1">
              <a:off x="2791837" y="1969532"/>
              <a:ext cx="2645399" cy="40246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5" name="Straight Arrow Connector 14">
              <a:extLst>
                <a:ext uri="{FF2B5EF4-FFF2-40B4-BE49-F238E27FC236}">
                  <a16:creationId xmlns:a16="http://schemas.microsoft.com/office/drawing/2014/main" id="{92B0CC5E-F13B-F545-A2A4-07AB1F5A9C27}"/>
                </a:ext>
              </a:extLst>
            </p:cNvPr>
            <p:cNvCxnSpPr>
              <a:cxnSpLocks/>
              <a:stCxn id="10" idx="2"/>
            </p:cNvCxnSpPr>
            <p:nvPr/>
          </p:nvCxnSpPr>
          <p:spPr>
            <a:xfrm flipH="1">
              <a:off x="3198260" y="1969532"/>
              <a:ext cx="3744484" cy="43231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grpSp>
        <p:nvGrpSpPr>
          <p:cNvPr id="18" name="Group 17">
            <a:extLst>
              <a:ext uri="{FF2B5EF4-FFF2-40B4-BE49-F238E27FC236}">
                <a16:creationId xmlns:a16="http://schemas.microsoft.com/office/drawing/2014/main" id="{56A46E21-ADC5-F961-4347-6BE757CE19B4}"/>
              </a:ext>
            </a:extLst>
          </p:cNvPr>
          <p:cNvGrpSpPr/>
          <p:nvPr/>
        </p:nvGrpSpPr>
        <p:grpSpPr>
          <a:xfrm>
            <a:off x="6756018" y="4279936"/>
            <a:ext cx="2387982" cy="1892264"/>
            <a:chOff x="6756018" y="4203736"/>
            <a:chExt cx="2387982" cy="1892264"/>
          </a:xfrm>
        </p:grpSpPr>
        <p:sp>
          <p:nvSpPr>
            <p:cNvPr id="30" name="Right Brace 29">
              <a:extLst>
                <a:ext uri="{FF2B5EF4-FFF2-40B4-BE49-F238E27FC236}">
                  <a16:creationId xmlns:a16="http://schemas.microsoft.com/office/drawing/2014/main" id="{24B4C471-3054-D446-9807-E53AB7E4AFBE}"/>
                </a:ext>
              </a:extLst>
            </p:cNvPr>
            <p:cNvSpPr/>
            <p:nvPr/>
          </p:nvSpPr>
          <p:spPr>
            <a:xfrm>
              <a:off x="6756018" y="4203736"/>
              <a:ext cx="294703" cy="1892264"/>
            </a:xfrm>
            <a:prstGeom prst="righ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B4753F17-D44D-AA4C-AC5A-64715AB7A267}"/>
                </a:ext>
              </a:extLst>
            </p:cNvPr>
            <p:cNvSpPr txBox="1"/>
            <p:nvPr/>
          </p:nvSpPr>
          <p:spPr>
            <a:xfrm>
              <a:off x="7050722" y="4964668"/>
              <a:ext cx="209327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solidFill>
                    <a:schemeClr val="accent2"/>
                  </a:solidFill>
                </a:rPr>
                <a:t>Headers (optional)</a:t>
              </a:r>
            </a:p>
          </p:txBody>
        </p:sp>
      </p:grpSp>
      <p:grpSp>
        <p:nvGrpSpPr>
          <p:cNvPr id="19" name="Group 18">
            <a:extLst>
              <a:ext uri="{FF2B5EF4-FFF2-40B4-BE49-F238E27FC236}">
                <a16:creationId xmlns:a16="http://schemas.microsoft.com/office/drawing/2014/main" id="{2A4C10C6-5EA2-EE01-0B25-76EA4ABDB82E}"/>
              </a:ext>
            </a:extLst>
          </p:cNvPr>
          <p:cNvGrpSpPr/>
          <p:nvPr/>
        </p:nvGrpSpPr>
        <p:grpSpPr>
          <a:xfrm>
            <a:off x="5486400" y="5942585"/>
            <a:ext cx="2286000" cy="610615"/>
            <a:chOff x="5486400" y="5942585"/>
            <a:chExt cx="2286000" cy="610615"/>
          </a:xfrm>
        </p:grpSpPr>
        <p:sp>
          <p:nvSpPr>
            <p:cNvPr id="32" name="TextBox 31">
              <a:extLst>
                <a:ext uri="{FF2B5EF4-FFF2-40B4-BE49-F238E27FC236}">
                  <a16:creationId xmlns:a16="http://schemas.microsoft.com/office/drawing/2014/main" id="{2ADC322E-6DA6-A547-8243-E3D83725A442}"/>
                </a:ext>
              </a:extLst>
            </p:cNvPr>
            <p:cNvSpPr txBox="1"/>
            <p:nvPr/>
          </p:nvSpPr>
          <p:spPr>
            <a:xfrm>
              <a:off x="7050722" y="5942585"/>
              <a:ext cx="72167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dirty="0">
                  <a:solidFill>
                    <a:schemeClr val="accent2"/>
                  </a:solidFill>
                </a:rPr>
                <a:t>Body</a:t>
              </a:r>
            </a:p>
          </p:txBody>
        </p:sp>
        <p:cxnSp>
          <p:nvCxnSpPr>
            <p:cNvPr id="33" name="Straight Arrow Connector 32">
              <a:extLst>
                <a:ext uri="{FF2B5EF4-FFF2-40B4-BE49-F238E27FC236}">
                  <a16:creationId xmlns:a16="http://schemas.microsoft.com/office/drawing/2014/main" id="{2E099747-687C-0D4F-98B8-5E94E1E8608E}"/>
                </a:ext>
              </a:extLst>
            </p:cNvPr>
            <p:cNvCxnSpPr>
              <a:cxnSpLocks/>
            </p:cNvCxnSpPr>
            <p:nvPr/>
          </p:nvCxnSpPr>
          <p:spPr>
            <a:xfrm flipH="1">
              <a:off x="5486400" y="6164795"/>
              <a:ext cx="1564322" cy="388405"/>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spTree>
    <p:extLst>
      <p:ext uri="{BB962C8B-B14F-4D97-AF65-F5344CB8AC3E}">
        <p14:creationId xmlns:p14="http://schemas.microsoft.com/office/powerpoint/2010/main" val="3450636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0" name="Rectangle 2"/>
          <p:cNvSpPr>
            <a:spLocks noGrp="1" noChangeArrowheads="1"/>
          </p:cNvSpPr>
          <p:nvPr>
            <p:ph type="title"/>
          </p:nvPr>
        </p:nvSpPr>
        <p:spPr/>
        <p:txBody>
          <a:bodyPr>
            <a:normAutofit/>
          </a:bodyPr>
          <a:lstStyle/>
          <a:p>
            <a:r>
              <a:rPr lang="en-US"/>
              <a:t>Web Content</a:t>
            </a:r>
          </a:p>
        </p:txBody>
      </p:sp>
      <p:sp>
        <p:nvSpPr>
          <p:cNvPr id="759811" name="Rectangle 3"/>
          <p:cNvSpPr>
            <a:spLocks noGrp="1" noChangeArrowheads="1"/>
          </p:cNvSpPr>
          <p:nvPr>
            <p:ph idx="1"/>
          </p:nvPr>
        </p:nvSpPr>
        <p:spPr>
          <a:xfrm>
            <a:off x="304800" y="1600200"/>
            <a:ext cx="9067800" cy="4232739"/>
          </a:xfrm>
        </p:spPr>
        <p:txBody>
          <a:bodyPr>
            <a:normAutofit/>
          </a:bodyPr>
          <a:lstStyle/>
          <a:p>
            <a:pPr>
              <a:tabLst>
                <a:tab pos="4403725" algn="l"/>
              </a:tabLst>
            </a:pPr>
            <a:r>
              <a:rPr lang="en-US" dirty="0"/>
              <a:t>Web servers return content to clients</a:t>
            </a:r>
          </a:p>
          <a:p>
            <a:pPr lvl="1">
              <a:tabLst>
                <a:tab pos="4403725" algn="l"/>
              </a:tabLst>
            </a:pPr>
            <a:r>
              <a:rPr lang="en-US" i="1" dirty="0"/>
              <a:t>content: </a:t>
            </a:r>
            <a:r>
              <a:rPr lang="en-US" dirty="0"/>
              <a:t>a sequence of bytes with an associated MIME (Multipurpose Internet Mail Extensions) type</a:t>
            </a:r>
          </a:p>
          <a:p>
            <a:pPr>
              <a:tabLst>
                <a:tab pos="4403725" algn="l"/>
              </a:tabLst>
            </a:pPr>
            <a:endParaRPr lang="en-US" dirty="0"/>
          </a:p>
          <a:p>
            <a:pPr>
              <a:tabLst>
                <a:tab pos="4403725" algn="l"/>
              </a:tabLst>
            </a:pPr>
            <a:r>
              <a:rPr lang="en-US" dirty="0"/>
              <a:t>Example MIME types</a:t>
            </a:r>
          </a:p>
          <a:p>
            <a:pPr lvl="1">
              <a:tabLst>
                <a:tab pos="4403725" algn="l"/>
              </a:tabLst>
            </a:pPr>
            <a:r>
              <a:rPr lang="en-US" dirty="0">
                <a:latin typeface="Courier New" pitchFamily="49" charset="0"/>
              </a:rPr>
              <a:t>text/html	</a:t>
            </a:r>
            <a:r>
              <a:rPr lang="en-US" dirty="0"/>
              <a:t>HTML document</a:t>
            </a:r>
          </a:p>
          <a:p>
            <a:pPr lvl="1">
              <a:tabLst>
                <a:tab pos="4403725" algn="l"/>
              </a:tabLst>
            </a:pPr>
            <a:r>
              <a:rPr lang="en-US" dirty="0">
                <a:latin typeface="Courier New" pitchFamily="49" charset="0"/>
              </a:rPr>
              <a:t>text/plain	</a:t>
            </a:r>
            <a:r>
              <a:rPr lang="en-US" dirty="0"/>
              <a:t>Unformatted text</a:t>
            </a:r>
          </a:p>
          <a:p>
            <a:pPr lvl="1">
              <a:tabLst>
                <a:tab pos="4403725" algn="l"/>
              </a:tabLst>
            </a:pPr>
            <a:r>
              <a:rPr lang="en-US" dirty="0">
                <a:latin typeface="Courier New" pitchFamily="49" charset="0"/>
              </a:rPr>
              <a:t>image/gif	</a:t>
            </a:r>
            <a:r>
              <a:rPr lang="en-US" dirty="0"/>
              <a:t>Binary image encoded in GIF format</a:t>
            </a:r>
          </a:p>
          <a:p>
            <a:pPr lvl="1">
              <a:tabLst>
                <a:tab pos="4403725" algn="l"/>
              </a:tabLst>
            </a:pPr>
            <a:r>
              <a:rPr lang="en-US" dirty="0">
                <a:latin typeface="Courier New"/>
                <a:cs typeface="Courier New"/>
              </a:rPr>
              <a:t>image/</a:t>
            </a:r>
            <a:r>
              <a:rPr lang="en-US" dirty="0" err="1">
                <a:latin typeface="Courier New"/>
                <a:cs typeface="Courier New"/>
              </a:rPr>
              <a:t>png</a:t>
            </a:r>
            <a:r>
              <a:rPr lang="en-US" dirty="0"/>
              <a:t>	</a:t>
            </a:r>
            <a:r>
              <a:rPr lang="en-US" dirty="0" err="1"/>
              <a:t>Binar</a:t>
            </a:r>
            <a:r>
              <a:rPr lang="en-US" dirty="0"/>
              <a:t> image encoded in PNG format</a:t>
            </a:r>
          </a:p>
          <a:p>
            <a:pPr lvl="1">
              <a:tabLst>
                <a:tab pos="4403725" algn="l"/>
              </a:tabLst>
            </a:pPr>
            <a:r>
              <a:rPr lang="en-US" dirty="0">
                <a:latin typeface="Courier New" pitchFamily="49" charset="0"/>
              </a:rPr>
              <a:t>image/jpeg</a:t>
            </a:r>
            <a:r>
              <a:rPr lang="en-US" dirty="0"/>
              <a:t>	Binary image encoded in JPEG format</a:t>
            </a:r>
          </a:p>
          <a:p>
            <a:pPr marL="0" indent="0">
              <a:buNone/>
            </a:pPr>
            <a:endParaRPr lang="en-US" dirty="0"/>
          </a:p>
        </p:txBody>
      </p:sp>
      <p:sp>
        <p:nvSpPr>
          <p:cNvPr id="2" name="TextBox 1"/>
          <p:cNvSpPr txBox="1"/>
          <p:nvPr/>
        </p:nvSpPr>
        <p:spPr>
          <a:xfrm>
            <a:off x="381000" y="5832939"/>
            <a:ext cx="8634508" cy="646331"/>
          </a:xfrm>
          <a:prstGeom prst="rect">
            <a:avLst/>
          </a:prstGeom>
          <a:noFill/>
        </p:spPr>
        <p:txBody>
          <a:bodyPr wrap="none" rtlCol="0">
            <a:spAutoFit/>
          </a:bodyPr>
          <a:lstStyle/>
          <a:p>
            <a:r>
              <a:rPr lang="en-US" sz="1800" b="0" dirty="0">
                <a:latin typeface="+mn-lt"/>
                <a:cs typeface="Courier New"/>
              </a:rPr>
              <a:t>You can find the complete list of MIME types at:</a:t>
            </a:r>
          </a:p>
          <a:p>
            <a:r>
              <a:rPr lang="en-US" sz="1800" b="0" dirty="0">
                <a:latin typeface="Courier New"/>
                <a:cs typeface="Courier New"/>
              </a:rPr>
              <a:t>http://</a:t>
            </a:r>
            <a:r>
              <a:rPr lang="en-US" sz="1800" b="0" dirty="0" err="1">
                <a:latin typeface="Courier New"/>
                <a:cs typeface="Courier New"/>
              </a:rPr>
              <a:t>www.iana.org</a:t>
            </a:r>
            <a:r>
              <a:rPr lang="en-US" sz="1800" b="0" dirty="0">
                <a:latin typeface="Courier New"/>
                <a:cs typeface="Courier New"/>
              </a:rPr>
              <a:t>/assignments/media-types/media-</a:t>
            </a:r>
            <a:r>
              <a:rPr lang="en-US" sz="1800" b="0" dirty="0" err="1">
                <a:latin typeface="Courier New"/>
                <a:cs typeface="Courier New"/>
              </a:rPr>
              <a:t>types.xhtml</a:t>
            </a:r>
            <a:endParaRPr lang="en-US" sz="1800" b="0" dirty="0">
              <a:latin typeface="Courier New"/>
              <a:cs typeface="Courier New"/>
            </a:endParaRPr>
          </a:p>
        </p:txBody>
      </p:sp>
    </p:spTree>
    <p:extLst>
      <p:ext uri="{BB962C8B-B14F-4D97-AF65-F5344CB8AC3E}">
        <p14:creationId xmlns:p14="http://schemas.microsoft.com/office/powerpoint/2010/main" val="1027532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HTML</a:t>
            </a:r>
          </a:p>
        </p:txBody>
      </p:sp>
      <p:sp>
        <p:nvSpPr>
          <p:cNvPr id="3" name="Content Placeholder 2"/>
          <p:cNvSpPr>
            <a:spLocks noGrp="1"/>
          </p:cNvSpPr>
          <p:nvPr>
            <p:ph idx="1"/>
          </p:nvPr>
        </p:nvSpPr>
        <p:spPr>
          <a:xfrm>
            <a:off x="457200" y="1600200"/>
            <a:ext cx="8382000" cy="4953000"/>
          </a:xfrm>
        </p:spPr>
        <p:txBody>
          <a:bodyPr>
            <a:noAutofit/>
          </a:bodyPr>
          <a:lstStyle/>
          <a:p>
            <a:pPr marL="0" indent="0">
              <a:buNone/>
            </a:pPr>
            <a:r>
              <a:rPr lang="en-US" sz="1000" dirty="0"/>
              <a:t>&lt;!DOCTYPE html&gt;</a:t>
            </a:r>
          </a:p>
          <a:p>
            <a:pPr marL="0" indent="0">
              <a:buNone/>
            </a:pPr>
            <a:r>
              <a:rPr lang="en-US" sz="1000" dirty="0"/>
              <a:t>&lt;html&gt;</a:t>
            </a:r>
          </a:p>
          <a:p>
            <a:pPr marL="0" indent="0">
              <a:buNone/>
            </a:pPr>
            <a:r>
              <a:rPr lang="en-US" sz="1000" dirty="0"/>
              <a:t>    &lt;head&gt;</a:t>
            </a:r>
          </a:p>
          <a:p>
            <a:pPr marL="0" indent="0">
              <a:buNone/>
            </a:pPr>
            <a:r>
              <a:rPr lang="en-US" sz="1000" dirty="0"/>
              <a:t>        &lt;meta charset="utf-8"&gt;</a:t>
            </a:r>
          </a:p>
          <a:p>
            <a:pPr marL="0" indent="0">
              <a:buNone/>
            </a:pPr>
            <a:endParaRPr lang="en-US" sz="1000" dirty="0"/>
          </a:p>
          <a:p>
            <a:pPr marL="0" indent="0">
              <a:buNone/>
            </a:pPr>
            <a:r>
              <a:rPr lang="en-US" sz="1000" dirty="0"/>
              <a:t>        &lt;title&gt;CS 181E - Fall 2026&lt;/title&gt;</a:t>
            </a:r>
          </a:p>
          <a:p>
            <a:pPr marL="0" indent="0">
              <a:buNone/>
            </a:pPr>
            <a:r>
              <a:rPr lang="en-US" sz="1000" dirty="0"/>
              <a:t>        &lt;link </a:t>
            </a:r>
            <a:r>
              <a:rPr lang="en-US" sz="1000" dirty="0" err="1"/>
              <a:t>href</a:t>
            </a:r>
            <a:r>
              <a:rPr lang="en-US" sz="1000" dirty="0"/>
              <a:t>='https://</a:t>
            </a:r>
            <a:r>
              <a:rPr lang="en-US" sz="1000" dirty="0" err="1"/>
              <a:t>fonts.googleapis.com</a:t>
            </a:r>
            <a:r>
              <a:rPr lang="en-US" sz="1000" dirty="0"/>
              <a:t>/</a:t>
            </a:r>
            <a:r>
              <a:rPr lang="en-US" sz="1000" dirty="0" err="1"/>
              <a:t>css?family</a:t>
            </a:r>
            <a:r>
              <a:rPr lang="en-US" sz="1000" dirty="0"/>
              <a:t>=Source+Sans+Pro:300,300i,600,700,700i' </a:t>
            </a:r>
            <a:r>
              <a:rPr lang="en-US" sz="1000" dirty="0" err="1"/>
              <a:t>rel</a:t>
            </a:r>
            <a:r>
              <a:rPr lang="en-US" sz="1000" dirty="0"/>
              <a:t>='stylesheet' type='text/</a:t>
            </a:r>
            <a:r>
              <a:rPr lang="en-US" sz="1000" dirty="0" err="1"/>
              <a:t>css</a:t>
            </a:r>
            <a:r>
              <a:rPr lang="en-US" sz="1000" dirty="0"/>
              <a:t>'&gt;</a:t>
            </a:r>
          </a:p>
          <a:p>
            <a:pPr marL="0" indent="0">
              <a:buNone/>
            </a:pPr>
            <a:r>
              <a:rPr lang="en-US" sz="1000" dirty="0"/>
              <a:t>        &lt;link </a:t>
            </a:r>
            <a:r>
              <a:rPr lang="en-US" sz="1000" dirty="0" err="1"/>
              <a:t>href</a:t>
            </a:r>
            <a:r>
              <a:rPr lang="en-US" sz="1000" dirty="0"/>
              <a:t>='https://</a:t>
            </a:r>
            <a:r>
              <a:rPr lang="en-US" sz="1000" dirty="0" err="1"/>
              <a:t>fonts.googleapis.com</a:t>
            </a:r>
            <a:r>
              <a:rPr lang="en-US" sz="1000" dirty="0"/>
              <a:t>/</a:t>
            </a:r>
            <a:r>
              <a:rPr lang="en-US" sz="1000" dirty="0" err="1"/>
              <a:t>css?family</a:t>
            </a:r>
            <a:r>
              <a:rPr lang="en-US" sz="1000" dirty="0"/>
              <a:t>=Inconsolata:400,700,700i' </a:t>
            </a:r>
            <a:r>
              <a:rPr lang="en-US" sz="1000" dirty="0" err="1"/>
              <a:t>rel</a:t>
            </a:r>
            <a:r>
              <a:rPr lang="en-US" sz="1000" dirty="0"/>
              <a:t>='stylesheet' type='text/</a:t>
            </a:r>
            <a:r>
              <a:rPr lang="en-US" sz="1000" dirty="0" err="1"/>
              <a:t>css</a:t>
            </a:r>
            <a:r>
              <a:rPr lang="en-US" sz="1000" dirty="0"/>
              <a:t>'&gt;</a:t>
            </a:r>
          </a:p>
          <a:p>
            <a:pPr marL="0" indent="0">
              <a:buNone/>
            </a:pPr>
            <a:endParaRPr lang="en-US" sz="1000" dirty="0"/>
          </a:p>
          <a:p>
            <a:pPr marL="0" indent="0">
              <a:buNone/>
            </a:pPr>
            <a:r>
              <a:rPr lang="en-US" sz="1000" dirty="0"/>
              <a:t>        &lt;link </a:t>
            </a:r>
            <a:r>
              <a:rPr lang="en-US" sz="1000" dirty="0" err="1"/>
              <a:t>href</a:t>
            </a:r>
            <a:r>
              <a:rPr lang="en-US" sz="1000" dirty="0"/>
              <a:t>="resources/</a:t>
            </a:r>
            <a:r>
              <a:rPr lang="en-US" sz="1000" dirty="0" err="1"/>
              <a:t>css</a:t>
            </a:r>
            <a:r>
              <a:rPr lang="en-US" sz="1000" dirty="0"/>
              <a:t>/</a:t>
            </a:r>
            <a:r>
              <a:rPr lang="en-US" sz="1000" dirty="0" err="1"/>
              <a:t>bootstrap.min.css</a:t>
            </a:r>
            <a:r>
              <a:rPr lang="en-US" sz="1000" dirty="0"/>
              <a:t>" </a:t>
            </a:r>
            <a:r>
              <a:rPr lang="en-US" sz="1000" dirty="0" err="1"/>
              <a:t>rel</a:t>
            </a:r>
            <a:r>
              <a:rPr lang="en-US" sz="1000" dirty="0"/>
              <a:t>="stylesheet"&gt;</a:t>
            </a:r>
          </a:p>
          <a:p>
            <a:pPr marL="0" indent="0">
              <a:buNone/>
            </a:pPr>
            <a:r>
              <a:rPr lang="en-US" sz="1000" dirty="0"/>
              <a:t>        &lt;link </a:t>
            </a:r>
            <a:r>
              <a:rPr lang="en-US" sz="1000" dirty="0" err="1"/>
              <a:t>rel</a:t>
            </a:r>
            <a:r>
              <a:rPr lang="en-US" sz="1000" dirty="0"/>
              <a:t>="stylesheet" </a:t>
            </a:r>
            <a:r>
              <a:rPr lang="en-US" sz="1000" dirty="0" err="1"/>
              <a:t>href</a:t>
            </a:r>
            <a:r>
              <a:rPr lang="en-US" sz="1000" dirty="0"/>
              <a:t>="resources/</a:t>
            </a:r>
            <a:r>
              <a:rPr lang="en-US" sz="1000" dirty="0" err="1"/>
              <a:t>css</a:t>
            </a:r>
            <a:r>
              <a:rPr lang="en-US" sz="1000" dirty="0"/>
              <a:t>/</a:t>
            </a:r>
            <a:r>
              <a:rPr lang="en-US" sz="1000" dirty="0" err="1"/>
              <a:t>main.css</a:t>
            </a:r>
            <a:r>
              <a:rPr lang="en-US" sz="1000" dirty="0"/>
              <a:t>"&gt;</a:t>
            </a:r>
          </a:p>
          <a:p>
            <a:pPr marL="0" indent="0">
              <a:buNone/>
            </a:pPr>
            <a:r>
              <a:rPr lang="en-US" sz="1000" dirty="0"/>
              <a:t>    &lt;/head&gt;</a:t>
            </a:r>
          </a:p>
          <a:p>
            <a:pPr marL="0" indent="0">
              <a:buNone/>
            </a:pPr>
            <a:r>
              <a:rPr lang="en-US" sz="1000" dirty="0"/>
              <a:t>    &lt;body&gt;</a:t>
            </a:r>
          </a:p>
          <a:p>
            <a:pPr marL="0" indent="0">
              <a:buNone/>
            </a:pPr>
            <a:r>
              <a:rPr lang="en-US" sz="1000" dirty="0"/>
              <a:t>        &lt;header class="site-header"&gt;</a:t>
            </a:r>
          </a:p>
          <a:p>
            <a:pPr marL="0" indent="0">
              <a:buNone/>
            </a:pPr>
            <a:r>
              <a:rPr lang="en-US" sz="1000" dirty="0"/>
              <a:t>    &lt;div class="navbar navbar-inverse navbar-fixed-top"&gt;</a:t>
            </a:r>
          </a:p>
          <a:p>
            <a:pPr marL="0" indent="0">
              <a:buNone/>
            </a:pPr>
            <a:r>
              <a:rPr lang="en-US" sz="1000" dirty="0"/>
              <a:t>        &lt;div class="container-fluid"&gt;</a:t>
            </a:r>
          </a:p>
          <a:p>
            <a:pPr marL="0" indent="0">
              <a:buNone/>
            </a:pPr>
            <a:r>
              <a:rPr lang="en-US" sz="1000" dirty="0"/>
              <a:t>            &lt;div class="navbar-header"&gt;</a:t>
            </a:r>
          </a:p>
          <a:p>
            <a:pPr marL="0" indent="0">
              <a:buNone/>
            </a:pPr>
            <a:r>
              <a:rPr lang="en-US" sz="1000" dirty="0"/>
              <a:t>                &lt;button type="button" class="navbar-toggle" data-toggle="collapse" data-target=".navbar-collapse"&gt;</a:t>
            </a:r>
          </a:p>
          <a:p>
            <a:pPr marL="0" indent="0">
              <a:buNone/>
            </a:pPr>
            <a:r>
              <a:rPr lang="en-US" sz="1000" dirty="0"/>
              <a:t>                    &lt;span class="</a:t>
            </a:r>
            <a:r>
              <a:rPr lang="en-US" sz="1000" dirty="0" err="1"/>
              <a:t>sr</a:t>
            </a:r>
            <a:r>
              <a:rPr lang="en-US" sz="1000" dirty="0"/>
              <a:t>-only"&gt;Toggle navigation&lt;/span&gt;</a:t>
            </a:r>
          </a:p>
          <a:p>
            <a:pPr marL="0" indent="0">
              <a:buNone/>
            </a:pPr>
            <a:r>
              <a:rPr lang="en-US" sz="1000" dirty="0"/>
              <a:t>                    &lt;span class="icon-bar"&gt;&lt;/span&gt;</a:t>
            </a:r>
          </a:p>
          <a:p>
            <a:pPr marL="0" indent="0">
              <a:buNone/>
            </a:pPr>
            <a:r>
              <a:rPr lang="en-US" sz="1000" dirty="0"/>
              <a:t>                    &lt;span class="icon-bar"&gt;&lt;/span&gt;</a:t>
            </a:r>
          </a:p>
          <a:p>
            <a:pPr marL="0" indent="0">
              <a:buNone/>
            </a:pPr>
            <a:r>
              <a:rPr lang="en-US" sz="1000" dirty="0"/>
              <a:t>                    &lt;span class="icon-bar"&gt;&lt;/span&gt;</a:t>
            </a:r>
          </a:p>
          <a:p>
            <a:pPr marL="0" indent="0">
              <a:buNone/>
            </a:pPr>
            <a:r>
              <a:rPr lang="en-US" sz="1000" dirty="0"/>
              <a:t>                &lt;/button&gt;</a:t>
            </a:r>
          </a:p>
          <a:p>
            <a:pPr marL="0" indent="0">
              <a:buNone/>
            </a:pPr>
            <a:r>
              <a:rPr lang="en-US" sz="1000" dirty="0"/>
              <a:t>                &lt;a class="navbar-brand"&gt; CS 181E</a:t>
            </a:r>
          </a:p>
          <a:p>
            <a:pPr marL="0" indent="0">
              <a:buNone/>
            </a:pPr>
            <a:r>
              <a:rPr lang="en-US" sz="1000" dirty="0"/>
              <a:t>		  &lt;span class="hidden-</a:t>
            </a:r>
            <a:r>
              <a:rPr lang="en-US" sz="1000" dirty="0" err="1"/>
              <a:t>xs</a:t>
            </a:r>
            <a:r>
              <a:rPr lang="en-US" sz="1000" dirty="0"/>
              <a:t> hidden-</a:t>
            </a:r>
            <a:r>
              <a:rPr lang="en-US" sz="1000" dirty="0" err="1"/>
              <a:t>sm</a:t>
            </a:r>
            <a:r>
              <a:rPr lang="en-US" sz="1000" dirty="0"/>
              <a:t>"&gt;: Computer Systems&lt;/span&gt; </a:t>
            </a:r>
          </a:p>
          <a:p>
            <a:pPr marL="0" indent="0">
              <a:buNone/>
            </a:pPr>
            <a:r>
              <a:rPr lang="en-US" sz="1000" dirty="0"/>
              <a:t>		  &lt;span class="hidden-md hidden-lg"&gt; - Fall 2026&lt;/span&gt;</a:t>
            </a:r>
          </a:p>
          <a:p>
            <a:pPr marL="0" indent="0">
              <a:buNone/>
            </a:pPr>
            <a:r>
              <a:rPr lang="en-US" sz="1000" dirty="0"/>
              <a:t>		&lt;/a&gt; </a:t>
            </a:r>
          </a:p>
          <a:p>
            <a:pPr marL="0" indent="0">
              <a:buNone/>
            </a:pPr>
            <a:r>
              <a:rPr lang="en-US" sz="1000" dirty="0"/>
              <a:t>            &lt;/div&gt;</a:t>
            </a:r>
          </a:p>
        </p:txBody>
      </p:sp>
      <p:sp>
        <p:nvSpPr>
          <p:cNvPr id="4" name="TextBox 3">
            <a:extLst>
              <a:ext uri="{FF2B5EF4-FFF2-40B4-BE49-F238E27FC236}">
                <a16:creationId xmlns:a16="http://schemas.microsoft.com/office/drawing/2014/main" id="{E6544A77-4B75-75B9-FC90-58A66C861C83}"/>
              </a:ext>
            </a:extLst>
          </p:cNvPr>
          <p:cNvSpPr txBox="1"/>
          <p:nvPr/>
        </p:nvSpPr>
        <p:spPr>
          <a:xfrm>
            <a:off x="4307125" y="844034"/>
            <a:ext cx="4532075"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dirty="0"/>
              <a:t>Key Observation: All of this is deterministic</a:t>
            </a:r>
          </a:p>
        </p:txBody>
      </p:sp>
    </p:spTree>
    <p:extLst>
      <p:ext uri="{BB962C8B-B14F-4D97-AF65-F5344CB8AC3E}">
        <p14:creationId xmlns:p14="http://schemas.microsoft.com/office/powerpoint/2010/main" val="76116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D6F4B-BC62-FC69-6286-28F3F79B0739}"/>
              </a:ext>
            </a:extLst>
          </p:cNvPr>
          <p:cNvSpPr>
            <a:spLocks noGrp="1"/>
          </p:cNvSpPr>
          <p:nvPr>
            <p:ph type="title"/>
          </p:nvPr>
        </p:nvSpPr>
        <p:spPr/>
        <p:txBody>
          <a:bodyPr/>
          <a:lstStyle/>
          <a:p>
            <a:r>
              <a:rPr lang="en-US" dirty="0"/>
              <a:t>Dynamically-Generated Content</a:t>
            </a:r>
          </a:p>
        </p:txBody>
      </p:sp>
      <p:pic>
        <p:nvPicPr>
          <p:cNvPr id="5" name="Content Placeholder 4" descr="A screenshot of a computer&#10;&#10;AI-generated content may be incorrect.">
            <a:extLst>
              <a:ext uri="{FF2B5EF4-FFF2-40B4-BE49-F238E27FC236}">
                <a16:creationId xmlns:a16="http://schemas.microsoft.com/office/drawing/2014/main" id="{8807DF03-201B-0120-39DC-DB081139F08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9330" y="1295400"/>
            <a:ext cx="7865340" cy="5736049"/>
          </a:xfrm>
        </p:spPr>
      </p:pic>
      <p:sp>
        <p:nvSpPr>
          <p:cNvPr id="6" name="Oval 5">
            <a:extLst>
              <a:ext uri="{FF2B5EF4-FFF2-40B4-BE49-F238E27FC236}">
                <a16:creationId xmlns:a16="http://schemas.microsoft.com/office/drawing/2014/main" id="{EC358A23-99B7-F42F-CB4B-5F911DE4AF21}"/>
              </a:ext>
            </a:extLst>
          </p:cNvPr>
          <p:cNvSpPr/>
          <p:nvPr/>
        </p:nvSpPr>
        <p:spPr>
          <a:xfrm>
            <a:off x="6400800" y="1828800"/>
            <a:ext cx="762000" cy="228600"/>
          </a:xfrm>
          <a:prstGeom prst="ellipse">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7C073561-C8CB-CC0B-7462-EA503F0E867E}"/>
              </a:ext>
            </a:extLst>
          </p:cNvPr>
          <p:cNvSpPr/>
          <p:nvPr/>
        </p:nvSpPr>
        <p:spPr>
          <a:xfrm>
            <a:off x="7620000" y="1828800"/>
            <a:ext cx="543935" cy="228600"/>
          </a:xfrm>
          <a:prstGeom prst="ellipse">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FED244F-800C-101B-7610-3546984F5B79}"/>
              </a:ext>
            </a:extLst>
          </p:cNvPr>
          <p:cNvSpPr/>
          <p:nvPr/>
        </p:nvSpPr>
        <p:spPr>
          <a:xfrm>
            <a:off x="4572000" y="2438400"/>
            <a:ext cx="1600200" cy="2362200"/>
          </a:xfrm>
          <a:prstGeom prst="ellipse">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822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834" name="Rectangle 2"/>
          <p:cNvSpPr>
            <a:spLocks noGrp="1" noChangeArrowheads="1"/>
          </p:cNvSpPr>
          <p:nvPr>
            <p:ph type="title"/>
          </p:nvPr>
        </p:nvSpPr>
        <p:spPr/>
        <p:txBody>
          <a:bodyPr lIns="91294" tIns="45647" rIns="91294" bIns="45647" anchor="t">
            <a:normAutofit/>
          </a:bodyPr>
          <a:lstStyle/>
          <a:p>
            <a:r>
              <a:rPr lang="en-US"/>
              <a:t>Static and Dynamic Content</a:t>
            </a:r>
          </a:p>
        </p:txBody>
      </p:sp>
      <p:sp>
        <p:nvSpPr>
          <p:cNvPr id="760835" name="Rectangle 3"/>
          <p:cNvSpPr>
            <a:spLocks noGrp="1" noChangeArrowheads="1"/>
          </p:cNvSpPr>
          <p:nvPr>
            <p:ph idx="1"/>
          </p:nvPr>
        </p:nvSpPr>
        <p:spPr>
          <a:xfrm>
            <a:off x="457200" y="1600200"/>
            <a:ext cx="8229600" cy="5257800"/>
          </a:xfrm>
        </p:spPr>
        <p:txBody>
          <a:bodyPr lIns="91294" tIns="45647" rIns="91294" bIns="45647">
            <a:normAutofit/>
          </a:bodyPr>
          <a:lstStyle/>
          <a:p>
            <a:r>
              <a:rPr lang="en-US" dirty="0"/>
              <a:t>The content returned in HTTP responses can be either </a:t>
            </a:r>
            <a:r>
              <a:rPr lang="en-US" b="1" dirty="0">
                <a:solidFill>
                  <a:schemeClr val="accent1"/>
                </a:solidFill>
              </a:rPr>
              <a:t>static</a:t>
            </a:r>
            <a:r>
              <a:rPr lang="en-US" dirty="0"/>
              <a:t> or </a:t>
            </a:r>
            <a:r>
              <a:rPr lang="en-US" b="1" dirty="0">
                <a:solidFill>
                  <a:schemeClr val="accent1"/>
                </a:solidFill>
              </a:rPr>
              <a:t>dynamic</a:t>
            </a:r>
          </a:p>
          <a:p>
            <a:pPr lvl="1"/>
            <a:r>
              <a:rPr lang="en-US" i="1" dirty="0"/>
              <a:t>Static content</a:t>
            </a:r>
            <a:r>
              <a:rPr lang="en-US" dirty="0"/>
              <a:t>: content stored in files and retrieved in response to an HTTP request</a:t>
            </a:r>
          </a:p>
          <a:p>
            <a:pPr lvl="2"/>
            <a:r>
              <a:rPr lang="en-US" dirty="0"/>
              <a:t>Examples: HTML files, images, audio clips</a:t>
            </a:r>
          </a:p>
          <a:p>
            <a:pPr lvl="2"/>
            <a:r>
              <a:rPr lang="en-US" dirty="0"/>
              <a:t>Request identifies which content file</a:t>
            </a:r>
          </a:p>
          <a:p>
            <a:pPr lvl="1"/>
            <a:r>
              <a:rPr lang="en-US" i="1" dirty="0"/>
              <a:t>Dynamic content</a:t>
            </a:r>
            <a:r>
              <a:rPr lang="en-US" dirty="0"/>
              <a:t>: content produced on-the-fly in response to an HTTP request</a:t>
            </a:r>
          </a:p>
          <a:p>
            <a:pPr lvl="2"/>
            <a:r>
              <a:rPr lang="en-US" dirty="0"/>
              <a:t>Example: content produced by a program executed by the server on behalf of the client</a:t>
            </a:r>
          </a:p>
          <a:p>
            <a:pPr lvl="2"/>
            <a:r>
              <a:rPr lang="en-US" dirty="0"/>
              <a:t>Request identifies file containing executable code</a:t>
            </a:r>
          </a:p>
          <a:p>
            <a:pPr lvl="2"/>
            <a:endParaRPr lang="en-US" dirty="0"/>
          </a:p>
          <a:p>
            <a:r>
              <a:rPr lang="en-US" dirty="0"/>
              <a:t>Bottom line: </a:t>
            </a:r>
            <a:r>
              <a:rPr lang="en-US" i="1" dirty="0"/>
              <a:t>Web content is associated with a file that is managed by the server</a:t>
            </a:r>
          </a:p>
        </p:txBody>
      </p:sp>
    </p:spTree>
    <p:extLst>
      <p:ext uri="{BB962C8B-B14F-4D97-AF65-F5344CB8AC3E}">
        <p14:creationId xmlns:p14="http://schemas.microsoft.com/office/powerpoint/2010/main" val="186345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083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6083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6083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6083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6083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6083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6083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E0BB9-5223-C84A-BA02-08BD8C929DB9}"/>
              </a:ext>
            </a:extLst>
          </p:cNvPr>
          <p:cNvSpPr>
            <a:spLocks noGrp="1"/>
          </p:cNvSpPr>
          <p:nvPr>
            <p:ph type="title"/>
          </p:nvPr>
        </p:nvSpPr>
        <p:spPr/>
        <p:txBody>
          <a:bodyPr/>
          <a:lstStyle/>
          <a:p>
            <a:r>
              <a:rPr lang="en-US" dirty="0"/>
              <a:t>Dynamic Web Pages</a:t>
            </a:r>
          </a:p>
        </p:txBody>
      </p:sp>
      <p:sp>
        <p:nvSpPr>
          <p:cNvPr id="4" name="Text Placeholder 3">
            <a:extLst>
              <a:ext uri="{FF2B5EF4-FFF2-40B4-BE49-F238E27FC236}">
                <a16:creationId xmlns:a16="http://schemas.microsoft.com/office/drawing/2014/main" id="{46BD3DE9-3441-4C4B-9898-EE90AD3CDFB4}"/>
              </a:ext>
            </a:extLst>
          </p:cNvPr>
          <p:cNvSpPr>
            <a:spLocks noGrp="1"/>
          </p:cNvSpPr>
          <p:nvPr>
            <p:ph type="body" idx="1"/>
          </p:nvPr>
        </p:nvSpPr>
        <p:spPr/>
        <p:txBody>
          <a:bodyPr/>
          <a:lstStyle/>
          <a:p>
            <a:r>
              <a:rPr lang="en-US" dirty="0"/>
              <a:t>Server-Side</a:t>
            </a:r>
          </a:p>
        </p:txBody>
      </p:sp>
      <p:sp>
        <p:nvSpPr>
          <p:cNvPr id="5" name="Content Placeholder 4">
            <a:extLst>
              <a:ext uri="{FF2B5EF4-FFF2-40B4-BE49-F238E27FC236}">
                <a16:creationId xmlns:a16="http://schemas.microsoft.com/office/drawing/2014/main" id="{0C9F7526-DA63-844E-A3E0-3AEDB7759395}"/>
              </a:ext>
            </a:extLst>
          </p:cNvPr>
          <p:cNvSpPr>
            <a:spLocks noGrp="1"/>
          </p:cNvSpPr>
          <p:nvPr>
            <p:ph sz="half" idx="2"/>
          </p:nvPr>
        </p:nvSpPr>
        <p:spPr/>
        <p:txBody>
          <a:bodyPr/>
          <a:lstStyle/>
          <a:p>
            <a:r>
              <a:rPr lang="en-US" dirty="0"/>
              <a:t>PHP</a:t>
            </a:r>
          </a:p>
          <a:p>
            <a:r>
              <a:rPr lang="en-US" dirty="0"/>
              <a:t>Ruby</a:t>
            </a:r>
          </a:p>
          <a:p>
            <a:r>
              <a:rPr lang="en-US" dirty="0"/>
              <a:t>Python</a:t>
            </a:r>
          </a:p>
          <a:p>
            <a:r>
              <a:rPr lang="en-US" dirty="0"/>
              <a:t>Java</a:t>
            </a:r>
          </a:p>
          <a:p>
            <a:r>
              <a:rPr lang="en-US" dirty="0"/>
              <a:t>Go</a:t>
            </a:r>
          </a:p>
        </p:txBody>
      </p:sp>
      <p:sp>
        <p:nvSpPr>
          <p:cNvPr id="6" name="Text Placeholder 5">
            <a:extLst>
              <a:ext uri="{FF2B5EF4-FFF2-40B4-BE49-F238E27FC236}">
                <a16:creationId xmlns:a16="http://schemas.microsoft.com/office/drawing/2014/main" id="{B16ADDAF-3227-A943-99A0-2AE80F4ACA75}"/>
              </a:ext>
            </a:extLst>
          </p:cNvPr>
          <p:cNvSpPr>
            <a:spLocks noGrp="1"/>
          </p:cNvSpPr>
          <p:nvPr>
            <p:ph type="body" sz="quarter" idx="3"/>
          </p:nvPr>
        </p:nvSpPr>
        <p:spPr/>
        <p:txBody>
          <a:bodyPr/>
          <a:lstStyle/>
          <a:p>
            <a:r>
              <a:rPr lang="en-US" dirty="0"/>
              <a:t>Client-Side</a:t>
            </a:r>
          </a:p>
        </p:txBody>
      </p:sp>
      <p:sp>
        <p:nvSpPr>
          <p:cNvPr id="7" name="Content Placeholder 6">
            <a:extLst>
              <a:ext uri="{FF2B5EF4-FFF2-40B4-BE49-F238E27FC236}">
                <a16:creationId xmlns:a16="http://schemas.microsoft.com/office/drawing/2014/main" id="{1C1CE70F-3326-B748-B8A8-84EC08B82C93}"/>
              </a:ext>
            </a:extLst>
          </p:cNvPr>
          <p:cNvSpPr>
            <a:spLocks noGrp="1"/>
          </p:cNvSpPr>
          <p:nvPr>
            <p:ph sz="quarter" idx="4"/>
          </p:nvPr>
        </p:nvSpPr>
        <p:spPr/>
        <p:txBody>
          <a:bodyPr/>
          <a:lstStyle/>
          <a:p>
            <a:r>
              <a:rPr lang="en-US" dirty="0" err="1"/>
              <a:t>Javascript</a:t>
            </a:r>
            <a:endParaRPr lang="en-US" dirty="0"/>
          </a:p>
        </p:txBody>
      </p:sp>
      <p:sp>
        <p:nvSpPr>
          <p:cNvPr id="3" name="TextBox 2">
            <a:extLst>
              <a:ext uri="{FF2B5EF4-FFF2-40B4-BE49-F238E27FC236}">
                <a16:creationId xmlns:a16="http://schemas.microsoft.com/office/drawing/2014/main" id="{C71B4D12-3C57-C8A8-F509-DD40A721289A}"/>
              </a:ext>
            </a:extLst>
          </p:cNvPr>
          <p:cNvSpPr txBox="1"/>
          <p:nvPr/>
        </p:nvSpPr>
        <p:spPr>
          <a:xfrm>
            <a:off x="3962400" y="6205022"/>
            <a:ext cx="4544899" cy="369332"/>
          </a:xfrm>
          <a:prstGeom prst="rect">
            <a:avLst/>
          </a:prstGeom>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dirty="0"/>
              <a:t>Key Observation: All of this is still stateless</a:t>
            </a:r>
          </a:p>
        </p:txBody>
      </p:sp>
    </p:spTree>
    <p:extLst>
      <p:ext uri="{BB962C8B-B14F-4D97-AF65-F5344CB8AC3E}">
        <p14:creationId xmlns:p14="http://schemas.microsoft.com/office/powerpoint/2010/main" val="340826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Cookies</a:t>
            </a:r>
          </a:p>
        </p:txBody>
      </p:sp>
      <p:pic>
        <p:nvPicPr>
          <p:cNvPr id="4" name="Content Placeholder 3"/>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16419" r="10447"/>
          <a:stretch/>
        </p:blipFill>
        <p:spPr>
          <a:xfrm>
            <a:off x="5410200" y="1975104"/>
            <a:ext cx="3733800" cy="3403600"/>
          </a:xfrm>
        </p:spPr>
      </p:pic>
      <p:sp>
        <p:nvSpPr>
          <p:cNvPr id="3" name="Content Placeholder 2">
            <a:extLst>
              <a:ext uri="{FF2B5EF4-FFF2-40B4-BE49-F238E27FC236}">
                <a16:creationId xmlns:a16="http://schemas.microsoft.com/office/drawing/2014/main" id="{10F1EF94-D3A1-E460-DDEF-1353B63F052F}"/>
              </a:ext>
            </a:extLst>
          </p:cNvPr>
          <p:cNvSpPr>
            <a:spLocks noGrp="1"/>
          </p:cNvSpPr>
          <p:nvPr>
            <p:ph sz="half" idx="2"/>
          </p:nvPr>
        </p:nvSpPr>
        <p:spPr>
          <a:xfrm>
            <a:off x="457200" y="1828800"/>
            <a:ext cx="4419600" cy="4718304"/>
          </a:xfrm>
        </p:spPr>
        <p:txBody>
          <a:bodyPr>
            <a:normAutofit fontScale="85000" lnSpcReduction="20000"/>
          </a:bodyPr>
          <a:lstStyle/>
          <a:p>
            <a:r>
              <a:rPr lang="en-US" dirty="0"/>
              <a:t>Cookies are small blocks of data stored locally by the web browser</a:t>
            </a:r>
          </a:p>
          <a:p>
            <a:endParaRPr lang="en-US" dirty="0"/>
          </a:p>
          <a:p>
            <a:r>
              <a:rPr lang="en-US" dirty="0"/>
              <a:t>Cookie is sent with every request to that domain</a:t>
            </a:r>
          </a:p>
          <a:p>
            <a:endParaRPr lang="en-US" dirty="0"/>
          </a:p>
          <a:p>
            <a:r>
              <a:rPr lang="en-US" dirty="0"/>
              <a:t>Can be used to keep track of whether a user has authenticated (as which user)</a:t>
            </a:r>
          </a:p>
          <a:p>
            <a:endParaRPr lang="en-US" dirty="0"/>
          </a:p>
          <a:p>
            <a:r>
              <a:rPr lang="en-US" dirty="0"/>
              <a:t>And also other things…</a:t>
            </a:r>
          </a:p>
          <a:p>
            <a:r>
              <a:rPr lang="en-US" dirty="0"/>
              <a:t>Can be set by third parties</a:t>
            </a:r>
          </a:p>
        </p:txBody>
      </p:sp>
    </p:spTree>
    <p:extLst>
      <p:ext uri="{BB962C8B-B14F-4D97-AF65-F5344CB8AC3E}">
        <p14:creationId xmlns:p14="http://schemas.microsoft.com/office/powerpoint/2010/main" val="1059100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2B0C5C-E53F-BA25-0C6F-8460280E1F11}"/>
              </a:ext>
            </a:extLst>
          </p:cNvPr>
          <p:cNvSpPr>
            <a:spLocks noGrp="1"/>
          </p:cNvSpPr>
          <p:nvPr>
            <p:ph type="title"/>
          </p:nvPr>
        </p:nvSpPr>
        <p:spPr/>
        <p:txBody>
          <a:bodyPr/>
          <a:lstStyle/>
          <a:p>
            <a:r>
              <a:rPr lang="en-US" dirty="0"/>
              <a:t>Cookies</a:t>
            </a:r>
          </a:p>
        </p:txBody>
      </p:sp>
      <p:sp>
        <p:nvSpPr>
          <p:cNvPr id="7" name="Rectangle 6">
            <a:extLst>
              <a:ext uri="{FF2B5EF4-FFF2-40B4-BE49-F238E27FC236}">
                <a16:creationId xmlns:a16="http://schemas.microsoft.com/office/drawing/2014/main" id="{DF996305-DB26-C0B7-2D6E-93AAF47A4D51}"/>
              </a:ext>
            </a:extLst>
          </p:cNvPr>
          <p:cNvSpPr/>
          <p:nvPr/>
        </p:nvSpPr>
        <p:spPr>
          <a:xfrm>
            <a:off x="457200" y="1905000"/>
            <a:ext cx="1143000" cy="4267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Client</a:t>
            </a:r>
          </a:p>
        </p:txBody>
      </p:sp>
      <p:sp>
        <p:nvSpPr>
          <p:cNvPr id="8" name="Rectangle 7">
            <a:extLst>
              <a:ext uri="{FF2B5EF4-FFF2-40B4-BE49-F238E27FC236}">
                <a16:creationId xmlns:a16="http://schemas.microsoft.com/office/drawing/2014/main" id="{586A556E-A6F6-834A-D72C-E828004460F0}"/>
              </a:ext>
            </a:extLst>
          </p:cNvPr>
          <p:cNvSpPr/>
          <p:nvPr/>
        </p:nvSpPr>
        <p:spPr>
          <a:xfrm>
            <a:off x="7543800" y="1905000"/>
            <a:ext cx="1143000" cy="4267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Server</a:t>
            </a:r>
          </a:p>
        </p:txBody>
      </p:sp>
      <p:cxnSp>
        <p:nvCxnSpPr>
          <p:cNvPr id="10" name="Straight Arrow Connector 9">
            <a:extLst>
              <a:ext uri="{FF2B5EF4-FFF2-40B4-BE49-F238E27FC236}">
                <a16:creationId xmlns:a16="http://schemas.microsoft.com/office/drawing/2014/main" id="{35C9AAC1-29BE-A0E3-FCBD-26CB04C1D22B}"/>
              </a:ext>
            </a:extLst>
          </p:cNvPr>
          <p:cNvCxnSpPr/>
          <p:nvPr/>
        </p:nvCxnSpPr>
        <p:spPr>
          <a:xfrm>
            <a:off x="1905000" y="2514600"/>
            <a:ext cx="5410200"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1" name="Rectangle 10">
            <a:extLst>
              <a:ext uri="{FF2B5EF4-FFF2-40B4-BE49-F238E27FC236}">
                <a16:creationId xmlns:a16="http://schemas.microsoft.com/office/drawing/2014/main" id="{D8B0522C-6C9E-8DE9-980F-904C9AF7C6FD}"/>
              </a:ext>
            </a:extLst>
          </p:cNvPr>
          <p:cNvSpPr/>
          <p:nvPr/>
        </p:nvSpPr>
        <p:spPr>
          <a:xfrm>
            <a:off x="1981200" y="2590800"/>
            <a:ext cx="5181600" cy="381000"/>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latin typeface="Courier New" panose="02070309020205020404" pitchFamily="49" charset="0"/>
                <a:cs typeface="Courier New" panose="02070309020205020404" pitchFamily="49" charset="0"/>
              </a:rPr>
              <a:t>GET http://</a:t>
            </a:r>
            <a:r>
              <a:rPr lang="en-US" b="1" dirty="0" err="1">
                <a:latin typeface="Courier New" panose="02070309020205020404" pitchFamily="49" charset="0"/>
                <a:cs typeface="Courier New" panose="02070309020205020404" pitchFamily="49" charset="0"/>
              </a:rPr>
              <a:t>www.example.com</a:t>
            </a:r>
            <a:r>
              <a:rPr lang="en-US" b="1" dirty="0">
                <a:latin typeface="Courier New" panose="02070309020205020404" pitchFamily="49" charset="0"/>
                <a:cs typeface="Courier New" panose="02070309020205020404" pitchFamily="49" charset="0"/>
              </a:rPr>
              <a:t>/ HTTP/1.1</a:t>
            </a:r>
          </a:p>
        </p:txBody>
      </p:sp>
      <p:cxnSp>
        <p:nvCxnSpPr>
          <p:cNvPr id="12" name="Straight Arrow Connector 11">
            <a:extLst>
              <a:ext uri="{FF2B5EF4-FFF2-40B4-BE49-F238E27FC236}">
                <a16:creationId xmlns:a16="http://schemas.microsoft.com/office/drawing/2014/main" id="{AB3DBCC2-5F42-7C70-C00E-532D1E6EB847}"/>
              </a:ext>
            </a:extLst>
          </p:cNvPr>
          <p:cNvCxnSpPr/>
          <p:nvPr/>
        </p:nvCxnSpPr>
        <p:spPr>
          <a:xfrm>
            <a:off x="1905000" y="4876800"/>
            <a:ext cx="5410200" cy="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3" name="Straight Arrow Connector 12">
            <a:extLst>
              <a:ext uri="{FF2B5EF4-FFF2-40B4-BE49-F238E27FC236}">
                <a16:creationId xmlns:a16="http://schemas.microsoft.com/office/drawing/2014/main" id="{C2178B6E-4A90-179C-1AFA-02F6C9AE5C4E}"/>
              </a:ext>
            </a:extLst>
          </p:cNvPr>
          <p:cNvCxnSpPr/>
          <p:nvPr/>
        </p:nvCxnSpPr>
        <p:spPr>
          <a:xfrm>
            <a:off x="1905000" y="3581400"/>
            <a:ext cx="5410200" cy="0"/>
          </a:xfrm>
          <a:prstGeom prst="straightConnector1">
            <a:avLst/>
          </a:prstGeom>
          <a:ln w="26424">
            <a:headEnd type="triangle" w="med" len="med"/>
            <a:tailEnd type="none" w="med" len="med"/>
          </a:ln>
        </p:spPr>
        <p:style>
          <a:lnRef idx="2">
            <a:schemeClr val="accent2"/>
          </a:lnRef>
          <a:fillRef idx="0">
            <a:schemeClr val="accent2"/>
          </a:fillRef>
          <a:effectRef idx="1">
            <a:schemeClr val="accent2"/>
          </a:effectRef>
          <a:fontRef idx="minor">
            <a:schemeClr val="tx1"/>
          </a:fontRef>
        </p:style>
      </p:cxnSp>
      <p:sp>
        <p:nvSpPr>
          <p:cNvPr id="14" name="Rectangle 13">
            <a:extLst>
              <a:ext uri="{FF2B5EF4-FFF2-40B4-BE49-F238E27FC236}">
                <a16:creationId xmlns:a16="http://schemas.microsoft.com/office/drawing/2014/main" id="{FB0569AC-67F3-1EF9-22CF-07F07BB98ACD}"/>
              </a:ext>
            </a:extLst>
          </p:cNvPr>
          <p:cNvSpPr/>
          <p:nvPr/>
        </p:nvSpPr>
        <p:spPr>
          <a:xfrm>
            <a:off x="2019300" y="3670298"/>
            <a:ext cx="5181600" cy="596897"/>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latin typeface="Courier New" panose="02070309020205020404" pitchFamily="49" charset="0"/>
                <a:cs typeface="Courier New" panose="02070309020205020404" pitchFamily="49" charset="0"/>
              </a:rPr>
              <a:t>HTTP/1.1 200 OK</a:t>
            </a:r>
          </a:p>
          <a:p>
            <a:r>
              <a:rPr lang="en-US" b="1" dirty="0">
                <a:latin typeface="Courier New" panose="02070309020205020404" pitchFamily="49" charset="0"/>
                <a:cs typeface="Courier New" panose="02070309020205020404" pitchFamily="49" charset="0"/>
              </a:rPr>
              <a:t>Set-Cookie: session-id=12345</a:t>
            </a:r>
          </a:p>
        </p:txBody>
      </p:sp>
      <p:pic>
        <p:nvPicPr>
          <p:cNvPr id="16" name="Picture 15">
            <a:extLst>
              <a:ext uri="{FF2B5EF4-FFF2-40B4-BE49-F238E27FC236}">
                <a16:creationId xmlns:a16="http://schemas.microsoft.com/office/drawing/2014/main" id="{CDC0718D-568E-DBD8-9D9C-6FE1A056E3F0}"/>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19" b="91852" l="7143" r="91429">
                        <a14:foregroundMark x1="18000" y1="31296" x2="12857" y2="46111"/>
                        <a14:foregroundMark x1="12857" y1="46111" x2="12286" y2="64444"/>
                        <a14:foregroundMark x1="88000" y1="71481" x2="88571" y2="39259"/>
                        <a14:foregroundMark x1="30000" y1="89815" x2="66286" y2="89259"/>
                        <a14:foregroundMark x1="66286" y1="89259" x2="74571" y2="89259"/>
                        <a14:foregroundMark x1="50000" y1="4630" x2="49429" y2="6481"/>
                        <a14:foregroundMark x1="29143" y1="15370" x2="58857" y2="15556"/>
                        <a14:foregroundMark x1="39429" y1="20185" x2="39857" y2="71204"/>
                        <a14:foregroundMark x1="39857" y1="71204" x2="46000" y2="91852"/>
                        <a14:foregroundMark x1="26571" y1="83704" x2="38857" y2="83889"/>
                        <a14:foregroundMark x1="38857" y1="83889" x2="62286" y2="81852"/>
                        <a14:foregroundMark x1="62286" y1="81852" x2="65429" y2="82593"/>
                        <a14:foregroundMark x1="31429" y1="88333" x2="46857" y2="88704"/>
                        <a14:foregroundMark x1="47143" y1="5741" x2="47429" y2="13611"/>
                        <a14:foregroundMark x1="47429" y1="13611" x2="47714" y2="14074"/>
                        <a14:foregroundMark x1="75143" y1="12778" x2="82000" y2="17778"/>
                        <a14:foregroundMark x1="73714" y1="14630" x2="73714" y2="18704"/>
                        <a14:foregroundMark x1="18571" y1="17407" x2="53429" y2="20556"/>
                        <a14:foregroundMark x1="53429" y1="20556" x2="72000" y2="17963"/>
                        <a14:foregroundMark x1="14571" y1="19259" x2="37286" y2="20926"/>
                        <a14:foregroundMark x1="37286" y1="20926" x2="26143" y2="21296"/>
                        <a14:foregroundMark x1="26143" y1="21296" x2="24571" y2="19630"/>
                        <a14:foregroundMark x1="44571" y1="1667" x2="48286" y2="8241"/>
                        <a14:foregroundMark x1="48286" y1="8241" x2="58000" y2="4722"/>
                        <a14:foregroundMark x1="58000" y1="4722" x2="48571" y2="1111"/>
                        <a14:foregroundMark x1="48571" y1="1111" x2="45429" y2="1852"/>
                        <a14:foregroundMark x1="44286" y1="2963" x2="45857" y2="20000"/>
                        <a14:foregroundMark x1="45857" y1="20000" x2="44571" y2="25000"/>
                        <a14:foregroundMark x1="44286" y1="80926" x2="56286" y2="81111"/>
                        <a14:foregroundMark x1="72286" y1="85556" x2="64000" y2="82963"/>
                        <a14:foregroundMark x1="61714" y1="89074" x2="80000" y2="87407"/>
                        <a14:foregroundMark x1="83714" y1="37222" x2="86286" y2="71481"/>
                        <a14:foregroundMark x1="89429" y1="80185" x2="91429" y2="46296"/>
                        <a14:foregroundMark x1="91429" y1="46111" x2="90286" y2="38889"/>
                        <a14:foregroundMark x1="90286" y1="38889" x2="80857" y2="26204"/>
                        <a14:foregroundMark x1="80857" y1="26204" x2="56571" y2="24630"/>
                        <a14:foregroundMark x1="56571" y1="24630" x2="46000" y2="25556"/>
                        <a14:foregroundMark x1="46000" y1="25556" x2="46000" y2="25556"/>
                        <a14:foregroundMark x1="55714" y1="10370" x2="78429" y2="13333"/>
                        <a14:foregroundMark x1="78429" y1="13333" x2="84286" y2="19259"/>
                        <a14:foregroundMark x1="84286" y1="19259" x2="80286" y2="25833"/>
                        <a14:foregroundMark x1="80286" y1="25833" x2="80286" y2="26111"/>
                        <a14:foregroundMark x1="16571" y1="17778" x2="23143" y2="11944"/>
                        <a14:foregroundMark x1="23143" y1="11944" x2="43714" y2="10000"/>
                        <a14:foregroundMark x1="14571" y1="20185" x2="35286" y2="26019"/>
                        <a14:foregroundMark x1="35286" y1="26019" x2="38286" y2="26111"/>
                        <a14:foregroundMark x1="14571" y1="20741" x2="24000" y2="24537"/>
                        <a14:foregroundMark x1="24000" y1="24537" x2="25143" y2="24630"/>
                        <a14:foregroundMark x1="13714" y1="60556" x2="16000" y2="77037"/>
                        <a14:foregroundMark x1="8286" y1="68889" x2="12000" y2="81667"/>
                        <a14:foregroundMark x1="7143" y1="57222" x2="10000" y2="68333"/>
                        <a14:foregroundMark x1="42571" y1="91852" x2="56000" y2="91852"/>
                      </a14:backgroundRemoval>
                    </a14:imgEffect>
                  </a14:imgLayer>
                </a14:imgProps>
              </a:ext>
              <a:ext uri="{28A0092B-C50C-407E-A947-70E740481C1C}">
                <a14:useLocalDpi xmlns:a14="http://schemas.microsoft.com/office/drawing/2010/main" val="0"/>
              </a:ext>
            </a:extLst>
          </a:blip>
          <a:srcRect b="7217"/>
          <a:stretch>
            <a:fillRect/>
          </a:stretch>
        </p:blipFill>
        <p:spPr>
          <a:xfrm>
            <a:off x="571807" y="4648200"/>
            <a:ext cx="913786" cy="1308093"/>
          </a:xfrm>
          <a:prstGeom prst="rect">
            <a:avLst/>
          </a:prstGeom>
        </p:spPr>
      </p:pic>
      <p:pic>
        <p:nvPicPr>
          <p:cNvPr id="17" name="Content Placeholder 3">
            <a:extLst>
              <a:ext uri="{FF2B5EF4-FFF2-40B4-BE49-F238E27FC236}">
                <a16:creationId xmlns:a16="http://schemas.microsoft.com/office/drawing/2014/main" id="{668B12E0-0EEB-4539-106C-76449B2BC72F}"/>
              </a:ext>
            </a:extLst>
          </p:cNvPr>
          <p:cNvPicPr>
            <a:picLocks noGrp="1" noChangeAspect="1"/>
          </p:cNvPicPr>
          <p:nvPr>
            <p:ph sz="half" idx="1"/>
          </p:nvPr>
        </p:nvPicPr>
        <p:blipFill rotWithShape="1">
          <a:blip r:embed="rId4">
            <a:extLst>
              <a:ext uri="{BEBA8EAE-BF5A-486C-A8C5-ECC9F3942E4B}">
                <a14:imgProps xmlns:a14="http://schemas.microsoft.com/office/drawing/2010/main">
                  <a14:imgLayer r:embed="rId5">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5978525" y="3723043"/>
            <a:ext cx="876300" cy="798804"/>
          </a:xfrm>
        </p:spPr>
      </p:pic>
      <p:pic>
        <p:nvPicPr>
          <p:cNvPr id="18" name="Content Placeholder 3">
            <a:extLst>
              <a:ext uri="{FF2B5EF4-FFF2-40B4-BE49-F238E27FC236}">
                <a16:creationId xmlns:a16="http://schemas.microsoft.com/office/drawing/2014/main" id="{ADF203AF-732A-9D9C-F407-F4E08B9BE0D7}"/>
              </a:ext>
            </a:extLst>
          </p:cNvPr>
          <p:cNvPicPr>
            <a:picLocks noChangeAspect="1"/>
          </p:cNvPicPr>
          <p:nvPr/>
        </p:nvPicPr>
        <p:blipFill rotWithShape="1">
          <a:blip r:embed="rId4">
            <a:extLst>
              <a:ext uri="{BEBA8EAE-BF5A-486C-A8C5-ECC9F3942E4B}">
                <a14:imgProps xmlns:a14="http://schemas.microsoft.com/office/drawing/2010/main">
                  <a14:imgLayer r:embed="rId6">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735986" y="5410200"/>
            <a:ext cx="521007" cy="474932"/>
          </a:xfrm>
          <a:prstGeom prst="rect">
            <a:avLst/>
          </a:prstGeom>
        </p:spPr>
      </p:pic>
      <p:sp>
        <p:nvSpPr>
          <p:cNvPr id="19" name="Rectangle 18">
            <a:extLst>
              <a:ext uri="{FF2B5EF4-FFF2-40B4-BE49-F238E27FC236}">
                <a16:creationId xmlns:a16="http://schemas.microsoft.com/office/drawing/2014/main" id="{206DB500-E2A4-54F1-8A24-08AC903AD8EE}"/>
              </a:ext>
            </a:extLst>
          </p:cNvPr>
          <p:cNvSpPr/>
          <p:nvPr/>
        </p:nvSpPr>
        <p:spPr>
          <a:xfrm>
            <a:off x="1981200" y="4965697"/>
            <a:ext cx="5181600" cy="596897"/>
          </a:xfrm>
          <a:prstGeom prst="rect">
            <a:avLst/>
          </a:prstGeom>
          <a:ln>
            <a:no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latin typeface="Courier New" panose="02070309020205020404" pitchFamily="49" charset="0"/>
                <a:cs typeface="Courier New" panose="02070309020205020404" pitchFamily="49" charset="0"/>
              </a:rPr>
              <a:t>GET http://</a:t>
            </a:r>
            <a:r>
              <a:rPr lang="en-US" b="1" dirty="0" err="1">
                <a:latin typeface="Courier New" panose="02070309020205020404" pitchFamily="49" charset="0"/>
                <a:cs typeface="Courier New" panose="02070309020205020404" pitchFamily="49" charset="0"/>
              </a:rPr>
              <a:t>www.example.com</a:t>
            </a:r>
            <a:r>
              <a:rPr lang="en-US" b="1" dirty="0">
                <a:latin typeface="Courier New" panose="02070309020205020404" pitchFamily="49" charset="0"/>
                <a:cs typeface="Courier New" panose="02070309020205020404" pitchFamily="49" charset="0"/>
              </a:rPr>
              <a:t>/ HTTP/1.1</a:t>
            </a:r>
          </a:p>
          <a:p>
            <a:r>
              <a:rPr lang="en-US" b="1" dirty="0">
                <a:latin typeface="Courier New" panose="02070309020205020404" pitchFamily="49" charset="0"/>
                <a:cs typeface="Courier New" panose="02070309020205020404" pitchFamily="49" charset="0"/>
              </a:rPr>
              <a:t>Cookie: session-id=12345</a:t>
            </a:r>
          </a:p>
        </p:txBody>
      </p:sp>
      <p:pic>
        <p:nvPicPr>
          <p:cNvPr id="20" name="Content Placeholder 3">
            <a:extLst>
              <a:ext uri="{FF2B5EF4-FFF2-40B4-BE49-F238E27FC236}">
                <a16:creationId xmlns:a16="http://schemas.microsoft.com/office/drawing/2014/main" id="{80EEA032-C3A0-0C2B-50A5-3DB35FFC630A}"/>
              </a:ext>
            </a:extLst>
          </p:cNvPr>
          <p:cNvPicPr>
            <a:picLocks noChangeAspect="1"/>
          </p:cNvPicPr>
          <p:nvPr/>
        </p:nvPicPr>
        <p:blipFill rotWithShape="1">
          <a:blip r:embed="rId4">
            <a:extLst>
              <a:ext uri="{BEBA8EAE-BF5A-486C-A8C5-ECC9F3942E4B}">
                <a14:imgProps xmlns:a14="http://schemas.microsoft.com/office/drawing/2010/main">
                  <a14:imgLayer r:embed="rId7">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5334000" y="5179055"/>
            <a:ext cx="876300" cy="798804"/>
          </a:xfrm>
          <a:prstGeom prst="rect">
            <a:avLst/>
          </a:prstGeom>
        </p:spPr>
      </p:pic>
    </p:spTree>
    <p:extLst>
      <p:ext uri="{BB962C8B-B14F-4D97-AF65-F5344CB8AC3E}">
        <p14:creationId xmlns:p14="http://schemas.microsoft.com/office/powerpoint/2010/main" val="409271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5ED05-874C-015C-580D-650CB247D41A}"/>
              </a:ext>
            </a:extLst>
          </p:cNvPr>
          <p:cNvSpPr>
            <a:spLocks noGrp="1"/>
          </p:cNvSpPr>
          <p:nvPr>
            <p:ph type="title"/>
          </p:nvPr>
        </p:nvSpPr>
        <p:spPr/>
        <p:txBody>
          <a:bodyPr/>
          <a:lstStyle/>
          <a:p>
            <a:r>
              <a:rPr lang="en-US" dirty="0"/>
              <a:t>First party tracking</a:t>
            </a:r>
          </a:p>
        </p:txBody>
      </p:sp>
      <p:sp>
        <p:nvSpPr>
          <p:cNvPr id="5" name="Content Placeholder 4">
            <a:extLst>
              <a:ext uri="{FF2B5EF4-FFF2-40B4-BE49-F238E27FC236}">
                <a16:creationId xmlns:a16="http://schemas.microsoft.com/office/drawing/2014/main" id="{250E4FD0-5BC5-FEDB-2D21-5BEEA3058AA7}"/>
              </a:ext>
            </a:extLst>
          </p:cNvPr>
          <p:cNvSpPr>
            <a:spLocks noGrp="1"/>
          </p:cNvSpPr>
          <p:nvPr>
            <p:ph idx="1"/>
          </p:nvPr>
        </p:nvSpPr>
        <p:spPr>
          <a:xfrm>
            <a:off x="457200" y="1447800"/>
            <a:ext cx="8229600" cy="4876800"/>
          </a:xfrm>
        </p:spPr>
        <p:txBody>
          <a:bodyPr/>
          <a:lstStyle/>
          <a:p>
            <a:r>
              <a:rPr lang="en-US" dirty="0"/>
              <a:t>uses cookies, </a:t>
            </a:r>
            <a:r>
              <a:rPr lang="en-US" dirty="0" err="1"/>
              <a:t>javascript</a:t>
            </a:r>
            <a:r>
              <a:rPr lang="en-US" dirty="0"/>
              <a:t>, and </a:t>
            </a:r>
            <a:r>
              <a:rPr lang="en-US" dirty="0" err="1"/>
              <a:t>url</a:t>
            </a:r>
            <a:r>
              <a:rPr lang="en-US" dirty="0"/>
              <a:t> parameters to track behavior on site</a:t>
            </a:r>
          </a:p>
        </p:txBody>
      </p:sp>
      <p:pic>
        <p:nvPicPr>
          <p:cNvPr id="9" name="Picture 8" descr="A screenshot of a computer&#10;&#10;AI-generated content may be incorrect.">
            <a:extLst>
              <a:ext uri="{FF2B5EF4-FFF2-40B4-BE49-F238E27FC236}">
                <a16:creationId xmlns:a16="http://schemas.microsoft.com/office/drawing/2014/main" id="{886875B7-B149-0C13-7E42-6DEA52B273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210096"/>
            <a:ext cx="4038600" cy="2945277"/>
          </a:xfrm>
          <a:prstGeom prst="rect">
            <a:avLst/>
          </a:prstGeom>
        </p:spPr>
      </p:pic>
      <p:sp>
        <p:nvSpPr>
          <p:cNvPr id="11" name="TextBox 10">
            <a:extLst>
              <a:ext uri="{FF2B5EF4-FFF2-40B4-BE49-F238E27FC236}">
                <a16:creationId xmlns:a16="http://schemas.microsoft.com/office/drawing/2014/main" id="{06F999C3-F0B0-C63B-4FDE-B0F4691F5EA4}"/>
              </a:ext>
            </a:extLst>
          </p:cNvPr>
          <p:cNvSpPr txBox="1"/>
          <p:nvPr/>
        </p:nvSpPr>
        <p:spPr>
          <a:xfrm>
            <a:off x="381000" y="4903619"/>
            <a:ext cx="4572000" cy="1954381"/>
          </a:xfrm>
          <a:prstGeom prst="rect">
            <a:avLst/>
          </a:prstGeom>
          <a:noFill/>
        </p:spPr>
        <p:txBody>
          <a:bodyPr wrap="square">
            <a:spAutoFit/>
          </a:bodyPr>
          <a:lstStyle/>
          <a:p>
            <a:r>
              <a:rPr lang="en-US" sz="1100" dirty="0"/>
              <a:t>https://</a:t>
            </a:r>
            <a:r>
              <a:rPr lang="en-US" sz="1100" dirty="0" err="1"/>
              <a:t>www.amazon.com</a:t>
            </a:r>
            <a:r>
              <a:rPr lang="en-US" sz="1100" dirty="0"/>
              <a:t>/LEGO-Majestic-Building-Featuring-</a:t>
            </a:r>
            <a:r>
              <a:rPr lang="en-US" sz="1100" dirty="0" err="1"/>
              <a:t>Imaginati</a:t>
            </a:r>
            <a:r>
              <a:rPr lang="en-US" sz="1100" dirty="0"/>
              <a:t> </a:t>
            </a:r>
            <a:r>
              <a:rPr lang="en-US" sz="1100" dirty="0" err="1"/>
              <a:t>ve</a:t>
            </a:r>
            <a:r>
              <a:rPr lang="en-US" sz="1100" dirty="0"/>
              <a:t>/</a:t>
            </a:r>
            <a:r>
              <a:rPr lang="en-US" sz="1100" dirty="0" err="1"/>
              <a:t>dp</a:t>
            </a:r>
            <a:r>
              <a:rPr lang="en-US" sz="1100" dirty="0"/>
              <a:t>/B09FM57L7B/ref=sr_1_1_sspa?crid=28QO8CV6XVUJO&amp;dib=eyJ2IjoiMSJ9.CgmS_iNoAEFAyxySR6sPRkK0HLeFtyw9AMIqzNQCK8xH1iitTrsjjszKWQF6_9M1Bhgsi3cq3WbFhBaBttTEtly9FFM6Fo2kTVB4WJhG_8txOOexcH89mgxN6yBIl8jg0rByrljMtk-JpW1P5GVsEUQ2Il-jX I6ZSPk01uwAjpg-JJ2smfK0pgay8DV-6xafyDF0vHKQI4eDIlwzquEix5 GpkZopJrTvZml56pqgrN59fSzZ kDT1-xIe6m0VJ81KbBEeNXX3afC7Y r-X2Z_Ke0UZAp92bfn7QFVAZ8UAcIA.KgOBGNSmCjKO_6yt5cXP8T P8H0ty6SXgkSkxFwWuL6I&amp;dib_tag=</a:t>
            </a:r>
            <a:r>
              <a:rPr lang="en-US" sz="1100" dirty="0" err="1"/>
              <a:t>se&amp;keywords</a:t>
            </a:r>
            <a:r>
              <a:rPr lang="en-US" sz="1100" dirty="0"/>
              <a:t>=legos+for+boys+age+8-12&amp;qid=1791384961&amp;sprefix=</a:t>
            </a:r>
            <a:r>
              <a:rPr lang="en-US" sz="1100" dirty="0" err="1"/>
              <a:t>legos+for</a:t>
            </a:r>
            <a:r>
              <a:rPr lang="en-US" sz="1100" dirty="0"/>
              <a:t>+%2Caps%2C221&amp;sr=8-1-spons&amp;sp_csd=d2lkZ2V0TmFtZT1zcF9hdGY&amp;psc=1</a:t>
            </a:r>
          </a:p>
        </p:txBody>
      </p:sp>
      <p:pic>
        <p:nvPicPr>
          <p:cNvPr id="13" name="Content Placeholder 3">
            <a:extLst>
              <a:ext uri="{FF2B5EF4-FFF2-40B4-BE49-F238E27FC236}">
                <a16:creationId xmlns:a16="http://schemas.microsoft.com/office/drawing/2014/main" id="{9FD4C1C9-F636-7025-F124-0E6C9CBCC2C3}"/>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3848100" y="1952813"/>
            <a:ext cx="876300" cy="798804"/>
          </a:xfrm>
          <a:prstGeom prst="rect">
            <a:avLst/>
          </a:prstGeom>
        </p:spPr>
      </p:pic>
      <p:pic>
        <p:nvPicPr>
          <p:cNvPr id="15" name="Picture 14" descr="A screenshot of a computer&#10;&#10;AI-generated content may be incorrect.">
            <a:extLst>
              <a:ext uri="{FF2B5EF4-FFF2-40B4-BE49-F238E27FC236}">
                <a16:creationId xmlns:a16="http://schemas.microsoft.com/office/drawing/2014/main" id="{0E0E31A4-604A-6015-46BF-DF5962F171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9200" y="2210096"/>
            <a:ext cx="4038600" cy="2945277"/>
          </a:xfrm>
          <a:prstGeom prst="rect">
            <a:avLst/>
          </a:prstGeom>
        </p:spPr>
      </p:pic>
      <p:pic>
        <p:nvPicPr>
          <p:cNvPr id="16" name="Content Placeholder 3">
            <a:extLst>
              <a:ext uri="{FF2B5EF4-FFF2-40B4-BE49-F238E27FC236}">
                <a16:creationId xmlns:a16="http://schemas.microsoft.com/office/drawing/2014/main" id="{95E90F4F-C224-7DC1-4ACC-93B69DFB8A6E}"/>
              </a:ext>
            </a:extLst>
          </p:cNvPr>
          <p:cNvPicPr>
            <a:picLocks noChangeAspect="1"/>
          </p:cNvPicPr>
          <p:nvPr/>
        </p:nvPicPr>
        <p:blipFill rotWithShape="1">
          <a:blip r:embed="rId3">
            <a:extLst>
              <a:ext uri="{BEBA8EAE-BF5A-486C-A8C5-ECC9F3942E4B}">
                <a14:imgProps xmlns:a14="http://schemas.microsoft.com/office/drawing/2010/main">
                  <a14:imgLayer r:embed="rId6">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8324850" y="1886894"/>
            <a:ext cx="876300" cy="798804"/>
          </a:xfrm>
          <a:prstGeom prst="rect">
            <a:avLst/>
          </a:prstGeom>
        </p:spPr>
      </p:pic>
      <p:pic>
        <p:nvPicPr>
          <p:cNvPr id="19" name="Picture 18" descr="A screenshot of a website&#10;&#10;AI-generated content may be incorrect.">
            <a:extLst>
              <a:ext uri="{FF2B5EF4-FFF2-40B4-BE49-F238E27FC236}">
                <a16:creationId xmlns:a16="http://schemas.microsoft.com/office/drawing/2014/main" id="{0A7DAB5C-403B-79AB-ECD7-46604D1DB7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49660" y="5155373"/>
            <a:ext cx="3794315" cy="1320387"/>
          </a:xfrm>
          <a:prstGeom prst="rect">
            <a:avLst/>
          </a:prstGeom>
          <a:ln>
            <a:solidFill>
              <a:schemeClr val="tx1"/>
            </a:solidFill>
          </a:ln>
        </p:spPr>
      </p:pic>
    </p:spTree>
    <p:extLst>
      <p:ext uri="{BB962C8B-B14F-4D97-AF65-F5344CB8AC3E}">
        <p14:creationId xmlns:p14="http://schemas.microsoft.com/office/powerpoint/2010/main" val="2522838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E6406-8657-1B45-962D-8B5093081C2F}"/>
              </a:ext>
            </a:extLst>
          </p:cNvPr>
          <p:cNvSpPr>
            <a:spLocks noGrp="1"/>
          </p:cNvSpPr>
          <p:nvPr>
            <p:ph type="title"/>
          </p:nvPr>
        </p:nvSpPr>
        <p:spPr/>
        <p:txBody>
          <a:bodyPr/>
          <a:lstStyle/>
          <a:p>
            <a:r>
              <a:rPr lang="en-US" dirty="0"/>
              <a:t>HTML DOM</a:t>
            </a:r>
          </a:p>
        </p:txBody>
      </p:sp>
      <p:sp>
        <p:nvSpPr>
          <p:cNvPr id="5" name="Content Placeholder 4">
            <a:extLst>
              <a:ext uri="{FF2B5EF4-FFF2-40B4-BE49-F238E27FC236}">
                <a16:creationId xmlns:a16="http://schemas.microsoft.com/office/drawing/2014/main" id="{39A91F66-C331-093E-DD6A-3A7BDDCC7068}"/>
              </a:ext>
            </a:extLst>
          </p:cNvPr>
          <p:cNvSpPr>
            <a:spLocks noGrp="1"/>
          </p:cNvSpPr>
          <p:nvPr>
            <p:ph sz="half" idx="2"/>
          </p:nvPr>
        </p:nvSpPr>
        <p:spPr>
          <a:xfrm>
            <a:off x="4648200" y="533400"/>
            <a:ext cx="4445000" cy="5782056"/>
          </a:xfrm>
        </p:spPr>
        <p:txBody>
          <a:bodyPr>
            <a:normAutofit fontScale="25000" lnSpcReduction="20000"/>
          </a:bodyPr>
          <a:lstStyle/>
          <a:p>
            <a:pPr marL="0" indent="0">
              <a:buNone/>
            </a:pPr>
            <a:r>
              <a:rPr lang="en-US" dirty="0"/>
              <a:t>&lt;!DOCTYPE html&gt;</a:t>
            </a:r>
          </a:p>
          <a:p>
            <a:pPr marL="0" indent="0">
              <a:buNone/>
            </a:pPr>
            <a:r>
              <a:rPr lang="en-US" dirty="0"/>
              <a:t>&lt;html&gt;</a:t>
            </a:r>
          </a:p>
          <a:p>
            <a:pPr marL="0" indent="0">
              <a:buNone/>
            </a:pPr>
            <a:r>
              <a:rPr lang="en-US" dirty="0"/>
              <a:t>  </a:t>
            </a:r>
          </a:p>
          <a:p>
            <a:pPr marL="0" indent="0">
              <a:buNone/>
            </a:pPr>
            <a:r>
              <a:rPr lang="en-US" dirty="0"/>
              <a:t>&lt;head&gt;</a:t>
            </a:r>
          </a:p>
          <a:p>
            <a:pPr marL="0" indent="0">
              <a:buNone/>
            </a:pPr>
            <a:r>
              <a:rPr lang="en-US" dirty="0"/>
              <a:t>  &lt;title&gt;CS 181E - Fall 2026&lt;/title&gt;</a:t>
            </a:r>
          </a:p>
          <a:p>
            <a:pPr marL="0" indent="0">
              <a:buNone/>
            </a:pPr>
            <a:r>
              <a:rPr lang="en-US" dirty="0"/>
              <a:t>  </a:t>
            </a:r>
          </a:p>
          <a:p>
            <a:pPr marL="0" indent="0">
              <a:buNone/>
            </a:pPr>
            <a:r>
              <a:rPr lang="en-US" dirty="0"/>
              <a:t>  &lt;link </a:t>
            </a:r>
            <a:r>
              <a:rPr lang="en-US" dirty="0" err="1"/>
              <a:t>href</a:t>
            </a:r>
            <a:r>
              <a:rPr lang="en-US" dirty="0"/>
              <a:t>='https://</a:t>
            </a:r>
            <a:r>
              <a:rPr lang="en-US" dirty="0" err="1"/>
              <a:t>fonts.googleapis.com</a:t>
            </a:r>
            <a:r>
              <a:rPr lang="en-US" dirty="0"/>
              <a:t>/</a:t>
            </a:r>
            <a:r>
              <a:rPr lang="en-US" dirty="0" err="1"/>
              <a:t>css?family</a:t>
            </a:r>
            <a:r>
              <a:rPr lang="en-US" dirty="0"/>
              <a:t>=Source+Sans+Pro:300,300i,600,700,700i' </a:t>
            </a:r>
            <a:r>
              <a:rPr lang="en-US" dirty="0" err="1"/>
              <a:t>rel</a:t>
            </a:r>
            <a:r>
              <a:rPr lang="en-US" dirty="0"/>
              <a:t>='stylesheet' type='text/</a:t>
            </a:r>
            <a:r>
              <a:rPr lang="en-US" dirty="0" err="1"/>
              <a:t>css</a:t>
            </a:r>
            <a:r>
              <a:rPr lang="en-US" dirty="0"/>
              <a:t>'&gt;</a:t>
            </a:r>
          </a:p>
          <a:p>
            <a:pPr marL="0" indent="0">
              <a:buNone/>
            </a:pPr>
            <a:r>
              <a:rPr lang="en-US" dirty="0"/>
              <a:t>  &lt;link </a:t>
            </a:r>
            <a:r>
              <a:rPr lang="en-US" dirty="0" err="1"/>
              <a:t>href</a:t>
            </a:r>
            <a:r>
              <a:rPr lang="en-US" dirty="0"/>
              <a:t>='https://</a:t>
            </a:r>
            <a:r>
              <a:rPr lang="en-US" dirty="0" err="1"/>
              <a:t>fonts.googleapis.com</a:t>
            </a:r>
            <a:r>
              <a:rPr lang="en-US" dirty="0"/>
              <a:t>/</a:t>
            </a:r>
            <a:r>
              <a:rPr lang="en-US" dirty="0" err="1"/>
              <a:t>css?family</a:t>
            </a:r>
            <a:r>
              <a:rPr lang="en-US" dirty="0"/>
              <a:t>=Inconsolata:400,700,700i' </a:t>
            </a:r>
            <a:r>
              <a:rPr lang="en-US" dirty="0" err="1"/>
              <a:t>rel</a:t>
            </a:r>
            <a:r>
              <a:rPr lang="en-US" dirty="0"/>
              <a:t>='stylesheet' type='text/</a:t>
            </a:r>
            <a:r>
              <a:rPr lang="en-US" dirty="0" err="1"/>
              <a:t>css</a:t>
            </a:r>
            <a:r>
              <a:rPr lang="en-US" dirty="0"/>
              <a:t>'&gt;</a:t>
            </a:r>
          </a:p>
          <a:p>
            <a:pPr marL="0" indent="0">
              <a:buNone/>
            </a:pPr>
            <a:r>
              <a:rPr lang="en-US" dirty="0"/>
              <a:t>  </a:t>
            </a:r>
          </a:p>
          <a:p>
            <a:pPr marL="0" indent="0">
              <a:buNone/>
            </a:pPr>
            <a:r>
              <a:rPr lang="en-US" dirty="0"/>
              <a:t>  &lt;link </a:t>
            </a:r>
            <a:r>
              <a:rPr lang="en-US" dirty="0" err="1"/>
              <a:t>href</a:t>
            </a:r>
            <a:r>
              <a:rPr lang="en-US" dirty="0"/>
              <a:t>="resources/</a:t>
            </a:r>
            <a:r>
              <a:rPr lang="en-US" dirty="0" err="1"/>
              <a:t>css</a:t>
            </a:r>
            <a:r>
              <a:rPr lang="en-US" dirty="0"/>
              <a:t>/</a:t>
            </a:r>
            <a:r>
              <a:rPr lang="en-US" dirty="0" err="1"/>
              <a:t>bootstrap.min.css</a:t>
            </a:r>
            <a:r>
              <a:rPr lang="en-US" dirty="0"/>
              <a:t>" </a:t>
            </a:r>
            <a:r>
              <a:rPr lang="en-US" dirty="0" err="1"/>
              <a:t>rel</a:t>
            </a:r>
            <a:r>
              <a:rPr lang="en-US" dirty="0"/>
              <a:t>="stylesheet"&gt;</a:t>
            </a:r>
          </a:p>
          <a:p>
            <a:pPr marL="0" indent="0">
              <a:buNone/>
            </a:pPr>
            <a:r>
              <a:rPr lang="en-US" dirty="0"/>
              <a:t>  &lt;link </a:t>
            </a:r>
            <a:r>
              <a:rPr lang="en-US" dirty="0" err="1"/>
              <a:t>rel</a:t>
            </a:r>
            <a:r>
              <a:rPr lang="en-US" dirty="0"/>
              <a:t>="stylesheet" </a:t>
            </a:r>
            <a:r>
              <a:rPr lang="en-US" dirty="0" err="1"/>
              <a:t>href</a:t>
            </a:r>
            <a:r>
              <a:rPr lang="en-US" dirty="0"/>
              <a:t>="resources/</a:t>
            </a:r>
            <a:r>
              <a:rPr lang="en-US" dirty="0" err="1"/>
              <a:t>css</a:t>
            </a:r>
            <a:r>
              <a:rPr lang="en-US" dirty="0"/>
              <a:t>/</a:t>
            </a:r>
            <a:r>
              <a:rPr lang="en-US" dirty="0" err="1"/>
              <a:t>main.css</a:t>
            </a:r>
            <a:r>
              <a:rPr lang="en-US" dirty="0"/>
              <a:t>"&gt;</a:t>
            </a:r>
          </a:p>
          <a:p>
            <a:pPr marL="0" indent="0">
              <a:buNone/>
            </a:pPr>
            <a:r>
              <a:rPr lang="en-US" dirty="0"/>
              <a:t>&lt;/head&gt;</a:t>
            </a:r>
          </a:p>
          <a:p>
            <a:pPr marL="0" indent="0">
              <a:buNone/>
            </a:pPr>
            <a:endParaRPr lang="en-US" dirty="0"/>
          </a:p>
          <a:p>
            <a:pPr marL="0" indent="0">
              <a:buNone/>
            </a:pPr>
            <a:r>
              <a:rPr lang="en-US" dirty="0"/>
              <a:t>&lt;body&gt;</a:t>
            </a:r>
          </a:p>
          <a:p>
            <a:pPr marL="0" indent="0">
              <a:buNone/>
            </a:pPr>
            <a:r>
              <a:rPr lang="en-US" dirty="0"/>
              <a:t>  &lt;header class="site-header"&gt;</a:t>
            </a:r>
          </a:p>
          <a:p>
            <a:pPr marL="0" indent="0">
              <a:buNone/>
            </a:pPr>
            <a:r>
              <a:rPr lang="en-US" dirty="0"/>
              <a:t>    &lt;div class="navbar navbar-inverse navbar-fixed-top"&gt;</a:t>
            </a:r>
          </a:p>
          <a:p>
            <a:pPr marL="0" indent="0">
              <a:buNone/>
            </a:pPr>
            <a:r>
              <a:rPr lang="en-US" dirty="0"/>
              <a:t>      &lt;div class="container-fluid"&gt;</a:t>
            </a:r>
          </a:p>
          <a:p>
            <a:pPr marL="0" indent="0">
              <a:buNone/>
            </a:pPr>
            <a:r>
              <a:rPr lang="en-US" dirty="0"/>
              <a:t>        &lt;div class="navbar-header"&gt;</a:t>
            </a:r>
          </a:p>
          <a:p>
            <a:pPr marL="0" indent="0">
              <a:buNone/>
            </a:pPr>
            <a:r>
              <a:rPr lang="en-US" dirty="0"/>
              <a:t>          &lt;a class="navbar-brand" </a:t>
            </a:r>
            <a:r>
              <a:rPr lang="en-US" dirty="0" err="1"/>
              <a:t>href</a:t>
            </a:r>
            <a:r>
              <a:rPr lang="en-US" dirty="0"/>
              <a:t>=""&gt;CS 181E &lt;span class="hidden-</a:t>
            </a:r>
            <a:r>
              <a:rPr lang="en-US" dirty="0" err="1"/>
              <a:t>xs</a:t>
            </a:r>
            <a:r>
              <a:rPr lang="en-US" dirty="0"/>
              <a:t> hidden-</a:t>
            </a:r>
            <a:r>
              <a:rPr lang="en-US" dirty="0" err="1"/>
              <a:t>sm</a:t>
            </a:r>
            <a:r>
              <a:rPr lang="en-US" dirty="0"/>
              <a:t>"&gt;: Ethical Software Systems&lt;/span&gt; &lt;span class="hidden-md hidden-lg"&gt; - Fall 2026&lt;/span&gt; &lt;/a&gt; </a:t>
            </a:r>
          </a:p>
          <a:p>
            <a:pPr marL="0" indent="0">
              <a:buNone/>
            </a:pPr>
            <a:r>
              <a:rPr lang="en-US" dirty="0"/>
              <a:t>        &lt;/div&gt;</a:t>
            </a:r>
          </a:p>
          <a:p>
            <a:pPr marL="0" indent="0">
              <a:buNone/>
            </a:pPr>
            <a:r>
              <a:rPr lang="en-US" dirty="0"/>
              <a:t>        &lt;div class="collapse navbar-collapse"&gt;</a:t>
            </a:r>
          </a:p>
          <a:p>
            <a:pPr marL="0" indent="0">
              <a:buNone/>
            </a:pPr>
            <a:r>
              <a:rPr lang="en-US" dirty="0"/>
              <a:t>          &lt;ul class="nav navbar-nav"&gt;</a:t>
            </a:r>
          </a:p>
          <a:p>
            <a:pPr marL="0" indent="0">
              <a:buNone/>
            </a:pPr>
            <a:r>
              <a:rPr lang="en-US" dirty="0"/>
              <a:t>            &lt;li class="active”&gt;&lt;a </a:t>
            </a:r>
            <a:r>
              <a:rPr lang="en-US" dirty="0" err="1"/>
              <a:t>href</a:t>
            </a:r>
            <a:r>
              <a:rPr lang="en-US" dirty="0"/>
              <a:t>="</a:t>
            </a:r>
            <a:r>
              <a:rPr lang="en-US" dirty="0" err="1"/>
              <a:t>index.html</a:t>
            </a:r>
            <a:r>
              <a:rPr lang="en-US" dirty="0"/>
              <a:t>"&gt;Home&lt;/a&gt;&lt;/li&gt;</a:t>
            </a:r>
          </a:p>
          <a:p>
            <a:pPr marL="0" indent="0">
              <a:buNone/>
            </a:pPr>
            <a:r>
              <a:rPr lang="en-US" dirty="0"/>
              <a:t>            &lt;li&gt;&lt;a </a:t>
            </a:r>
            <a:r>
              <a:rPr lang="en-US" dirty="0" err="1"/>
              <a:t>href</a:t>
            </a:r>
            <a:r>
              <a:rPr lang="en-US" dirty="0"/>
              <a:t>="</a:t>
            </a:r>
            <a:r>
              <a:rPr lang="en-US" dirty="0" err="1"/>
              <a:t>schedule.html</a:t>
            </a:r>
            <a:r>
              <a:rPr lang="en-US" dirty="0"/>
              <a:t>"&gt;Schedule&lt;/a&gt;&lt;/li&gt;</a:t>
            </a:r>
          </a:p>
          <a:p>
            <a:pPr marL="0" indent="0">
              <a:buNone/>
            </a:pPr>
            <a:r>
              <a:rPr lang="en-US" dirty="0"/>
              <a:t>            &lt;li&gt;&lt;a </a:t>
            </a:r>
            <a:r>
              <a:rPr lang="en-US" dirty="0" err="1"/>
              <a:t>href</a:t>
            </a:r>
            <a:r>
              <a:rPr lang="en-US" dirty="0"/>
              <a:t>="</a:t>
            </a:r>
            <a:r>
              <a:rPr lang="en-US" dirty="0" err="1"/>
              <a:t>assignments.html</a:t>
            </a:r>
            <a:r>
              <a:rPr lang="en-US" dirty="0"/>
              <a:t>"&gt;Assignments&lt;/a&gt;&lt;/li&gt;</a:t>
            </a:r>
          </a:p>
          <a:p>
            <a:pPr marL="0" indent="0">
              <a:buNone/>
            </a:pPr>
            <a:r>
              <a:rPr lang="en-US" dirty="0"/>
              <a:t>            &lt;li&gt;&lt;a </a:t>
            </a:r>
            <a:r>
              <a:rPr lang="en-US" dirty="0" err="1"/>
              <a:t>href</a:t>
            </a:r>
            <a:r>
              <a:rPr lang="en-US" dirty="0"/>
              <a:t>="</a:t>
            </a:r>
            <a:r>
              <a:rPr lang="en-US" dirty="0" err="1"/>
              <a:t>resources.html</a:t>
            </a:r>
            <a:r>
              <a:rPr lang="en-US" dirty="0"/>
              <a:t>"&gt;Resources&lt;/a&gt;&lt;/li&gt;</a:t>
            </a:r>
          </a:p>
          <a:p>
            <a:pPr marL="0" indent="0">
              <a:buNone/>
            </a:pPr>
            <a:r>
              <a:rPr lang="en-US" dirty="0"/>
              <a:t>          &lt;/ul&gt;</a:t>
            </a:r>
          </a:p>
          <a:p>
            <a:pPr marL="0" indent="0">
              <a:buNone/>
            </a:pPr>
            <a:r>
              <a:rPr lang="en-US" dirty="0"/>
              <a:t>          &lt;ul class="nav navbar-nav navbar-right hidden-</a:t>
            </a:r>
            <a:r>
              <a:rPr lang="en-US" dirty="0" err="1"/>
              <a:t>xs</a:t>
            </a:r>
            <a:r>
              <a:rPr lang="en-US" dirty="0"/>
              <a:t> hidden-</a:t>
            </a:r>
            <a:r>
              <a:rPr lang="en-US" dirty="0" err="1"/>
              <a:t>sm</a:t>
            </a:r>
            <a:r>
              <a:rPr lang="en-US" dirty="0"/>
              <a:t>"&gt;&lt;li&gt;&lt;a&gt;Fall 2026&lt;/a&gt;&lt;/li&gt;&lt;/ul&gt;</a:t>
            </a:r>
          </a:p>
          <a:p>
            <a:pPr marL="0" indent="0">
              <a:buNone/>
            </a:pPr>
            <a:r>
              <a:rPr lang="en-US" dirty="0"/>
              <a:t>        &lt;/div&gt;&lt;!-- /.nav-collapse --&gt;</a:t>
            </a:r>
          </a:p>
          <a:p>
            <a:pPr marL="0" indent="0">
              <a:buNone/>
            </a:pPr>
            <a:r>
              <a:rPr lang="en-US" dirty="0"/>
              <a:t>      &lt;/div&gt;&lt;!-- /.container --&gt;</a:t>
            </a:r>
          </a:p>
          <a:p>
            <a:pPr marL="0" indent="0">
              <a:buNone/>
            </a:pPr>
            <a:r>
              <a:rPr lang="en-US" dirty="0"/>
              <a:t>    &lt;/div&gt;&lt;!-- /.navbar --&gt;</a:t>
            </a:r>
          </a:p>
          <a:p>
            <a:pPr marL="0" indent="0">
              <a:buNone/>
            </a:pPr>
            <a:r>
              <a:rPr lang="en-US" dirty="0"/>
              <a:t>  &lt;/header&gt;</a:t>
            </a:r>
          </a:p>
          <a:p>
            <a:pPr marL="0" indent="0">
              <a:buNone/>
            </a:pPr>
            <a:endParaRPr lang="en-US" dirty="0"/>
          </a:p>
          <a:p>
            <a:pPr marL="0" indent="0">
              <a:buNone/>
            </a:pPr>
            <a:r>
              <a:rPr lang="en-US" dirty="0"/>
              <a:t>  &lt;div class="container"&gt;</a:t>
            </a:r>
          </a:p>
          <a:p>
            <a:pPr marL="0" indent="0">
              <a:buNone/>
            </a:pPr>
            <a:r>
              <a:rPr lang="en-US" dirty="0"/>
              <a:t>    &lt;div class="page-header"&gt;&lt;h1&gt;CS 181E: Ethical Software Systems&lt;/h1&gt;&lt;/div&gt;</a:t>
            </a:r>
          </a:p>
          <a:p>
            <a:pPr marL="0" indent="0">
              <a:buNone/>
            </a:pPr>
            <a:r>
              <a:rPr lang="en-US" dirty="0"/>
              <a:t>    &lt;p&gt;Software systems today have a significant impact on our daily lives. This raises the question: how can computer scientists design software that realize our ethical values? This course will introduce technical  tools, techniques, and mechanisms that enable the design and  implementation of ethical, fair, and private software systems. It will also cover real-world systems that fail to meet these standards. Topics include online surveillance, manipulative design, fairness and bias in machine learning, differential privacy, private ML, and other privacy-enhancing tools. &lt;</a:t>
            </a:r>
            <a:r>
              <a:rPr lang="en-US" dirty="0" err="1"/>
              <a:t>br</a:t>
            </a:r>
            <a:r>
              <a:rPr lang="en-US" dirty="0"/>
              <a:t>/&gt;&lt;</a:t>
            </a:r>
            <a:r>
              <a:rPr lang="en-US" dirty="0" err="1"/>
              <a:t>br</a:t>
            </a:r>
            <a:r>
              <a:rPr lang="en-US" dirty="0"/>
              <a:t>/&gt;&lt;b&gt;Prerequisites:&lt;/b&gt; CS 54 PO and CS 62 PO or equivalent. &lt;/p&gt;</a:t>
            </a:r>
          </a:p>
          <a:p>
            <a:pPr marL="0" indent="0">
              <a:buNone/>
            </a:pPr>
            <a:endParaRPr lang="en-US" dirty="0"/>
          </a:p>
          <a:p>
            <a:pPr marL="0" indent="0">
              <a:buNone/>
            </a:pPr>
            <a:r>
              <a:rPr lang="en-US" dirty="0"/>
              <a:t>    &lt;div class="bs-callout bs-callout-class"&gt;&lt;h4&gt;Lectures&lt;/h4&gt; </a:t>
            </a:r>
          </a:p>
          <a:p>
            <a:pPr marL="0" indent="0">
              <a:buNone/>
            </a:pPr>
            <a:r>
              <a:rPr lang="en-US" dirty="0"/>
              <a:t>      &lt;div&gt;&lt;p&gt;Lectures take place on Mondays and Wednesdays 1:15-2:30pm in Edmunds 101. See the &lt;a </a:t>
            </a:r>
            <a:r>
              <a:rPr lang="en-US" dirty="0" err="1"/>
              <a:t>href</a:t>
            </a:r>
            <a:r>
              <a:rPr lang="en-US" dirty="0"/>
              <a:t>="</a:t>
            </a:r>
            <a:r>
              <a:rPr lang="en-US" dirty="0" err="1"/>
              <a:t>schedule.html</a:t>
            </a:r>
            <a:r>
              <a:rPr lang="en-US" dirty="0"/>
              <a:t>"&gt;schedule&lt;/a&gt; for details. &lt;/p&gt;&lt;/div&gt;</a:t>
            </a:r>
          </a:p>
          <a:p>
            <a:pPr marL="0" indent="0">
              <a:buNone/>
            </a:pPr>
            <a:r>
              <a:rPr lang="en-US" dirty="0"/>
              <a:t>    &lt;/div&gt;</a:t>
            </a:r>
          </a:p>
          <a:p>
            <a:pPr marL="0" indent="0">
              <a:buNone/>
            </a:pPr>
            <a:endParaRPr lang="en-US" dirty="0"/>
          </a:p>
          <a:p>
            <a:pPr marL="0" indent="0">
              <a:buNone/>
            </a:pPr>
            <a:r>
              <a:rPr lang="en-US" dirty="0"/>
              <a:t>&lt;div class="bs-callout bs-callout-class"&gt;&lt;h4&gt;Instructor&lt;/h4&gt;&lt;div&gt;</a:t>
            </a:r>
          </a:p>
          <a:p>
            <a:pPr marL="0" indent="0">
              <a:buNone/>
            </a:pPr>
            <a:r>
              <a:rPr lang="en-US" dirty="0"/>
              <a:t>  &lt;table&gt;&lt;</a:t>
            </a:r>
            <a:r>
              <a:rPr lang="en-US" dirty="0" err="1"/>
              <a:t>tbody</a:t>
            </a:r>
            <a:r>
              <a:rPr lang="en-US" dirty="0"/>
              <a:t>&gt;</a:t>
            </a:r>
          </a:p>
          <a:p>
            <a:pPr marL="0" indent="0">
              <a:buNone/>
            </a:pPr>
            <a:r>
              <a:rPr lang="en-US" dirty="0"/>
              <a:t>      &lt;tr class="row1"&gt;</a:t>
            </a:r>
          </a:p>
          <a:p>
            <a:pPr marL="0" indent="0">
              <a:buNone/>
            </a:pPr>
            <a:r>
              <a:rPr lang="en-US" dirty="0"/>
              <a:t>        &lt;td&gt;&lt;</a:t>
            </a:r>
            <a:r>
              <a:rPr lang="en-US" dirty="0" err="1"/>
              <a:t>img</a:t>
            </a:r>
            <a:r>
              <a:rPr lang="en-US" dirty="0"/>
              <a:t> </a:t>
            </a:r>
            <a:r>
              <a:rPr lang="en-US" dirty="0" err="1"/>
              <a:t>src</a:t>
            </a:r>
            <a:r>
              <a:rPr lang="en-US" dirty="0"/>
              <a:t>="images/</a:t>
            </a:r>
            <a:r>
              <a:rPr lang="en-US" dirty="0" err="1"/>
              <a:t>birrell.jpg</a:t>
            </a:r>
            <a:r>
              <a:rPr lang="en-US" dirty="0"/>
              <a:t>" alt="Eleanor Birrell" width="100"&gt;&lt;/td&gt;</a:t>
            </a:r>
          </a:p>
          <a:p>
            <a:pPr marL="0" indent="0">
              <a:buNone/>
            </a:pPr>
            <a:r>
              <a:rPr lang="en-US" dirty="0"/>
              <a:t>        &lt;td </a:t>
            </a:r>
            <a:r>
              <a:rPr lang="en-US" dirty="0" err="1"/>
              <a:t>valign</a:t>
            </a:r>
            <a:r>
              <a:rPr lang="en-US" dirty="0"/>
              <a:t>="top" width="200"&gt;</a:t>
            </a:r>
          </a:p>
          <a:p>
            <a:pPr marL="0" indent="0">
              <a:buNone/>
            </a:pPr>
            <a:r>
              <a:rPr lang="en-US" dirty="0"/>
              <a:t>           &lt;a </a:t>
            </a:r>
            <a:r>
              <a:rPr lang="en-US" dirty="0" err="1"/>
              <a:t>href</a:t>
            </a:r>
            <a:r>
              <a:rPr lang="en-US" dirty="0"/>
              <a:t>="http://</a:t>
            </a:r>
            <a:r>
              <a:rPr lang="en-US" dirty="0" err="1"/>
              <a:t>www.cs.pomona.edu</a:t>
            </a:r>
            <a:r>
              <a:rPr lang="en-US" dirty="0"/>
              <a:t>/~</a:t>
            </a:r>
            <a:r>
              <a:rPr lang="en-US" dirty="0" err="1"/>
              <a:t>ebirrell</a:t>
            </a:r>
            <a:r>
              <a:rPr lang="en-US" dirty="0"/>
              <a:t>"&gt;Eleanor Birrell&lt;/a&gt;&lt;</a:t>
            </a:r>
            <a:r>
              <a:rPr lang="en-US" dirty="0" err="1"/>
              <a:t>br</a:t>
            </a:r>
            <a:r>
              <a:rPr lang="en-US" dirty="0"/>
              <a:t>/&gt;</a:t>
            </a:r>
          </a:p>
          <a:p>
            <a:pPr marL="0" indent="0">
              <a:buNone/>
            </a:pPr>
            <a:r>
              <a:rPr lang="en-US" dirty="0"/>
              <a:t>          </a:t>
            </a:r>
            <a:r>
              <a:rPr lang="en-US" dirty="0" err="1"/>
              <a:t>eleanor.birrell@pomona.edu</a:t>
            </a:r>
            <a:r>
              <a:rPr lang="en-US" dirty="0"/>
              <a:t>&lt;</a:t>
            </a:r>
            <a:r>
              <a:rPr lang="en-US" dirty="0" err="1"/>
              <a:t>br</a:t>
            </a:r>
            <a:r>
              <a:rPr lang="en-US" dirty="0"/>
              <a:t>/&gt;</a:t>
            </a:r>
          </a:p>
          <a:p>
            <a:pPr marL="0" indent="0">
              <a:buNone/>
            </a:pPr>
            <a:r>
              <a:rPr lang="en-US" dirty="0"/>
              <a:t>          Edmunds 221 &lt;</a:t>
            </a:r>
            <a:r>
              <a:rPr lang="en-US" dirty="0" err="1"/>
              <a:t>br</a:t>
            </a:r>
            <a:r>
              <a:rPr lang="en-US" dirty="0"/>
              <a:t>/&gt;</a:t>
            </a:r>
          </a:p>
          <a:p>
            <a:pPr marL="0" indent="0">
              <a:buNone/>
            </a:pPr>
            <a:r>
              <a:rPr lang="en-US" dirty="0"/>
              <a:t>        &lt;/td&gt;</a:t>
            </a:r>
          </a:p>
          <a:p>
            <a:pPr marL="0" indent="0">
              <a:buNone/>
            </a:pPr>
            <a:r>
              <a:rPr lang="en-US" dirty="0"/>
              <a:t>        &lt;td </a:t>
            </a:r>
            <a:r>
              <a:rPr lang="en-US" dirty="0" err="1"/>
              <a:t>valign</a:t>
            </a:r>
            <a:r>
              <a:rPr lang="en-US" dirty="0"/>
              <a:t>="top"&gt;Office hours: Mondays and Wednesdays 3-5pm.</a:t>
            </a:r>
          </a:p>
          <a:p>
            <a:pPr marL="0" indent="0">
              <a:buNone/>
            </a:pPr>
            <a:r>
              <a:rPr lang="en-US" dirty="0"/>
              <a:t>	  &lt;</a:t>
            </a:r>
            <a:r>
              <a:rPr lang="en-US" dirty="0" err="1"/>
              <a:t>br</a:t>
            </a:r>
            <a:r>
              <a:rPr lang="en-US" dirty="0"/>
              <a:t>/&gt;&lt;</a:t>
            </a:r>
            <a:r>
              <a:rPr lang="en-US" dirty="0" err="1"/>
              <a:t>br</a:t>
            </a:r>
            <a:r>
              <a:rPr lang="en-US" dirty="0"/>
              <a:t>/&gt; </a:t>
            </a:r>
          </a:p>
          <a:p>
            <a:pPr marL="0" indent="0">
              <a:buNone/>
            </a:pPr>
            <a:r>
              <a:rPr lang="en-US" dirty="0"/>
              <a:t>	  The best way to contact me is by email. I try to respond</a:t>
            </a:r>
          </a:p>
          <a:p>
            <a:pPr marL="0" indent="0">
              <a:buNone/>
            </a:pPr>
            <a:r>
              <a:rPr lang="en-US" dirty="0"/>
              <a:t>	  to all messages within 24 hours.</a:t>
            </a:r>
          </a:p>
          <a:p>
            <a:pPr marL="0" indent="0">
              <a:buNone/>
            </a:pPr>
            <a:r>
              <a:rPr lang="en-US" dirty="0"/>
              <a:t>	  &lt;</a:t>
            </a:r>
            <a:r>
              <a:rPr lang="en-US" dirty="0" err="1"/>
              <a:t>br</a:t>
            </a:r>
            <a:r>
              <a:rPr lang="en-US" dirty="0"/>
              <a:t>/&gt;&lt;</a:t>
            </a:r>
            <a:r>
              <a:rPr lang="en-US" dirty="0" err="1"/>
              <a:t>br</a:t>
            </a:r>
            <a:r>
              <a:rPr lang="en-US" dirty="0"/>
              <a:t>/&gt;</a:t>
            </a:r>
          </a:p>
          <a:p>
            <a:pPr marL="0" indent="0">
              <a:buNone/>
            </a:pPr>
            <a:r>
              <a:rPr lang="en-US" dirty="0"/>
              <a:t>	  I also tend to be on campus most afternoons, so feel free to drop by</a:t>
            </a:r>
          </a:p>
          <a:p>
            <a:pPr marL="0" indent="0">
              <a:buNone/>
            </a:pPr>
            <a:r>
              <a:rPr lang="en-US" dirty="0"/>
              <a:t>	  with quick questions or just to say hi!</a:t>
            </a:r>
          </a:p>
          <a:p>
            <a:pPr marL="0" indent="0">
              <a:buNone/>
            </a:pPr>
            <a:r>
              <a:rPr lang="en-US" dirty="0"/>
              <a:t>        &lt;/td&gt;</a:t>
            </a:r>
          </a:p>
          <a:p>
            <a:pPr marL="0" indent="0">
              <a:buNone/>
            </a:pPr>
            <a:r>
              <a:rPr lang="en-US" dirty="0"/>
              <a:t>      &lt;/tr&gt;</a:t>
            </a:r>
          </a:p>
          <a:p>
            <a:pPr marL="0" indent="0">
              <a:buNone/>
            </a:pPr>
            <a:r>
              <a:rPr lang="en-US" dirty="0"/>
              <a:t>    &lt;/</a:t>
            </a:r>
            <a:r>
              <a:rPr lang="en-US" dirty="0" err="1"/>
              <a:t>tbody</a:t>
            </a:r>
            <a:r>
              <a:rPr lang="en-US" dirty="0"/>
              <a:t>&gt;</a:t>
            </a:r>
          </a:p>
          <a:p>
            <a:pPr marL="0" indent="0">
              <a:buNone/>
            </a:pPr>
            <a:r>
              <a:rPr lang="en-US" dirty="0"/>
              <a:t>  &lt;/table&gt;</a:t>
            </a:r>
          </a:p>
          <a:p>
            <a:pPr marL="0" indent="0">
              <a:buNone/>
            </a:pPr>
            <a:r>
              <a:rPr lang="en-US" dirty="0"/>
              <a:t>    &lt;/div&gt;</a:t>
            </a:r>
          </a:p>
          <a:p>
            <a:pPr marL="0" indent="0">
              <a:buNone/>
            </a:pPr>
            <a:r>
              <a:rPr lang="en-US" dirty="0"/>
              <a:t>&lt;/div&gt;</a:t>
            </a:r>
          </a:p>
        </p:txBody>
      </p:sp>
      <p:pic>
        <p:nvPicPr>
          <p:cNvPr id="6" name="Content Placeholder 8" descr="A screenshot of a computer&#10;&#10;AI-generated content may be incorrect.">
            <a:extLst>
              <a:ext uri="{FF2B5EF4-FFF2-40B4-BE49-F238E27FC236}">
                <a16:creationId xmlns:a16="http://schemas.microsoft.com/office/drawing/2014/main" id="{59001AD1-4FA7-561B-A9B8-3A70565BA6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0" y="2209800"/>
            <a:ext cx="4597400" cy="3352800"/>
          </a:xfrm>
          <a:prstGeom prst="rect">
            <a:avLst/>
          </a:prstGeom>
        </p:spPr>
      </p:pic>
      <p:sp>
        <p:nvSpPr>
          <p:cNvPr id="7" name="Rectangle 6">
            <a:extLst>
              <a:ext uri="{FF2B5EF4-FFF2-40B4-BE49-F238E27FC236}">
                <a16:creationId xmlns:a16="http://schemas.microsoft.com/office/drawing/2014/main" id="{4BB70953-9886-3802-22CC-FD0A23D2A952}"/>
              </a:ext>
            </a:extLst>
          </p:cNvPr>
          <p:cNvSpPr/>
          <p:nvPr/>
        </p:nvSpPr>
        <p:spPr>
          <a:xfrm>
            <a:off x="4724400" y="1143000"/>
            <a:ext cx="3835400" cy="457200"/>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F88AEB9-9F95-E18A-211C-D60C4F3B17BD}"/>
              </a:ext>
            </a:extLst>
          </p:cNvPr>
          <p:cNvSpPr/>
          <p:nvPr/>
        </p:nvSpPr>
        <p:spPr>
          <a:xfrm>
            <a:off x="4724400" y="1663700"/>
            <a:ext cx="3835400" cy="241300"/>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0A936E2-5697-FCB5-FBC3-635715EDD9BD}"/>
              </a:ext>
            </a:extLst>
          </p:cNvPr>
          <p:cNvSpPr/>
          <p:nvPr/>
        </p:nvSpPr>
        <p:spPr>
          <a:xfrm>
            <a:off x="5105400" y="6105906"/>
            <a:ext cx="2481146" cy="109040"/>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1506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14" end="1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15" end="15"/>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16" end="1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7" end="17"/>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18" end="18"/>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xEl>
                                              <p:pRg st="19" end="19"/>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
                                            <p:txEl>
                                              <p:pRg st="20" end="20"/>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
                                            <p:txEl>
                                              <p:pRg st="21" end="21"/>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txEl>
                                              <p:pRg st="22" end="22"/>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
                                            <p:txEl>
                                              <p:pRg st="23" end="23"/>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xEl>
                                              <p:pRg st="24" end="24"/>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
                                            <p:txEl>
                                              <p:pRg st="25" end="25"/>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
                                            <p:txEl>
                                              <p:pRg st="26" end="26"/>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
                                            <p:txEl>
                                              <p:pRg st="27" end="27"/>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
                                            <p:txEl>
                                              <p:pRg st="28" end="28"/>
                                            </p:txEl>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
                                            <p:txEl>
                                              <p:pRg st="29" end="29"/>
                                            </p:txEl>
                                          </p:spTgt>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
                                            <p:txEl>
                                              <p:pRg st="30" end="30"/>
                                            </p:txEl>
                                          </p:spTgt>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
                                            <p:txEl>
                                              <p:pRg st="31" end="31"/>
                                            </p:txEl>
                                          </p:spTgt>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
                                            <p:txEl>
                                              <p:pRg st="33" end="33"/>
                                            </p:txEl>
                                          </p:spTgt>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
                                            <p:txEl>
                                              <p:pRg st="34" end="34"/>
                                            </p:txEl>
                                          </p:spTgt>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
                                            <p:txEl>
                                              <p:pRg st="35" end="35"/>
                                            </p:txEl>
                                          </p:spTgt>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
                                            <p:txEl>
                                              <p:pRg st="37" end="37"/>
                                            </p:txEl>
                                          </p:spTgt>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
                                            <p:txEl>
                                              <p:pRg st="38" end="38"/>
                                            </p:txEl>
                                          </p:spTgt>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
                                            <p:txEl>
                                              <p:pRg st="39" end="39"/>
                                            </p:txEl>
                                          </p:spTgt>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
                                            <p:txEl>
                                              <p:pRg st="41" end="41"/>
                                            </p:txEl>
                                          </p:spTgt>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
                                            <p:txEl>
                                              <p:pRg st="42" end="42"/>
                                            </p:txEl>
                                          </p:spTgt>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
                                            <p:txEl>
                                              <p:pRg st="43" end="43"/>
                                            </p:txEl>
                                          </p:spTgt>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
                                            <p:txEl>
                                              <p:pRg st="44" end="44"/>
                                            </p:txEl>
                                          </p:spTgt>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
                                            <p:txEl>
                                              <p:pRg st="45" end="45"/>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
                                            <p:txEl>
                                              <p:pRg st="46" end="46"/>
                                            </p:txEl>
                                          </p:spTgt>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
                                            <p:txEl>
                                              <p:pRg st="47" end="47"/>
                                            </p:txEl>
                                          </p:spTgt>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
                                            <p:txEl>
                                              <p:pRg st="48" end="48"/>
                                            </p:txEl>
                                          </p:spTgt>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
                                            <p:txEl>
                                              <p:pRg st="49" end="49"/>
                                            </p:txEl>
                                          </p:spTgt>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
                                            <p:txEl>
                                              <p:pRg st="50" end="50"/>
                                            </p:txEl>
                                          </p:spTgt>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
                                            <p:txEl>
                                              <p:pRg st="51" end="51"/>
                                            </p:txEl>
                                          </p:spTgt>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5">
                                            <p:txEl>
                                              <p:pRg st="52" end="52"/>
                                            </p:txEl>
                                          </p:spTgt>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
                                            <p:txEl>
                                              <p:pRg st="53" end="53"/>
                                            </p:txEl>
                                          </p:spTgt>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
                                            <p:txEl>
                                              <p:pRg st="54" end="54"/>
                                            </p:txEl>
                                          </p:spTgt>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
                                            <p:txEl>
                                              <p:pRg st="55" end="55"/>
                                            </p:txEl>
                                          </p:spTgt>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
                                            <p:txEl>
                                              <p:pRg st="56" end="56"/>
                                            </p:txEl>
                                          </p:spTgt>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5">
                                            <p:txEl>
                                              <p:pRg st="57" end="57"/>
                                            </p:txEl>
                                          </p:spTgt>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5">
                                            <p:txEl>
                                              <p:pRg st="58" end="58"/>
                                            </p:txEl>
                                          </p:spTgt>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5">
                                            <p:txEl>
                                              <p:pRg st="59" end="59"/>
                                            </p:txEl>
                                          </p:spTgt>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5">
                                            <p:txEl>
                                              <p:pRg st="60" end="60"/>
                                            </p:txEl>
                                          </p:spTgt>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5">
                                            <p:txEl>
                                              <p:pRg st="61" end="61"/>
                                            </p:txEl>
                                          </p:spTgt>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5">
                                            <p:txEl>
                                              <p:pRg st="62" end="62"/>
                                            </p:txEl>
                                          </p:spTgt>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7"/>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8"/>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animBg="1"/>
      <p:bldP spid="8"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F963D-1881-A5BF-A0B3-68D6538DF68C}"/>
              </a:ext>
            </a:extLst>
          </p:cNvPr>
          <p:cNvSpPr>
            <a:spLocks noGrp="1"/>
          </p:cNvSpPr>
          <p:nvPr>
            <p:ph type="title"/>
          </p:nvPr>
        </p:nvSpPr>
        <p:spPr/>
        <p:txBody>
          <a:bodyPr/>
          <a:lstStyle/>
          <a:p>
            <a:r>
              <a:rPr lang="en-US" dirty="0"/>
              <a:t>Third-Party Tracking Cookies</a:t>
            </a:r>
          </a:p>
        </p:txBody>
      </p:sp>
      <p:pic>
        <p:nvPicPr>
          <p:cNvPr id="6" name="Content Placeholder 5">
            <a:extLst>
              <a:ext uri="{FF2B5EF4-FFF2-40B4-BE49-F238E27FC236}">
                <a16:creationId xmlns:a16="http://schemas.microsoft.com/office/drawing/2014/main" id="{65324FBE-6652-4D98-E373-3F960357EDE2}"/>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76300" y="1467588"/>
            <a:ext cx="7391400" cy="5390412"/>
          </a:xfrm>
        </p:spPr>
      </p:pic>
      <p:sp>
        <p:nvSpPr>
          <p:cNvPr id="7" name="Oval 6">
            <a:extLst>
              <a:ext uri="{FF2B5EF4-FFF2-40B4-BE49-F238E27FC236}">
                <a16:creationId xmlns:a16="http://schemas.microsoft.com/office/drawing/2014/main" id="{9CAA41E7-CE8C-1EFF-6DE7-2E3F753F930C}"/>
              </a:ext>
            </a:extLst>
          </p:cNvPr>
          <p:cNvSpPr/>
          <p:nvPr/>
        </p:nvSpPr>
        <p:spPr>
          <a:xfrm>
            <a:off x="3962400" y="6172200"/>
            <a:ext cx="457200" cy="152400"/>
          </a:xfrm>
          <a:prstGeom prst="ellipse">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3">
            <a:extLst>
              <a:ext uri="{FF2B5EF4-FFF2-40B4-BE49-F238E27FC236}">
                <a16:creationId xmlns:a16="http://schemas.microsoft.com/office/drawing/2014/main" id="{3BCB199F-F80C-C314-6AF4-EDF221DE415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3048000" y="5295117"/>
            <a:ext cx="209080" cy="190590"/>
          </a:xfrm>
          <a:prstGeom prst="rect">
            <a:avLst/>
          </a:prstGeom>
        </p:spPr>
      </p:pic>
      <p:pic>
        <p:nvPicPr>
          <p:cNvPr id="9" name="Content Placeholder 3">
            <a:extLst>
              <a:ext uri="{FF2B5EF4-FFF2-40B4-BE49-F238E27FC236}">
                <a16:creationId xmlns:a16="http://schemas.microsoft.com/office/drawing/2014/main" id="{08736082-E040-1215-E1F6-C674431B6878}"/>
              </a:ext>
            </a:extLst>
          </p:cNvPr>
          <p:cNvPicPr>
            <a:picLocks noChangeAspect="1"/>
          </p:cNvPicPr>
          <p:nvPr/>
        </p:nvPicPr>
        <p:blipFill rotWithShape="1">
          <a:blip r:embed="rId4">
            <a:extLst>
              <a:ext uri="{BEBA8EAE-BF5A-486C-A8C5-ECC9F3942E4B}">
                <a14:imgProps xmlns:a14="http://schemas.microsoft.com/office/drawing/2010/main">
                  <a14:imgLayer r:embed="rId6">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3048000" y="5410200"/>
            <a:ext cx="209080" cy="190590"/>
          </a:xfrm>
          <a:prstGeom prst="rect">
            <a:avLst/>
          </a:prstGeom>
        </p:spPr>
      </p:pic>
      <p:pic>
        <p:nvPicPr>
          <p:cNvPr id="10" name="Content Placeholder 3">
            <a:extLst>
              <a:ext uri="{FF2B5EF4-FFF2-40B4-BE49-F238E27FC236}">
                <a16:creationId xmlns:a16="http://schemas.microsoft.com/office/drawing/2014/main" id="{0FD40F19-AC0E-914E-9D79-83C18A4DB138}"/>
              </a:ext>
            </a:extLst>
          </p:cNvPr>
          <p:cNvPicPr>
            <a:picLocks noChangeAspect="1"/>
          </p:cNvPicPr>
          <p:nvPr/>
        </p:nvPicPr>
        <p:blipFill rotWithShape="1">
          <a:blip r:embed="rId4">
            <a:extLst>
              <a:ext uri="{BEBA8EAE-BF5A-486C-A8C5-ECC9F3942E4B}">
                <a14:imgProps xmlns:a14="http://schemas.microsoft.com/office/drawing/2010/main">
                  <a14:imgLayer r:embed="rId6">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3048000" y="5524410"/>
            <a:ext cx="209080" cy="190590"/>
          </a:xfrm>
          <a:prstGeom prst="rect">
            <a:avLst/>
          </a:prstGeom>
        </p:spPr>
      </p:pic>
      <p:pic>
        <p:nvPicPr>
          <p:cNvPr id="11" name="Content Placeholder 3">
            <a:extLst>
              <a:ext uri="{FF2B5EF4-FFF2-40B4-BE49-F238E27FC236}">
                <a16:creationId xmlns:a16="http://schemas.microsoft.com/office/drawing/2014/main" id="{EFD50B4B-4ED6-7EB0-EE4D-BD6696D3B42B}"/>
              </a:ext>
            </a:extLst>
          </p:cNvPr>
          <p:cNvPicPr>
            <a:picLocks noChangeAspect="1"/>
          </p:cNvPicPr>
          <p:nvPr/>
        </p:nvPicPr>
        <p:blipFill rotWithShape="1">
          <a:blip r:embed="rId4">
            <a:extLst>
              <a:ext uri="{BEBA8EAE-BF5A-486C-A8C5-ECC9F3942E4B}">
                <a14:imgProps xmlns:a14="http://schemas.microsoft.com/office/drawing/2010/main">
                  <a14:imgLayer r:embed="rId6">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3048000" y="5600610"/>
            <a:ext cx="209080" cy="190590"/>
          </a:xfrm>
          <a:prstGeom prst="rect">
            <a:avLst/>
          </a:prstGeom>
        </p:spPr>
      </p:pic>
      <p:pic>
        <p:nvPicPr>
          <p:cNvPr id="12" name="Content Placeholder 3">
            <a:extLst>
              <a:ext uri="{FF2B5EF4-FFF2-40B4-BE49-F238E27FC236}">
                <a16:creationId xmlns:a16="http://schemas.microsoft.com/office/drawing/2014/main" id="{0BABD8A2-9A42-E641-E844-96994592F011}"/>
              </a:ext>
            </a:extLst>
          </p:cNvPr>
          <p:cNvPicPr>
            <a:picLocks noChangeAspect="1"/>
          </p:cNvPicPr>
          <p:nvPr/>
        </p:nvPicPr>
        <p:blipFill rotWithShape="1">
          <a:blip r:embed="rId4">
            <a:extLst>
              <a:ext uri="{BEBA8EAE-BF5A-486C-A8C5-ECC9F3942E4B}">
                <a14:imgProps xmlns:a14="http://schemas.microsoft.com/office/drawing/2010/main">
                  <a14:imgLayer r:embed="rId7">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3048000" y="5676810"/>
            <a:ext cx="209080" cy="190590"/>
          </a:xfrm>
          <a:prstGeom prst="rect">
            <a:avLst/>
          </a:prstGeom>
        </p:spPr>
      </p:pic>
      <p:pic>
        <p:nvPicPr>
          <p:cNvPr id="13" name="Content Placeholder 3">
            <a:extLst>
              <a:ext uri="{FF2B5EF4-FFF2-40B4-BE49-F238E27FC236}">
                <a16:creationId xmlns:a16="http://schemas.microsoft.com/office/drawing/2014/main" id="{86811D9C-3C98-C9A0-99E7-B5B9CF5E74DD}"/>
              </a:ext>
            </a:extLst>
          </p:cNvPr>
          <p:cNvPicPr>
            <a:picLocks noChangeAspect="1"/>
          </p:cNvPicPr>
          <p:nvPr/>
        </p:nvPicPr>
        <p:blipFill rotWithShape="1">
          <a:blip r:embed="rId4">
            <a:extLst>
              <a:ext uri="{BEBA8EAE-BF5A-486C-A8C5-ECC9F3942E4B}">
                <a14:imgProps xmlns:a14="http://schemas.microsoft.com/office/drawing/2010/main">
                  <a14:imgLayer r:embed="rId8">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3048000" y="5753010"/>
            <a:ext cx="209080" cy="190590"/>
          </a:xfrm>
          <a:prstGeom prst="rect">
            <a:avLst/>
          </a:prstGeom>
        </p:spPr>
      </p:pic>
      <p:pic>
        <p:nvPicPr>
          <p:cNvPr id="14" name="Content Placeholder 3">
            <a:extLst>
              <a:ext uri="{FF2B5EF4-FFF2-40B4-BE49-F238E27FC236}">
                <a16:creationId xmlns:a16="http://schemas.microsoft.com/office/drawing/2014/main" id="{27689036-92C1-7843-9E12-5D59AF1C4B5B}"/>
              </a:ext>
            </a:extLst>
          </p:cNvPr>
          <p:cNvPicPr>
            <a:picLocks noChangeAspect="1"/>
          </p:cNvPicPr>
          <p:nvPr/>
        </p:nvPicPr>
        <p:blipFill rotWithShape="1">
          <a:blip r:embed="rId4">
            <a:extLst>
              <a:ext uri="{BEBA8EAE-BF5A-486C-A8C5-ECC9F3942E4B}">
                <a14:imgProps xmlns:a14="http://schemas.microsoft.com/office/drawing/2010/main">
                  <a14:imgLayer r:embed="rId9">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3048000" y="5829210"/>
            <a:ext cx="209080" cy="190590"/>
          </a:xfrm>
          <a:prstGeom prst="rect">
            <a:avLst/>
          </a:prstGeom>
        </p:spPr>
      </p:pic>
      <p:pic>
        <p:nvPicPr>
          <p:cNvPr id="15" name="Content Placeholder 3">
            <a:extLst>
              <a:ext uri="{FF2B5EF4-FFF2-40B4-BE49-F238E27FC236}">
                <a16:creationId xmlns:a16="http://schemas.microsoft.com/office/drawing/2014/main" id="{AFDB3A3D-D66F-C57A-8B90-4D33C9DB9214}"/>
              </a:ext>
            </a:extLst>
          </p:cNvPr>
          <p:cNvPicPr>
            <a:picLocks noChangeAspect="1"/>
          </p:cNvPicPr>
          <p:nvPr/>
        </p:nvPicPr>
        <p:blipFill rotWithShape="1">
          <a:blip r:embed="rId4">
            <a:extLst>
              <a:ext uri="{BEBA8EAE-BF5A-486C-A8C5-ECC9F3942E4B}">
                <a14:imgProps xmlns:a14="http://schemas.microsoft.com/office/drawing/2010/main">
                  <a14:imgLayer r:embed="rId10">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3067520" y="5905410"/>
            <a:ext cx="209080" cy="190590"/>
          </a:xfrm>
          <a:prstGeom prst="rect">
            <a:avLst/>
          </a:prstGeom>
        </p:spPr>
      </p:pic>
      <p:pic>
        <p:nvPicPr>
          <p:cNvPr id="16" name="Content Placeholder 3">
            <a:extLst>
              <a:ext uri="{FF2B5EF4-FFF2-40B4-BE49-F238E27FC236}">
                <a16:creationId xmlns:a16="http://schemas.microsoft.com/office/drawing/2014/main" id="{1436A2FA-D6F4-F74C-A839-3D517D573343}"/>
              </a:ext>
            </a:extLst>
          </p:cNvPr>
          <p:cNvPicPr>
            <a:picLocks noChangeAspect="1"/>
          </p:cNvPicPr>
          <p:nvPr/>
        </p:nvPicPr>
        <p:blipFill rotWithShape="1">
          <a:blip r:embed="rId4">
            <a:extLst>
              <a:ext uri="{BEBA8EAE-BF5A-486C-A8C5-ECC9F3942E4B}">
                <a14:imgProps xmlns:a14="http://schemas.microsoft.com/office/drawing/2010/main">
                  <a14:imgLayer r:embed="rId11">
                    <a14:imgEffect>
                      <a14:backgroundRemoval t="9804" b="91912" l="23693" r="82190">
                        <a14:foregroundMark x1="43791" y1="90196" x2="54575" y2="91912"/>
                        <a14:foregroundMark x1="54575" y1="91912" x2="63725" y2="90196"/>
                      </a14:backgroundRemoval>
                    </a14:imgEffect>
                  </a14:imgLayer>
                </a14:imgProps>
              </a:ext>
              <a:ext uri="{28A0092B-C50C-407E-A947-70E740481C1C}">
                <a14:useLocalDpi xmlns:a14="http://schemas.microsoft.com/office/drawing/2010/main" val="0"/>
              </a:ext>
            </a:extLst>
          </a:blip>
          <a:srcRect l="16419" r="10447"/>
          <a:stretch/>
        </p:blipFill>
        <p:spPr>
          <a:xfrm>
            <a:off x="3048000" y="6019800"/>
            <a:ext cx="209080" cy="190590"/>
          </a:xfrm>
          <a:prstGeom prst="rect">
            <a:avLst/>
          </a:prstGeom>
        </p:spPr>
      </p:pic>
    </p:spTree>
    <p:extLst>
      <p:ext uri="{BB962C8B-B14F-4D97-AF65-F5344CB8AC3E}">
        <p14:creationId xmlns:p14="http://schemas.microsoft.com/office/powerpoint/2010/main" val="441542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E2B60-C1C4-7300-B8BD-96811DAE660E}"/>
              </a:ext>
            </a:extLst>
          </p:cNvPr>
          <p:cNvSpPr>
            <a:spLocks noGrp="1"/>
          </p:cNvSpPr>
          <p:nvPr>
            <p:ph type="title"/>
          </p:nvPr>
        </p:nvSpPr>
        <p:spPr/>
        <p:txBody>
          <a:bodyPr/>
          <a:lstStyle/>
          <a:p>
            <a:r>
              <a:rPr lang="en-US" dirty="0"/>
              <a:t>Exercise: Tracking Cookies</a:t>
            </a:r>
          </a:p>
        </p:txBody>
      </p:sp>
      <p:sp>
        <p:nvSpPr>
          <p:cNvPr id="5" name="Content Placeholder 4">
            <a:extLst>
              <a:ext uri="{FF2B5EF4-FFF2-40B4-BE49-F238E27FC236}">
                <a16:creationId xmlns:a16="http://schemas.microsoft.com/office/drawing/2014/main" id="{159594B7-163E-5632-628A-DD7634EBC643}"/>
              </a:ext>
            </a:extLst>
          </p:cNvPr>
          <p:cNvSpPr>
            <a:spLocks noGrp="1"/>
          </p:cNvSpPr>
          <p:nvPr>
            <p:ph idx="1"/>
          </p:nvPr>
        </p:nvSpPr>
        <p:spPr/>
        <p:txBody>
          <a:bodyPr/>
          <a:lstStyle/>
          <a:p>
            <a:r>
              <a:rPr lang="en-US" dirty="0"/>
              <a:t>Go to Chrome and turn on developer tools (find a partner with a laptop + Chrome installed if you don’t)</a:t>
            </a:r>
          </a:p>
          <a:p>
            <a:endParaRPr lang="en-US" dirty="0"/>
          </a:p>
          <a:p>
            <a:r>
              <a:rPr lang="en-US" dirty="0"/>
              <a:t>Pick a website that you use regularly</a:t>
            </a:r>
          </a:p>
          <a:p>
            <a:endParaRPr lang="en-US" dirty="0"/>
          </a:p>
          <a:p>
            <a:r>
              <a:rPr lang="en-US" dirty="0"/>
              <a:t>Try to identify what requests it sends with cookies. Look up what these are. </a:t>
            </a:r>
          </a:p>
          <a:p>
            <a:endParaRPr lang="en-US" dirty="0"/>
          </a:p>
          <a:p>
            <a:r>
              <a:rPr lang="en-US" dirty="0"/>
              <a:t>How many known companies did you find? How many other trackers/advertisers did you find?</a:t>
            </a:r>
          </a:p>
        </p:txBody>
      </p:sp>
    </p:spTree>
    <p:extLst>
      <p:ext uri="{BB962C8B-B14F-4D97-AF65-F5344CB8AC3E}">
        <p14:creationId xmlns:p14="http://schemas.microsoft.com/office/powerpoint/2010/main" val="1233270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29F8A-8D26-C706-1E47-5A70E118C2C5}"/>
              </a:ext>
            </a:extLst>
          </p:cNvPr>
          <p:cNvSpPr>
            <a:spLocks noGrp="1"/>
          </p:cNvSpPr>
          <p:nvPr>
            <p:ph type="title"/>
          </p:nvPr>
        </p:nvSpPr>
        <p:spPr/>
        <p:txBody>
          <a:bodyPr/>
          <a:lstStyle/>
          <a:p>
            <a:r>
              <a:rPr lang="en-US" dirty="0"/>
              <a:t>Disabling 3rd-party cookies</a:t>
            </a:r>
          </a:p>
        </p:txBody>
      </p:sp>
      <p:pic>
        <p:nvPicPr>
          <p:cNvPr id="6" name="Picture 5" descr="A screenshot of a computer&#10;&#10;AI-generated content may be incorrect.">
            <a:extLst>
              <a:ext uri="{FF2B5EF4-FFF2-40B4-BE49-F238E27FC236}">
                <a16:creationId xmlns:a16="http://schemas.microsoft.com/office/drawing/2014/main" id="{9D2533E0-95BB-0C60-AF4F-2966D1ACA2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1219200"/>
            <a:ext cx="7772400" cy="5804703"/>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B4CD55FB-E01D-0514-1028-7C4B64C521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219200"/>
            <a:ext cx="7772400" cy="5804703"/>
          </a:xfrm>
          <a:prstGeom prst="rect">
            <a:avLst/>
          </a:prstGeom>
        </p:spPr>
      </p:pic>
      <p:sp>
        <p:nvSpPr>
          <p:cNvPr id="9" name="TextBox 8">
            <a:extLst>
              <a:ext uri="{FF2B5EF4-FFF2-40B4-BE49-F238E27FC236}">
                <a16:creationId xmlns:a16="http://schemas.microsoft.com/office/drawing/2014/main" id="{820A5C3A-F482-BA76-17A9-C1F9BE3BB050}"/>
              </a:ext>
            </a:extLst>
          </p:cNvPr>
          <p:cNvSpPr txBox="1"/>
          <p:nvPr/>
        </p:nvSpPr>
        <p:spPr>
          <a:xfrm>
            <a:off x="544186" y="5009109"/>
            <a:ext cx="8186857" cy="646331"/>
          </a:xfrm>
          <a:prstGeom prst="rect">
            <a:avLst/>
          </a:prstGeom>
          <a:ln w="12700"/>
        </p:spPr>
        <p:style>
          <a:lnRef idx="1">
            <a:schemeClr val="accent2"/>
          </a:lnRef>
          <a:fillRef idx="2">
            <a:schemeClr val="accent2"/>
          </a:fillRef>
          <a:effectRef idx="1">
            <a:schemeClr val="accent2"/>
          </a:effectRef>
          <a:fontRef idx="minor">
            <a:schemeClr val="dk1"/>
          </a:fontRef>
        </p:style>
        <p:txBody>
          <a:bodyPr wrap="none" rtlCol="0">
            <a:spAutoFit/>
          </a:bodyPr>
          <a:lstStyle/>
          <a:p>
            <a:r>
              <a:rPr lang="en-US" dirty="0"/>
              <a:t>Most modern browsers (except Chrome) disable third-party cookies by default </a:t>
            </a:r>
          </a:p>
          <a:p>
            <a:r>
              <a:rPr lang="en-US" dirty="0"/>
              <a:t>(Safari, Firefox, Brave, DuckDuckGo, etc.)</a:t>
            </a:r>
          </a:p>
        </p:txBody>
      </p:sp>
      <p:sp>
        <p:nvSpPr>
          <p:cNvPr id="10" name="TextBox 9">
            <a:extLst>
              <a:ext uri="{FF2B5EF4-FFF2-40B4-BE49-F238E27FC236}">
                <a16:creationId xmlns:a16="http://schemas.microsoft.com/office/drawing/2014/main" id="{B7943716-FA5D-AF26-A6BE-0D8CAB15289F}"/>
              </a:ext>
            </a:extLst>
          </p:cNvPr>
          <p:cNvSpPr txBox="1"/>
          <p:nvPr/>
        </p:nvSpPr>
        <p:spPr>
          <a:xfrm>
            <a:off x="544185" y="5754469"/>
            <a:ext cx="8186857" cy="646331"/>
          </a:xfrm>
          <a:prstGeom prst="rect">
            <a:avLst/>
          </a:prstGeom>
          <a:ln w="12700"/>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dirty="0"/>
              <a:t>Increasing rates of user rejection (decline cookie in banner, enable GPC, use ad blocker, etc.)</a:t>
            </a:r>
          </a:p>
        </p:txBody>
      </p:sp>
    </p:spTree>
    <p:extLst>
      <p:ext uri="{BB962C8B-B14F-4D97-AF65-F5344CB8AC3E}">
        <p14:creationId xmlns:p14="http://schemas.microsoft.com/office/powerpoint/2010/main" val="238988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11027-12DC-47D2-BF70-33276BB9CA6A}"/>
              </a:ext>
            </a:extLst>
          </p:cNvPr>
          <p:cNvSpPr>
            <a:spLocks noGrp="1"/>
          </p:cNvSpPr>
          <p:nvPr>
            <p:ph type="title"/>
          </p:nvPr>
        </p:nvSpPr>
        <p:spPr/>
        <p:txBody>
          <a:bodyPr/>
          <a:lstStyle/>
          <a:p>
            <a:r>
              <a:rPr lang="en-US" dirty="0"/>
              <a:t>CNAME Cloaking</a:t>
            </a:r>
          </a:p>
        </p:txBody>
      </p:sp>
      <p:sp>
        <p:nvSpPr>
          <p:cNvPr id="3" name="Text Placeholder 2">
            <a:extLst>
              <a:ext uri="{FF2B5EF4-FFF2-40B4-BE49-F238E27FC236}">
                <a16:creationId xmlns:a16="http://schemas.microsoft.com/office/drawing/2014/main" id="{484FC38E-8A2D-2D76-89D8-5F0FD9C70430}"/>
              </a:ext>
            </a:extLst>
          </p:cNvPr>
          <p:cNvSpPr>
            <a:spLocks noGrp="1"/>
          </p:cNvSpPr>
          <p:nvPr>
            <p:ph type="body" idx="1"/>
          </p:nvPr>
        </p:nvSpPr>
        <p:spPr/>
        <p:txBody>
          <a:bodyPr/>
          <a:lstStyle/>
          <a:p>
            <a:r>
              <a:rPr lang="en-US" dirty="0"/>
              <a:t>Domain Name Service (DNS)</a:t>
            </a:r>
          </a:p>
        </p:txBody>
      </p:sp>
      <p:sp>
        <p:nvSpPr>
          <p:cNvPr id="4" name="Content Placeholder 3">
            <a:extLst>
              <a:ext uri="{FF2B5EF4-FFF2-40B4-BE49-F238E27FC236}">
                <a16:creationId xmlns:a16="http://schemas.microsoft.com/office/drawing/2014/main" id="{F3F182C5-6891-BD74-07AB-DE81F075F2F2}"/>
              </a:ext>
            </a:extLst>
          </p:cNvPr>
          <p:cNvSpPr>
            <a:spLocks noGrp="1"/>
          </p:cNvSpPr>
          <p:nvPr>
            <p:ph sz="half" idx="2"/>
          </p:nvPr>
        </p:nvSpPr>
        <p:spPr/>
        <p:txBody>
          <a:bodyPr/>
          <a:lstStyle/>
          <a:p>
            <a:r>
              <a:rPr lang="en-US" dirty="0"/>
              <a:t>Maps domain name (e.g., </a:t>
            </a:r>
            <a:r>
              <a:rPr lang="en-US" dirty="0">
                <a:solidFill>
                  <a:srgbClr val="FF0000"/>
                </a:solidFill>
                <a:latin typeface="Courier New" pitchFamily="49" charset="0"/>
                <a:hlinkClick r:id="rId2"/>
              </a:rPr>
              <a:t>www.cs.pomona.edu</a:t>
            </a:r>
            <a:r>
              <a:rPr lang="en-US" dirty="0"/>
              <a:t>) to IP address</a:t>
            </a:r>
          </a:p>
          <a:p>
            <a:r>
              <a:rPr lang="en-US" dirty="0"/>
              <a:t>DNS A record</a:t>
            </a:r>
          </a:p>
          <a:p>
            <a:r>
              <a:rPr lang="en-US" dirty="0"/>
              <a:t>IP address is then used at the network level to send request to the right server</a:t>
            </a:r>
          </a:p>
        </p:txBody>
      </p:sp>
      <p:sp>
        <p:nvSpPr>
          <p:cNvPr id="5" name="Text Placeholder 4">
            <a:extLst>
              <a:ext uri="{FF2B5EF4-FFF2-40B4-BE49-F238E27FC236}">
                <a16:creationId xmlns:a16="http://schemas.microsoft.com/office/drawing/2014/main" id="{5C05CA33-63D9-4E10-73FE-C6C2881F5F3D}"/>
              </a:ext>
            </a:extLst>
          </p:cNvPr>
          <p:cNvSpPr>
            <a:spLocks noGrp="1"/>
          </p:cNvSpPr>
          <p:nvPr>
            <p:ph type="body" sz="quarter" idx="3"/>
          </p:nvPr>
        </p:nvSpPr>
        <p:spPr/>
        <p:txBody>
          <a:bodyPr/>
          <a:lstStyle/>
          <a:p>
            <a:r>
              <a:rPr lang="en-US" dirty="0"/>
              <a:t>CNAME</a:t>
            </a:r>
          </a:p>
        </p:txBody>
      </p:sp>
      <p:sp>
        <p:nvSpPr>
          <p:cNvPr id="6" name="Content Placeholder 5">
            <a:extLst>
              <a:ext uri="{FF2B5EF4-FFF2-40B4-BE49-F238E27FC236}">
                <a16:creationId xmlns:a16="http://schemas.microsoft.com/office/drawing/2014/main" id="{7CC5A9E1-58ED-D5C2-8ED3-421F686CB284}"/>
              </a:ext>
            </a:extLst>
          </p:cNvPr>
          <p:cNvSpPr>
            <a:spLocks noGrp="1"/>
          </p:cNvSpPr>
          <p:nvPr>
            <p:ph sz="quarter" idx="4"/>
          </p:nvPr>
        </p:nvSpPr>
        <p:spPr/>
        <p:txBody>
          <a:bodyPr/>
          <a:lstStyle/>
          <a:p>
            <a:r>
              <a:rPr lang="en-US" dirty="0"/>
              <a:t>alternate type of DNS record</a:t>
            </a:r>
          </a:p>
          <a:p>
            <a:r>
              <a:rPr lang="en-US" dirty="0"/>
              <a:t>redirects from domain name to another domain</a:t>
            </a:r>
          </a:p>
          <a:p>
            <a:r>
              <a:rPr lang="en-US" dirty="0"/>
              <a:t>can be used to make 3</a:t>
            </a:r>
            <a:r>
              <a:rPr lang="en-US" baseline="30000" dirty="0"/>
              <a:t>rd</a:t>
            </a:r>
            <a:r>
              <a:rPr lang="en-US" dirty="0"/>
              <a:t> party domains look like 1</a:t>
            </a:r>
            <a:r>
              <a:rPr lang="en-US" baseline="30000" dirty="0"/>
              <a:t>st</a:t>
            </a:r>
            <a:r>
              <a:rPr lang="en-US" dirty="0"/>
              <a:t> party (e.g., redirect from </a:t>
            </a:r>
            <a:r>
              <a:rPr lang="en-US" u="sng" dirty="0" err="1">
                <a:solidFill>
                  <a:schemeClr val="accent2"/>
                </a:solidFill>
                <a:latin typeface="Courier New" panose="02070309020205020404" pitchFamily="49" charset="0"/>
                <a:cs typeface="Courier New" panose="02070309020205020404" pitchFamily="49" charset="0"/>
              </a:rPr>
              <a:t>tracker.pomona.edu</a:t>
            </a:r>
            <a:r>
              <a:rPr lang="en-US" u="sng" dirty="0">
                <a:solidFill>
                  <a:schemeClr val="accent2"/>
                </a:solidFill>
                <a:latin typeface="Courier New" panose="02070309020205020404" pitchFamily="49" charset="0"/>
                <a:cs typeface="Courier New" panose="02070309020205020404" pitchFamily="49" charset="0"/>
              </a:rPr>
              <a:t> </a:t>
            </a:r>
            <a:r>
              <a:rPr lang="en-US" dirty="0"/>
              <a:t>to </a:t>
            </a:r>
            <a:r>
              <a:rPr lang="en-US" u="sng" dirty="0" err="1">
                <a:solidFill>
                  <a:schemeClr val="accent2"/>
                </a:solidFill>
                <a:latin typeface="Courier New" panose="02070309020205020404" pitchFamily="49" charset="0"/>
                <a:cs typeface="Courier New" panose="02070309020205020404" pitchFamily="49" charset="0"/>
              </a:rPr>
              <a:t>tracker.com</a:t>
            </a:r>
            <a:r>
              <a:rPr lang="en-US" u="sng" dirty="0">
                <a:solidFill>
                  <a:schemeClr val="accent2"/>
                </a:solidFill>
                <a:latin typeface="Courier New" panose="02070309020205020404" pitchFamily="49" charset="0"/>
                <a:cs typeface="Courier New" panose="02070309020205020404" pitchFamily="49" charset="0"/>
              </a:rPr>
              <a:t> </a:t>
            </a:r>
          </a:p>
        </p:txBody>
      </p:sp>
    </p:spTree>
    <p:extLst>
      <p:ext uri="{BB962C8B-B14F-4D97-AF65-F5344CB8AC3E}">
        <p14:creationId xmlns:p14="http://schemas.microsoft.com/office/powerpoint/2010/main" val="3556893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9E69C-B016-67ED-C905-9DE340D4CC09}"/>
            </a:ext>
          </a:extLst>
        </p:cNvPr>
        <p:cNvGrpSpPr/>
        <p:nvPr/>
      </p:nvGrpSpPr>
      <p:grpSpPr>
        <a:xfrm>
          <a:off x="0" y="0"/>
          <a:ext cx="0" cy="0"/>
          <a:chOff x="0" y="0"/>
          <a:chExt cx="0" cy="0"/>
        </a:xfrm>
      </p:grpSpPr>
      <p:sp>
        <p:nvSpPr>
          <p:cNvPr id="762882" name="Rectangle 2">
            <a:extLst>
              <a:ext uri="{FF2B5EF4-FFF2-40B4-BE49-F238E27FC236}">
                <a16:creationId xmlns:a16="http://schemas.microsoft.com/office/drawing/2014/main" id="{D805D016-F422-016B-B16C-8C7FAB7B1A1B}"/>
              </a:ext>
            </a:extLst>
          </p:cNvPr>
          <p:cNvSpPr>
            <a:spLocks noGrp="1" noChangeArrowheads="1"/>
          </p:cNvSpPr>
          <p:nvPr>
            <p:ph type="title"/>
          </p:nvPr>
        </p:nvSpPr>
        <p:spPr/>
        <p:txBody>
          <a:bodyPr>
            <a:normAutofit/>
          </a:bodyPr>
          <a:lstStyle/>
          <a:p>
            <a:r>
              <a:rPr lang="en-US" dirty="0"/>
              <a:t>URL Parameters</a:t>
            </a:r>
          </a:p>
        </p:txBody>
      </p:sp>
      <p:sp>
        <p:nvSpPr>
          <p:cNvPr id="762883" name="Rectangle 3">
            <a:extLst>
              <a:ext uri="{FF2B5EF4-FFF2-40B4-BE49-F238E27FC236}">
                <a16:creationId xmlns:a16="http://schemas.microsoft.com/office/drawing/2014/main" id="{82C928AA-36FE-A5D5-6D0E-BF08F0F7C9C2}"/>
              </a:ext>
            </a:extLst>
          </p:cNvPr>
          <p:cNvSpPr>
            <a:spLocks noGrp="1" noChangeArrowheads="1"/>
          </p:cNvSpPr>
          <p:nvPr>
            <p:ph idx="1"/>
          </p:nvPr>
        </p:nvSpPr>
        <p:spPr>
          <a:xfrm>
            <a:off x="228600" y="1600200"/>
            <a:ext cx="8915400" cy="5410200"/>
          </a:xfrm>
        </p:spPr>
        <p:txBody>
          <a:bodyPr>
            <a:normAutofit fontScale="92500" lnSpcReduction="10000"/>
          </a:bodyPr>
          <a:lstStyle/>
          <a:p>
            <a:r>
              <a:rPr lang="en-US" dirty="0"/>
              <a:t>Unique name for a file: URL (Universal Resource Locator)</a:t>
            </a:r>
          </a:p>
          <a:p>
            <a:r>
              <a:rPr lang="en-US" dirty="0"/>
              <a:t>Example URL:</a:t>
            </a:r>
          </a:p>
          <a:p>
            <a:endParaRPr lang="en-US" sz="1900" dirty="0">
              <a:solidFill>
                <a:srgbClr val="FF0000"/>
              </a:solidFill>
              <a:latin typeface="Courier New" pitchFamily="49" charset="0"/>
            </a:endParaRPr>
          </a:p>
          <a:p>
            <a:endParaRPr lang="en-US" sz="1900" dirty="0">
              <a:solidFill>
                <a:srgbClr val="FF0000"/>
              </a:solidFill>
              <a:latin typeface="Courier New" pitchFamily="49" charset="0"/>
            </a:endParaRPr>
          </a:p>
          <a:p>
            <a:endParaRPr lang="en-US" sz="1900" dirty="0">
              <a:solidFill>
                <a:srgbClr val="FF0000"/>
              </a:solidFill>
              <a:latin typeface="Courier New" pitchFamily="49" charset="0"/>
            </a:endParaRPr>
          </a:p>
          <a:p>
            <a:r>
              <a:rPr lang="en-US" dirty="0"/>
              <a:t>Clients use </a:t>
            </a:r>
            <a:r>
              <a:rPr lang="en-US" i="1" dirty="0">
                <a:solidFill>
                  <a:srgbClr val="000000"/>
                </a:solidFill>
              </a:rPr>
              <a:t>prefix</a:t>
            </a:r>
            <a:r>
              <a:rPr lang="en-US" i="1" dirty="0"/>
              <a:t> </a:t>
            </a:r>
            <a:r>
              <a:rPr lang="en-US" dirty="0"/>
              <a:t>(</a:t>
            </a:r>
            <a:r>
              <a:rPr lang="en-US" dirty="0">
                <a:solidFill>
                  <a:srgbClr val="FF0000"/>
                </a:solidFill>
                <a:latin typeface="Courier New" pitchFamily="49" charset="0"/>
              </a:rPr>
              <a:t>http://</a:t>
            </a:r>
            <a:r>
              <a:rPr lang="en-US" dirty="0" err="1">
                <a:solidFill>
                  <a:srgbClr val="FF0000"/>
                </a:solidFill>
                <a:latin typeface="Courier New" pitchFamily="49" charset="0"/>
              </a:rPr>
              <a:t>www.cs.pomona.edu</a:t>
            </a:r>
            <a:r>
              <a:rPr lang="en-US" dirty="0"/>
              <a:t>) to infer:</a:t>
            </a:r>
          </a:p>
          <a:p>
            <a:pPr lvl="1"/>
            <a:r>
              <a:rPr lang="en-US" dirty="0"/>
              <a:t>What kind (protocol) of server to contact (HTTP)</a:t>
            </a:r>
          </a:p>
          <a:p>
            <a:pPr lvl="1"/>
            <a:r>
              <a:rPr lang="en-US" dirty="0"/>
              <a:t>Where the server is (</a:t>
            </a:r>
            <a:r>
              <a:rPr lang="en-US" dirty="0" err="1">
                <a:latin typeface="Courier New" pitchFamily="49" charset="0"/>
              </a:rPr>
              <a:t>www.cs.pomona.edu</a:t>
            </a:r>
            <a:r>
              <a:rPr lang="en-US" dirty="0"/>
              <a:t>)</a:t>
            </a:r>
          </a:p>
          <a:p>
            <a:pPr lvl="1"/>
            <a:endParaRPr lang="en-US" dirty="0"/>
          </a:p>
          <a:p>
            <a:r>
              <a:rPr lang="en-US" dirty="0"/>
              <a:t>Servers use </a:t>
            </a:r>
            <a:r>
              <a:rPr lang="en-US" i="1" dirty="0">
                <a:solidFill>
                  <a:srgbClr val="000000"/>
                </a:solidFill>
              </a:rPr>
              <a:t>suffix</a:t>
            </a:r>
            <a:r>
              <a:rPr lang="en-US" dirty="0"/>
              <a:t> (</a:t>
            </a:r>
            <a:r>
              <a:rPr lang="en-US" dirty="0">
                <a:solidFill>
                  <a:srgbClr val="00B050"/>
                </a:solidFill>
                <a:latin typeface="Courier New" pitchFamily="49" charset="0"/>
              </a:rPr>
              <a:t>/classes/cs105/</a:t>
            </a:r>
            <a:r>
              <a:rPr lang="en-US" dirty="0" err="1">
                <a:solidFill>
                  <a:srgbClr val="00B050"/>
                </a:solidFill>
                <a:latin typeface="Courier New" pitchFamily="49" charset="0"/>
              </a:rPr>
              <a:t>index.html</a:t>
            </a:r>
            <a:r>
              <a:rPr lang="en-US" dirty="0"/>
              <a:t>) to:</a:t>
            </a:r>
          </a:p>
          <a:p>
            <a:pPr lvl="1"/>
            <a:r>
              <a:rPr lang="en-US" dirty="0"/>
              <a:t>Specify what content they want</a:t>
            </a:r>
          </a:p>
          <a:p>
            <a:pPr lvl="1"/>
            <a:endParaRPr lang="en-US" dirty="0"/>
          </a:p>
          <a:p>
            <a:r>
              <a:rPr lang="en-US" dirty="0"/>
              <a:t>Parameters are key-value pairs passed from client to server</a:t>
            </a:r>
          </a:p>
          <a:p>
            <a:pPr lvl="1"/>
            <a:r>
              <a:rPr lang="en-US" dirty="0"/>
              <a:t>usually used for internal information</a:t>
            </a:r>
          </a:p>
          <a:p>
            <a:pPr lvl="1"/>
            <a:r>
              <a:rPr lang="en-US" dirty="0"/>
              <a:t>can also pass tracking ID to third-parties</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marL="274320" lvl="1" indent="0">
              <a:buNone/>
            </a:pPr>
            <a:endParaRPr lang="en-US" dirty="0"/>
          </a:p>
        </p:txBody>
      </p:sp>
      <p:sp>
        <p:nvSpPr>
          <p:cNvPr id="3" name="TextBox 2">
            <a:extLst>
              <a:ext uri="{FF2B5EF4-FFF2-40B4-BE49-F238E27FC236}">
                <a16:creationId xmlns:a16="http://schemas.microsoft.com/office/drawing/2014/main" id="{68C9193C-BADB-815B-9715-0FF7841C4CF0}"/>
              </a:ext>
            </a:extLst>
          </p:cNvPr>
          <p:cNvSpPr txBox="1"/>
          <p:nvPr/>
        </p:nvSpPr>
        <p:spPr>
          <a:xfrm>
            <a:off x="0" y="2438400"/>
            <a:ext cx="9220200" cy="369332"/>
          </a:xfrm>
          <a:prstGeom prst="rect">
            <a:avLst/>
          </a:prstGeom>
          <a:noFill/>
        </p:spPr>
        <p:txBody>
          <a:bodyPr wrap="square">
            <a:spAutoFit/>
          </a:bodyPr>
          <a:lstStyle/>
          <a:p>
            <a:pPr marL="0" indent="0">
              <a:buNone/>
            </a:pPr>
            <a:r>
              <a:rPr lang="en-US" u="sng" dirty="0">
                <a:solidFill>
                  <a:schemeClr val="accent2"/>
                </a:solidFill>
              </a:rPr>
              <a:t> </a:t>
            </a:r>
            <a:r>
              <a:rPr lang="en-US" sz="1800" u="sng" dirty="0">
                <a:solidFill>
                  <a:schemeClr val="accent2"/>
                </a:solidFill>
                <a:latin typeface="Courier New" pitchFamily="49" charset="0"/>
                <a:hlinkClick r:id="rId3">
                  <a:extLst>
                    <a:ext uri="{A12FA001-AC4F-418D-AE19-62706E023703}">
                      <ahyp:hlinkClr xmlns:ahyp="http://schemas.microsoft.com/office/drawing/2018/hyperlinkcolor" val="tx"/>
                    </a:ext>
                  </a:extLst>
                </a:hlinkClick>
              </a:rPr>
              <a:t>http://www.cs.pomona.edu/classes/cs181e/index.html?id</a:t>
            </a:r>
            <a:r>
              <a:rPr lang="en-US" u="sng" dirty="0">
                <a:solidFill>
                  <a:schemeClr val="accent2"/>
                </a:solidFill>
                <a:latin typeface="Courier New" pitchFamily="49" charset="0"/>
              </a:rPr>
              <a:t>=1234&amp;a=True</a:t>
            </a:r>
            <a:endParaRPr lang="en-US" sz="1800" u="sng" dirty="0">
              <a:solidFill>
                <a:schemeClr val="accent2"/>
              </a:solidFill>
              <a:latin typeface="Courier New" pitchFamily="49" charset="0"/>
            </a:endParaRPr>
          </a:p>
        </p:txBody>
      </p:sp>
      <p:sp>
        <p:nvSpPr>
          <p:cNvPr id="4" name="Rectangle 3">
            <a:extLst>
              <a:ext uri="{FF2B5EF4-FFF2-40B4-BE49-F238E27FC236}">
                <a16:creationId xmlns:a16="http://schemas.microsoft.com/office/drawing/2014/main" id="{F15A6F7D-1658-571E-C9CD-4D80046709F2}"/>
              </a:ext>
            </a:extLst>
          </p:cNvPr>
          <p:cNvSpPr/>
          <p:nvPr/>
        </p:nvSpPr>
        <p:spPr>
          <a:xfrm>
            <a:off x="3434862" y="2461846"/>
            <a:ext cx="3552092" cy="369332"/>
          </a:xfrm>
          <a:prstGeom prst="rect">
            <a:avLst/>
          </a:prstGeom>
          <a:noFill/>
          <a:ln>
            <a:solidFill>
              <a:srgbClr val="00B05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endParaRPr>
          </a:p>
        </p:txBody>
      </p:sp>
      <p:sp>
        <p:nvSpPr>
          <p:cNvPr id="5" name="TextBox 4">
            <a:extLst>
              <a:ext uri="{FF2B5EF4-FFF2-40B4-BE49-F238E27FC236}">
                <a16:creationId xmlns:a16="http://schemas.microsoft.com/office/drawing/2014/main" id="{771804E8-D9D2-B519-059E-51559F4A38CE}"/>
              </a:ext>
            </a:extLst>
          </p:cNvPr>
          <p:cNvSpPr txBox="1"/>
          <p:nvPr/>
        </p:nvSpPr>
        <p:spPr>
          <a:xfrm>
            <a:off x="1271954" y="2807732"/>
            <a:ext cx="748923" cy="369332"/>
          </a:xfrm>
          <a:prstGeom prst="rect">
            <a:avLst/>
          </a:prstGeom>
          <a:noFill/>
        </p:spPr>
        <p:txBody>
          <a:bodyPr wrap="none" rtlCol="0">
            <a:spAutoFit/>
          </a:bodyPr>
          <a:lstStyle/>
          <a:p>
            <a:r>
              <a:rPr lang="en-US" dirty="0">
                <a:solidFill>
                  <a:srgbClr val="FF0000"/>
                </a:solidFill>
              </a:rPr>
              <a:t>prefix</a:t>
            </a:r>
          </a:p>
        </p:txBody>
      </p:sp>
      <p:sp>
        <p:nvSpPr>
          <p:cNvPr id="6" name="Rectangle 5">
            <a:extLst>
              <a:ext uri="{FF2B5EF4-FFF2-40B4-BE49-F238E27FC236}">
                <a16:creationId xmlns:a16="http://schemas.microsoft.com/office/drawing/2014/main" id="{1CF4847C-D614-EE02-F6C6-A49FC0CD4DB0}"/>
              </a:ext>
            </a:extLst>
          </p:cNvPr>
          <p:cNvSpPr/>
          <p:nvPr/>
        </p:nvSpPr>
        <p:spPr>
          <a:xfrm>
            <a:off x="0" y="2461846"/>
            <a:ext cx="3434862" cy="369332"/>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endParaRPr>
          </a:p>
        </p:txBody>
      </p:sp>
      <p:sp>
        <p:nvSpPr>
          <p:cNvPr id="7" name="TextBox 6">
            <a:extLst>
              <a:ext uri="{FF2B5EF4-FFF2-40B4-BE49-F238E27FC236}">
                <a16:creationId xmlns:a16="http://schemas.microsoft.com/office/drawing/2014/main" id="{6D53B6B8-8CAE-95B9-3E46-B908ADDDDDD6}"/>
              </a:ext>
            </a:extLst>
          </p:cNvPr>
          <p:cNvSpPr txBox="1"/>
          <p:nvPr/>
        </p:nvSpPr>
        <p:spPr>
          <a:xfrm>
            <a:off x="5083985" y="2813319"/>
            <a:ext cx="719108" cy="369332"/>
          </a:xfrm>
          <a:prstGeom prst="rect">
            <a:avLst/>
          </a:prstGeom>
          <a:noFill/>
        </p:spPr>
        <p:txBody>
          <a:bodyPr wrap="none" rtlCol="0">
            <a:spAutoFit/>
          </a:bodyPr>
          <a:lstStyle/>
          <a:p>
            <a:r>
              <a:rPr lang="en-US" dirty="0">
                <a:solidFill>
                  <a:srgbClr val="00B050"/>
                </a:solidFill>
              </a:rPr>
              <a:t>suffix</a:t>
            </a:r>
          </a:p>
        </p:txBody>
      </p:sp>
      <p:sp>
        <p:nvSpPr>
          <p:cNvPr id="2" name="Rectangle 1">
            <a:extLst>
              <a:ext uri="{FF2B5EF4-FFF2-40B4-BE49-F238E27FC236}">
                <a16:creationId xmlns:a16="http://schemas.microsoft.com/office/drawing/2014/main" id="{76B35750-29A8-00FF-182D-C44BB81D3941}"/>
              </a:ext>
            </a:extLst>
          </p:cNvPr>
          <p:cNvSpPr/>
          <p:nvPr/>
        </p:nvSpPr>
        <p:spPr>
          <a:xfrm>
            <a:off x="6986954" y="2461846"/>
            <a:ext cx="2157046" cy="369332"/>
          </a:xfrm>
          <a:prstGeom prst="rect">
            <a:avLst/>
          </a:prstGeom>
          <a:noFill/>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002060"/>
              </a:solidFill>
            </a:endParaRPr>
          </a:p>
        </p:txBody>
      </p:sp>
      <p:sp>
        <p:nvSpPr>
          <p:cNvPr id="8" name="TextBox 7">
            <a:extLst>
              <a:ext uri="{FF2B5EF4-FFF2-40B4-BE49-F238E27FC236}">
                <a16:creationId xmlns:a16="http://schemas.microsoft.com/office/drawing/2014/main" id="{BD16753F-C155-518D-4037-ED9405C066B5}"/>
              </a:ext>
            </a:extLst>
          </p:cNvPr>
          <p:cNvSpPr txBox="1"/>
          <p:nvPr/>
        </p:nvSpPr>
        <p:spPr>
          <a:xfrm>
            <a:off x="7452216" y="2807732"/>
            <a:ext cx="1351652" cy="369332"/>
          </a:xfrm>
          <a:prstGeom prst="rect">
            <a:avLst/>
          </a:prstGeom>
          <a:noFill/>
        </p:spPr>
        <p:txBody>
          <a:bodyPr wrap="none" rtlCol="0">
            <a:spAutoFit/>
          </a:bodyPr>
          <a:lstStyle/>
          <a:p>
            <a:r>
              <a:rPr lang="en-US" dirty="0">
                <a:solidFill>
                  <a:srgbClr val="002060"/>
                </a:solidFill>
              </a:rPr>
              <a:t>parameters</a:t>
            </a:r>
          </a:p>
        </p:txBody>
      </p:sp>
    </p:spTree>
    <p:extLst>
      <p:ext uri="{BB962C8B-B14F-4D97-AF65-F5344CB8AC3E}">
        <p14:creationId xmlns:p14="http://schemas.microsoft.com/office/powerpoint/2010/main" val="378941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6288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6288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6288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6288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6288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62883">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62883">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62883">
                                            <p:txEl>
                                              <p:pRg st="14" end="1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2" grpId="0" animBg="1"/>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C9DA5-3150-1CC6-301C-9E94C9E435B4}"/>
              </a:ext>
            </a:extLst>
          </p:cNvPr>
          <p:cNvSpPr>
            <a:spLocks noGrp="1"/>
          </p:cNvSpPr>
          <p:nvPr>
            <p:ph type="title"/>
          </p:nvPr>
        </p:nvSpPr>
        <p:spPr/>
        <p:txBody>
          <a:bodyPr/>
          <a:lstStyle/>
          <a:p>
            <a:r>
              <a:rPr lang="en-US" dirty="0"/>
              <a:t>Browser Fingerprinting</a:t>
            </a:r>
          </a:p>
        </p:txBody>
      </p:sp>
      <p:sp>
        <p:nvSpPr>
          <p:cNvPr id="3" name="Content Placeholder 2">
            <a:extLst>
              <a:ext uri="{FF2B5EF4-FFF2-40B4-BE49-F238E27FC236}">
                <a16:creationId xmlns:a16="http://schemas.microsoft.com/office/drawing/2014/main" id="{4100C901-D7F0-728A-79C0-740897F5D2DA}"/>
              </a:ext>
            </a:extLst>
          </p:cNvPr>
          <p:cNvSpPr>
            <a:spLocks noGrp="1"/>
          </p:cNvSpPr>
          <p:nvPr>
            <p:ph idx="1"/>
          </p:nvPr>
        </p:nvSpPr>
        <p:spPr/>
        <p:txBody>
          <a:bodyPr/>
          <a:lstStyle/>
          <a:p>
            <a:r>
              <a:rPr lang="en-US" dirty="0"/>
              <a:t>Key Idea: many features of the browser that are relatively unique to your machine </a:t>
            </a:r>
          </a:p>
          <a:p>
            <a:pPr lvl="1"/>
            <a:r>
              <a:rPr lang="en-US" dirty="0"/>
              <a:t>Fonts</a:t>
            </a:r>
          </a:p>
          <a:p>
            <a:pPr lvl="1"/>
            <a:r>
              <a:rPr lang="en-US" dirty="0"/>
              <a:t>GPU model anti-aliasing (Canvas fingerprinting)</a:t>
            </a:r>
          </a:p>
          <a:p>
            <a:pPr lvl="1"/>
            <a:r>
              <a:rPr lang="en-US" dirty="0"/>
              <a:t>User-agent string</a:t>
            </a:r>
          </a:p>
          <a:p>
            <a:r>
              <a:rPr lang="en-US" dirty="0"/>
              <a:t>Use combination of device features as an identifier </a:t>
            </a:r>
          </a:p>
          <a:p>
            <a:endParaRPr lang="en-US" dirty="0"/>
          </a:p>
        </p:txBody>
      </p:sp>
    </p:spTree>
    <p:extLst>
      <p:ext uri="{BB962C8B-B14F-4D97-AF65-F5344CB8AC3E}">
        <p14:creationId xmlns:p14="http://schemas.microsoft.com/office/powerpoint/2010/main" val="502448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Browser Fingerprinting</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17" y="1397869"/>
            <a:ext cx="2911391" cy="216632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2785" y="1432036"/>
            <a:ext cx="2938430" cy="2097989"/>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50279" y="4382371"/>
            <a:ext cx="2895794" cy="1942229"/>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413" y="4308782"/>
            <a:ext cx="3135012" cy="2092018"/>
          </a:xfrm>
          <a:prstGeom prst="rect">
            <a:avLst/>
          </a:prstGeom>
        </p:spPr>
      </p:pic>
      <p:sp>
        <p:nvSpPr>
          <p:cNvPr id="12" name="TextBox 11"/>
          <p:cNvSpPr txBox="1"/>
          <p:nvPr/>
        </p:nvSpPr>
        <p:spPr>
          <a:xfrm>
            <a:off x="545449" y="3581400"/>
            <a:ext cx="2031325" cy="369332"/>
          </a:xfrm>
          <a:prstGeom prst="rect">
            <a:avLst/>
          </a:prstGeom>
          <a:noFill/>
        </p:spPr>
        <p:txBody>
          <a:bodyPr wrap="none" rtlCol="0">
            <a:spAutoFit/>
          </a:bodyPr>
          <a:lstStyle/>
          <a:p>
            <a:r>
              <a:rPr lang="en-US" dirty="0"/>
              <a:t>Operating System</a:t>
            </a:r>
          </a:p>
        </p:txBody>
      </p:sp>
      <p:sp>
        <p:nvSpPr>
          <p:cNvPr id="13" name="TextBox 12"/>
          <p:cNvSpPr txBox="1"/>
          <p:nvPr/>
        </p:nvSpPr>
        <p:spPr>
          <a:xfrm>
            <a:off x="4056474" y="3586560"/>
            <a:ext cx="1031051" cy="369332"/>
          </a:xfrm>
          <a:prstGeom prst="rect">
            <a:avLst/>
          </a:prstGeom>
          <a:noFill/>
        </p:spPr>
        <p:txBody>
          <a:bodyPr wrap="none" rtlCol="0">
            <a:spAutoFit/>
          </a:bodyPr>
          <a:lstStyle/>
          <a:p>
            <a:r>
              <a:rPr lang="en-US"/>
              <a:t>Browser</a:t>
            </a:r>
          </a:p>
        </p:txBody>
      </p:sp>
      <p:sp>
        <p:nvSpPr>
          <p:cNvPr id="14" name="TextBox 13"/>
          <p:cNvSpPr txBox="1"/>
          <p:nvPr/>
        </p:nvSpPr>
        <p:spPr>
          <a:xfrm>
            <a:off x="921609" y="6400800"/>
            <a:ext cx="1279004" cy="369332"/>
          </a:xfrm>
          <a:prstGeom prst="rect">
            <a:avLst/>
          </a:prstGeom>
          <a:noFill/>
        </p:spPr>
        <p:txBody>
          <a:bodyPr wrap="none" rtlCol="0">
            <a:spAutoFit/>
          </a:bodyPr>
          <a:lstStyle/>
          <a:p>
            <a:r>
              <a:rPr lang="en-US"/>
              <a:t>Time Zone</a:t>
            </a:r>
          </a:p>
        </p:txBody>
      </p:sp>
      <p:sp>
        <p:nvSpPr>
          <p:cNvPr id="15" name="TextBox 14"/>
          <p:cNvSpPr txBox="1"/>
          <p:nvPr/>
        </p:nvSpPr>
        <p:spPr>
          <a:xfrm>
            <a:off x="3966705" y="6400800"/>
            <a:ext cx="1210588" cy="369332"/>
          </a:xfrm>
          <a:prstGeom prst="rect">
            <a:avLst/>
          </a:prstGeom>
          <a:noFill/>
        </p:spPr>
        <p:txBody>
          <a:bodyPr wrap="none" rtlCol="0">
            <a:spAutoFit/>
          </a:bodyPr>
          <a:lstStyle/>
          <a:p>
            <a:r>
              <a:rPr lang="en-US"/>
              <a:t>Language</a:t>
            </a:r>
          </a:p>
        </p:txBody>
      </p:sp>
      <p:pic>
        <p:nvPicPr>
          <p:cNvPr id="16" name="Picture 15"/>
          <p:cNvPicPr>
            <a:picLocks noChangeAspect="1"/>
          </p:cNvPicPr>
          <p:nvPr/>
        </p:nvPicPr>
        <p:blipFill rotWithShape="1">
          <a:blip r:embed="rId7">
            <a:extLst>
              <a:ext uri="{28A0092B-C50C-407E-A947-70E740481C1C}">
                <a14:useLocalDpi xmlns:a14="http://schemas.microsoft.com/office/drawing/2010/main" val="0"/>
              </a:ext>
            </a:extLst>
          </a:blip>
          <a:srcRect l="246" t="18825" r="25727" b="29094"/>
          <a:stretch/>
        </p:blipFill>
        <p:spPr>
          <a:xfrm>
            <a:off x="6400800" y="1524000"/>
            <a:ext cx="2512027" cy="1940183"/>
          </a:xfrm>
          <a:prstGeom prst="rect">
            <a:avLst/>
          </a:prstGeom>
        </p:spPr>
      </p:pic>
      <p:sp>
        <p:nvSpPr>
          <p:cNvPr id="17" name="TextBox 16"/>
          <p:cNvSpPr txBox="1"/>
          <p:nvPr/>
        </p:nvSpPr>
        <p:spPr>
          <a:xfrm>
            <a:off x="7238998" y="3581400"/>
            <a:ext cx="1018227" cy="369332"/>
          </a:xfrm>
          <a:prstGeom prst="rect">
            <a:avLst/>
          </a:prstGeom>
          <a:noFill/>
        </p:spPr>
        <p:txBody>
          <a:bodyPr wrap="none" rtlCol="0">
            <a:spAutoFit/>
          </a:bodyPr>
          <a:lstStyle/>
          <a:p>
            <a:r>
              <a:rPr lang="en-US"/>
              <a:t>Settings</a:t>
            </a:r>
            <a:endParaRPr lang="en-US" dirty="0"/>
          </a:p>
        </p:txBody>
      </p:sp>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14840" y="4154025"/>
            <a:ext cx="2597987" cy="2322975"/>
          </a:xfrm>
          <a:prstGeom prst="rect">
            <a:avLst/>
          </a:prstGeom>
        </p:spPr>
      </p:pic>
      <p:sp>
        <p:nvSpPr>
          <p:cNvPr id="20" name="TextBox 19"/>
          <p:cNvSpPr txBox="1"/>
          <p:nvPr/>
        </p:nvSpPr>
        <p:spPr>
          <a:xfrm>
            <a:off x="7264647" y="6400800"/>
            <a:ext cx="966931" cy="369332"/>
          </a:xfrm>
          <a:prstGeom prst="rect">
            <a:avLst/>
          </a:prstGeom>
          <a:noFill/>
        </p:spPr>
        <p:txBody>
          <a:bodyPr wrap="none" rtlCol="0">
            <a:spAutoFit/>
          </a:bodyPr>
          <a:lstStyle/>
          <a:p>
            <a:r>
              <a:rPr lang="en-US"/>
              <a:t>Canvas</a:t>
            </a:r>
          </a:p>
        </p:txBody>
      </p:sp>
    </p:spTree>
    <p:extLst>
      <p:ext uri="{BB962C8B-B14F-4D97-AF65-F5344CB8AC3E}">
        <p14:creationId xmlns:p14="http://schemas.microsoft.com/office/powerpoint/2010/main" val="1647566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EDFD2-D5EC-1381-FB37-309D5CE8F25E}"/>
              </a:ext>
            </a:extLst>
          </p:cNvPr>
          <p:cNvSpPr>
            <a:spLocks noGrp="1"/>
          </p:cNvSpPr>
          <p:nvPr>
            <p:ph type="title"/>
          </p:nvPr>
        </p:nvSpPr>
        <p:spPr/>
        <p:txBody>
          <a:bodyPr/>
          <a:lstStyle/>
          <a:p>
            <a:r>
              <a:rPr lang="en-US" dirty="0"/>
              <a:t>Exercise: Browser Fingerprinting</a:t>
            </a:r>
          </a:p>
        </p:txBody>
      </p:sp>
      <p:sp>
        <p:nvSpPr>
          <p:cNvPr id="3" name="Content Placeholder 2">
            <a:extLst>
              <a:ext uri="{FF2B5EF4-FFF2-40B4-BE49-F238E27FC236}">
                <a16:creationId xmlns:a16="http://schemas.microsoft.com/office/drawing/2014/main" id="{9470D83E-3DB1-80FD-16FF-C27EA5002E49}"/>
              </a:ext>
            </a:extLst>
          </p:cNvPr>
          <p:cNvSpPr>
            <a:spLocks noGrp="1"/>
          </p:cNvSpPr>
          <p:nvPr>
            <p:ph idx="1"/>
          </p:nvPr>
        </p:nvSpPr>
        <p:spPr/>
        <p:txBody>
          <a:bodyPr/>
          <a:lstStyle/>
          <a:p>
            <a:r>
              <a:rPr lang="en-US" dirty="0"/>
              <a:t>The EFF runs a project that lets you test how unique your browser configuration is: </a:t>
            </a:r>
            <a:r>
              <a:rPr lang="en-US" dirty="0">
                <a:hlinkClick r:id="rId2"/>
              </a:rPr>
              <a:t>https://coveryourtracks.eff.org/</a:t>
            </a:r>
            <a:r>
              <a:rPr lang="en-US" dirty="0"/>
              <a:t> </a:t>
            </a:r>
          </a:p>
          <a:p>
            <a:endParaRPr lang="en-US" dirty="0"/>
          </a:p>
          <a:p>
            <a:r>
              <a:rPr lang="en-US" dirty="0"/>
              <a:t>Go there, test your browser, and read through the results</a:t>
            </a:r>
          </a:p>
          <a:p>
            <a:endParaRPr lang="en-US" dirty="0"/>
          </a:p>
          <a:p>
            <a:r>
              <a:rPr lang="en-US" dirty="0"/>
              <a:t>How unique is your browser? </a:t>
            </a:r>
          </a:p>
          <a:p>
            <a:endParaRPr lang="en-US" dirty="0"/>
          </a:p>
          <a:p>
            <a:r>
              <a:rPr lang="en-US" dirty="0"/>
              <a:t>What types of info were used to fingerprint you? Are any of them surprising? </a:t>
            </a:r>
          </a:p>
        </p:txBody>
      </p:sp>
    </p:spTree>
    <p:extLst>
      <p:ext uri="{BB962C8B-B14F-4D97-AF65-F5344CB8AC3E}">
        <p14:creationId xmlns:p14="http://schemas.microsoft.com/office/powerpoint/2010/main" val="3899666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ADE75-FEE7-C93B-7BB6-4D7E1C21C8F8}"/>
              </a:ext>
            </a:extLst>
          </p:cNvPr>
          <p:cNvSpPr>
            <a:spLocks noGrp="1"/>
          </p:cNvSpPr>
          <p:nvPr>
            <p:ph type="title"/>
          </p:nvPr>
        </p:nvSpPr>
        <p:spPr/>
        <p:txBody>
          <a:bodyPr/>
          <a:lstStyle/>
          <a:p>
            <a:r>
              <a:rPr lang="en-US" dirty="0"/>
              <a:t>Server-side Tracking</a:t>
            </a:r>
          </a:p>
        </p:txBody>
      </p:sp>
      <p:sp>
        <p:nvSpPr>
          <p:cNvPr id="3" name="Content Placeholder 2">
            <a:extLst>
              <a:ext uri="{FF2B5EF4-FFF2-40B4-BE49-F238E27FC236}">
                <a16:creationId xmlns:a16="http://schemas.microsoft.com/office/drawing/2014/main" id="{79B3493F-7044-E76C-486A-AEF1664C00B2}"/>
              </a:ext>
            </a:extLst>
          </p:cNvPr>
          <p:cNvSpPr>
            <a:spLocks noGrp="1"/>
          </p:cNvSpPr>
          <p:nvPr>
            <p:ph idx="1"/>
          </p:nvPr>
        </p:nvSpPr>
        <p:spPr>
          <a:xfrm>
            <a:off x="457200" y="1524000"/>
            <a:ext cx="8229600" cy="4876800"/>
          </a:xfrm>
        </p:spPr>
        <p:txBody>
          <a:bodyPr/>
          <a:lstStyle/>
          <a:p>
            <a:r>
              <a:rPr lang="en-US" dirty="0"/>
              <a:t>Key idea: instead of browser sending info to third-parties, company collects data and then shares with third-parties on the backend/server side</a:t>
            </a:r>
          </a:p>
          <a:p>
            <a:r>
              <a:rPr lang="en-US" dirty="0"/>
              <a:t>introduced by Google in 2020</a:t>
            </a:r>
          </a:p>
        </p:txBody>
      </p:sp>
      <p:pic>
        <p:nvPicPr>
          <p:cNvPr id="5" name="Picture 4" descr="A diagram of a website&#10;&#10;AI-generated content may be incorrect.">
            <a:extLst>
              <a:ext uri="{FF2B5EF4-FFF2-40B4-BE49-F238E27FC236}">
                <a16:creationId xmlns:a16="http://schemas.microsoft.com/office/drawing/2014/main" id="{A1CAABC2-AA38-82C5-5558-99E2C33E6F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403" y="3124200"/>
            <a:ext cx="7213600" cy="1905000"/>
          </a:xfrm>
          <a:prstGeom prst="rect">
            <a:avLst/>
          </a:prstGeom>
        </p:spPr>
      </p:pic>
      <p:pic>
        <p:nvPicPr>
          <p:cNvPr id="9" name="Picture 8" descr="A diagram of a rectangular object with a number and a line&#10;&#10;AI-generated content may be incorrect.">
            <a:extLst>
              <a:ext uri="{FF2B5EF4-FFF2-40B4-BE49-F238E27FC236}">
                <a16:creationId xmlns:a16="http://schemas.microsoft.com/office/drawing/2014/main" id="{5379A7BC-0119-7979-367A-986CC05A0B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8403" y="5029200"/>
            <a:ext cx="7277100" cy="1803400"/>
          </a:xfrm>
          <a:prstGeom prst="rect">
            <a:avLst/>
          </a:prstGeom>
        </p:spPr>
      </p:pic>
      <p:pic>
        <p:nvPicPr>
          <p:cNvPr id="7" name="Picture 6" descr="A diagram of a website&#10;&#10;AI-generated content may be incorrect.">
            <a:extLst>
              <a:ext uri="{FF2B5EF4-FFF2-40B4-BE49-F238E27FC236}">
                <a16:creationId xmlns:a16="http://schemas.microsoft.com/office/drawing/2014/main" id="{55735EAF-972F-EF92-102A-B480345117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8403" y="5035328"/>
            <a:ext cx="6827301" cy="1797272"/>
          </a:xfrm>
          <a:prstGeom prst="rect">
            <a:avLst/>
          </a:prstGeom>
        </p:spPr>
      </p:pic>
    </p:spTree>
    <p:extLst>
      <p:ext uri="{BB962C8B-B14F-4D97-AF65-F5344CB8AC3E}">
        <p14:creationId xmlns:p14="http://schemas.microsoft.com/office/powerpoint/2010/main" val="3026802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DF017-051A-7931-D179-053DE612A592}"/>
              </a:ext>
            </a:extLst>
          </p:cNvPr>
          <p:cNvSpPr>
            <a:spLocks noGrp="1"/>
          </p:cNvSpPr>
          <p:nvPr>
            <p:ph type="title"/>
          </p:nvPr>
        </p:nvSpPr>
        <p:spPr/>
        <p:txBody>
          <a:bodyPr/>
          <a:lstStyle/>
          <a:p>
            <a:r>
              <a:rPr lang="en-US" dirty="0"/>
              <a:t>Trackers and Advertisers</a:t>
            </a:r>
          </a:p>
        </p:txBody>
      </p:sp>
      <p:sp>
        <p:nvSpPr>
          <p:cNvPr id="3" name="Content Placeholder 2">
            <a:extLst>
              <a:ext uri="{FF2B5EF4-FFF2-40B4-BE49-F238E27FC236}">
                <a16:creationId xmlns:a16="http://schemas.microsoft.com/office/drawing/2014/main" id="{35B561D1-CD00-D37B-46DA-E9292CBB08FB}"/>
              </a:ext>
            </a:extLst>
          </p:cNvPr>
          <p:cNvSpPr>
            <a:spLocks noGrp="1"/>
          </p:cNvSpPr>
          <p:nvPr>
            <p:ph sz="half" idx="1"/>
          </p:nvPr>
        </p:nvSpPr>
        <p:spPr/>
        <p:txBody>
          <a:bodyPr/>
          <a:lstStyle/>
          <a:p>
            <a:r>
              <a:rPr lang="en-US" dirty="0"/>
              <a:t>trackers observe user behavior across one or (usually) many sites</a:t>
            </a:r>
          </a:p>
          <a:p>
            <a:r>
              <a:rPr lang="en-US" dirty="0"/>
              <a:t>use ML to make inferences about user demographics and interests</a:t>
            </a:r>
          </a:p>
        </p:txBody>
      </p:sp>
      <p:sp>
        <p:nvSpPr>
          <p:cNvPr id="4" name="Content Placeholder 3">
            <a:extLst>
              <a:ext uri="{FF2B5EF4-FFF2-40B4-BE49-F238E27FC236}">
                <a16:creationId xmlns:a16="http://schemas.microsoft.com/office/drawing/2014/main" id="{375124B5-5CC8-55B9-3136-4C4136EE2D59}"/>
              </a:ext>
            </a:extLst>
          </p:cNvPr>
          <p:cNvSpPr>
            <a:spLocks noGrp="1"/>
          </p:cNvSpPr>
          <p:nvPr>
            <p:ph sz="half" idx="2"/>
          </p:nvPr>
        </p:nvSpPr>
        <p:spPr>
          <a:xfrm>
            <a:off x="4648200" y="1673352"/>
            <a:ext cx="4419600" cy="4718304"/>
          </a:xfrm>
        </p:spPr>
        <p:txBody>
          <a:bodyPr/>
          <a:lstStyle/>
          <a:p>
            <a:r>
              <a:rPr lang="en-US" dirty="0"/>
              <a:t>advertisers serve ads on first or third party sites</a:t>
            </a:r>
          </a:p>
          <a:p>
            <a:r>
              <a:rPr lang="en-US" dirty="0"/>
              <a:t>get paid by companies that place ads</a:t>
            </a:r>
          </a:p>
          <a:p>
            <a:r>
              <a:rPr lang="en-US" dirty="0"/>
              <a:t>can choose which ads to place based on context or user attributes</a:t>
            </a:r>
          </a:p>
        </p:txBody>
      </p:sp>
      <p:sp>
        <p:nvSpPr>
          <p:cNvPr id="5" name="TextBox 4">
            <a:extLst>
              <a:ext uri="{FF2B5EF4-FFF2-40B4-BE49-F238E27FC236}">
                <a16:creationId xmlns:a16="http://schemas.microsoft.com/office/drawing/2014/main" id="{08022A89-F608-7CAF-5125-B5B8C0ECB324}"/>
              </a:ext>
            </a:extLst>
          </p:cNvPr>
          <p:cNvSpPr txBox="1"/>
          <p:nvPr/>
        </p:nvSpPr>
        <p:spPr>
          <a:xfrm>
            <a:off x="544186" y="5040868"/>
            <a:ext cx="8186856" cy="461665"/>
          </a:xfrm>
          <a:prstGeom prst="rect">
            <a:avLst/>
          </a:prstGeom>
          <a:ln w="12700"/>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a:t>Some trackers are also advertisers (e.g., Google, Meta)</a:t>
            </a:r>
          </a:p>
        </p:txBody>
      </p:sp>
      <p:sp>
        <p:nvSpPr>
          <p:cNvPr id="6" name="TextBox 5">
            <a:extLst>
              <a:ext uri="{FF2B5EF4-FFF2-40B4-BE49-F238E27FC236}">
                <a16:creationId xmlns:a16="http://schemas.microsoft.com/office/drawing/2014/main" id="{DAB69A3C-BB86-D888-50A7-5314631B37C0}"/>
              </a:ext>
            </a:extLst>
          </p:cNvPr>
          <p:cNvSpPr txBox="1"/>
          <p:nvPr/>
        </p:nvSpPr>
        <p:spPr>
          <a:xfrm>
            <a:off x="544185" y="5754469"/>
            <a:ext cx="8186857" cy="830997"/>
          </a:xfrm>
          <a:prstGeom prst="rect">
            <a:avLst/>
          </a:prstGeom>
          <a:ln w="12700"/>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a:t>Some trackers are </a:t>
            </a:r>
            <a:r>
              <a:rPr lang="en-US" sz="2400" b="1" dirty="0"/>
              <a:t>data brokers </a:t>
            </a:r>
            <a:r>
              <a:rPr lang="en-US" sz="2400" dirty="0"/>
              <a:t>who sell collected and inferred information to other third parties </a:t>
            </a:r>
          </a:p>
        </p:txBody>
      </p:sp>
    </p:spTree>
    <p:extLst>
      <p:ext uri="{BB962C8B-B14F-4D97-AF65-F5344CB8AC3E}">
        <p14:creationId xmlns:p14="http://schemas.microsoft.com/office/powerpoint/2010/main" val="408284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3F978-D5CE-15FD-DAF5-F3CC07CC8DBB}"/>
              </a:ext>
            </a:extLst>
          </p:cNvPr>
          <p:cNvSpPr>
            <a:spLocks noGrp="1"/>
          </p:cNvSpPr>
          <p:nvPr>
            <p:ph type="title"/>
          </p:nvPr>
        </p:nvSpPr>
        <p:spPr/>
        <p:txBody>
          <a:bodyPr/>
          <a:lstStyle/>
          <a:p>
            <a:r>
              <a:rPr lang="en-US" dirty="0"/>
              <a:t>California Data Broker Registry</a:t>
            </a:r>
          </a:p>
        </p:txBody>
      </p:sp>
      <p:pic>
        <p:nvPicPr>
          <p:cNvPr id="7" name="Content Placeholder 6" descr="A screenshot of a computer&#10;&#10;AI-generated content may be incorrect.">
            <a:extLst>
              <a:ext uri="{FF2B5EF4-FFF2-40B4-BE49-F238E27FC236}">
                <a16:creationId xmlns:a16="http://schemas.microsoft.com/office/drawing/2014/main" id="{47E9DD0D-8B52-252F-69A9-EE202F7F6CD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1500" y="1219200"/>
            <a:ext cx="8001000" cy="5834983"/>
          </a:xfrm>
        </p:spPr>
      </p:pic>
    </p:spTree>
    <p:extLst>
      <p:ext uri="{BB962C8B-B14F-4D97-AF65-F5344CB8AC3E}">
        <p14:creationId xmlns:p14="http://schemas.microsoft.com/office/powerpoint/2010/main" val="41179077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Clarity">
  <a:themeElements>
    <a:clrScheme name="Custom 5">
      <a:dk1>
        <a:srgbClr val="000000"/>
      </a:dk1>
      <a:lt1>
        <a:srgbClr val="FFFFFF"/>
      </a:lt1>
      <a:dk2>
        <a:srgbClr val="000000"/>
      </a:dk2>
      <a:lt2>
        <a:srgbClr val="A5A5A5"/>
      </a:lt2>
      <a:accent1>
        <a:srgbClr val="9E2F6A"/>
      </a:accent1>
      <a:accent2>
        <a:srgbClr val="0070C0"/>
      </a:accent2>
      <a:accent3>
        <a:srgbClr val="ECE400"/>
      </a:accent3>
      <a:accent4>
        <a:srgbClr val="D5D5D5"/>
      </a:accent4>
      <a:accent5>
        <a:srgbClr val="FFFFFF"/>
      </a:accent5>
      <a:accent6>
        <a:srgbClr val="FFFFFF"/>
      </a:accent6>
      <a:hlink>
        <a:srgbClr val="0070C0"/>
      </a:hlink>
      <a:folHlink>
        <a:srgbClr val="00206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extLst>
    <a:ext uri="{05A4C25C-085E-4340-85A3-A5531E510DB2}">
      <thm15:themeFamily xmlns:thm15="http://schemas.microsoft.com/office/thememl/2012/main" name="Presentation3" id="{6495FFB3-5D92-074E-B89D-542AE82BF1BE}" vid="{19B8E867-9DEE-184C-A40C-B4D7506C62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AExam</Template>
  <TotalTime>47507</TotalTime>
  <Words>2607</Words>
  <Application>Microsoft Macintosh PowerPoint</Application>
  <PresentationFormat>On-screen Show (4:3)</PresentationFormat>
  <Paragraphs>325</Paragraphs>
  <Slides>30</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Courier New</vt:lpstr>
      <vt:lpstr>Clarity</vt:lpstr>
      <vt:lpstr>Lecture 9: Online Tracking</vt:lpstr>
      <vt:lpstr>Online Tracking</vt:lpstr>
      <vt:lpstr>Online Tracking</vt:lpstr>
      <vt:lpstr>Review: Networked Systems</vt:lpstr>
      <vt:lpstr>The web</vt:lpstr>
      <vt:lpstr>URLs</vt:lpstr>
      <vt:lpstr>HTTP Requests</vt:lpstr>
      <vt:lpstr>HTTP Example</vt:lpstr>
      <vt:lpstr>HTTP Responses</vt:lpstr>
      <vt:lpstr>HTTP Example</vt:lpstr>
      <vt:lpstr>Web Content</vt:lpstr>
      <vt:lpstr>HTML</vt:lpstr>
      <vt:lpstr>Dynamically-Generated Content</vt:lpstr>
      <vt:lpstr>Static and Dynamic Content</vt:lpstr>
      <vt:lpstr>Dynamic Web Pages</vt:lpstr>
      <vt:lpstr>Cookies</vt:lpstr>
      <vt:lpstr>Cookies</vt:lpstr>
      <vt:lpstr>First party tracking</vt:lpstr>
      <vt:lpstr>HTML DOM</vt:lpstr>
      <vt:lpstr>Third-Party Tracking Cookies</vt:lpstr>
      <vt:lpstr>Exercise: Tracking Cookies</vt:lpstr>
      <vt:lpstr>Disabling 3rd-party cookies</vt:lpstr>
      <vt:lpstr>CNAME Cloaking</vt:lpstr>
      <vt:lpstr>URL Parameters</vt:lpstr>
      <vt:lpstr>Browser Fingerprinting</vt:lpstr>
      <vt:lpstr>Browser Fingerprinting</vt:lpstr>
      <vt:lpstr>Exercise: Browser Fingerprinting</vt:lpstr>
      <vt:lpstr>Server-side Tracking</vt:lpstr>
      <vt:lpstr>Trackers and Advertisers</vt:lpstr>
      <vt:lpstr>California Data Broker Registry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Eleanor Birrell</cp:lastModifiedBy>
  <cp:revision>657</cp:revision>
  <cp:lastPrinted>2018-09-05T23:12:02Z</cp:lastPrinted>
  <dcterms:created xsi:type="dcterms:W3CDTF">2018-01-05T20:19:03Z</dcterms:created>
  <dcterms:modified xsi:type="dcterms:W3CDTF">2026-10-11T17:18:36Z</dcterms:modified>
</cp:coreProperties>
</file>