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539" r:id="rId2"/>
    <p:sldId id="1355" r:id="rId3"/>
    <p:sldId id="1361" r:id="rId4"/>
    <p:sldId id="1367" r:id="rId5"/>
    <p:sldId id="1368" r:id="rId6"/>
    <p:sldId id="1369" r:id="rId7"/>
    <p:sldId id="1370" r:id="rId8"/>
    <p:sldId id="1315" r:id="rId9"/>
    <p:sldId id="1316" r:id="rId10"/>
    <p:sldId id="1293" r:id="rId11"/>
    <p:sldId id="1317" r:id="rId12"/>
    <p:sldId id="1373" r:id="rId13"/>
    <p:sldId id="1374" r:id="rId14"/>
    <p:sldId id="1376" r:id="rId15"/>
    <p:sldId id="1385" r:id="rId16"/>
    <p:sldId id="1386" r:id="rId17"/>
    <p:sldId id="1379" r:id="rId18"/>
    <p:sldId id="1377" r:id="rId19"/>
    <p:sldId id="1380" r:id="rId20"/>
    <p:sldId id="1381" r:id="rId21"/>
    <p:sldId id="1387" r:id="rId22"/>
    <p:sldId id="1389" r:id="rId23"/>
    <p:sldId id="1382" r:id="rId24"/>
    <p:sldId id="1383" r:id="rId25"/>
    <p:sldId id="1388" r:id="rId26"/>
    <p:sldId id="1378" r:id="rId27"/>
    <p:sldId id="138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400"/>
    <a:srgbClr val="9E2F6A"/>
    <a:srgbClr val="0070C0"/>
    <a:srgbClr val="FFFF00"/>
    <a:srgbClr val="EC5B8F"/>
    <a:srgbClr val="A1075C"/>
    <a:srgbClr val="009192"/>
    <a:srgbClr val="FFFFFF"/>
    <a:srgbClr val="009193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72" autoAdjust="0"/>
    <p:restoredTop sz="90968" autoAdjust="0"/>
  </p:normalViewPr>
  <p:slideViewPr>
    <p:cSldViewPr>
      <p:cViewPr>
        <p:scale>
          <a:sx n="97" d="100"/>
          <a:sy n="97" d="100"/>
        </p:scale>
        <p:origin x="1472" y="7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1864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78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Signal: on install, local app generates key pair(s), signal servers store this info and provide key bundles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9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various different versions of this for different types of data, including images, video, audio,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04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12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43D7D-EBDD-96D2-14D9-F7481E7C0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880022-C1DE-BE93-EC87-18E066043F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6AA93B-9BA3-4C20-9C7B-47FFBD0957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various different versions of this for different types of data, including images, video, audio,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16AA6-0D4D-8374-3E47-41A1DFCCA5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69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transparencyreport.google.com</a:t>
            </a:r>
            <a:r>
              <a:rPr lang="en-US" dirty="0"/>
              <a:t>/child-sexual-abuse-material/</a:t>
            </a:r>
            <a:r>
              <a:rPr lang="en-US" dirty="0" err="1"/>
              <a:t>reporting?lu</a:t>
            </a:r>
            <a:r>
              <a:rPr lang="en-US" dirty="0"/>
              <a:t>=</a:t>
            </a:r>
            <a:r>
              <a:rPr lang="en-US" dirty="0" err="1"/>
              <a:t>total_cybertipline_reports&amp;total_cybertipline_reports</a:t>
            </a:r>
            <a:r>
              <a:rPr lang="en-US" dirty="0"/>
              <a:t>=product:GOOGLE;period:2026H1&amp;hl=</a:t>
            </a:r>
            <a:r>
              <a:rPr lang="en-US" dirty="0" err="1"/>
              <a:t>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23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97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www.usenix.org</a:t>
            </a:r>
            <a:r>
              <a:rPr lang="en-US" dirty="0"/>
              <a:t>/system/files/sec22-jain.pdf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334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Note: original is flag is Azerbaijan</a:t>
            </a:r>
            <a:br>
              <a:rPr lang="en-US" dirty="0"/>
            </a:br>
            <a:r>
              <a:rPr lang="en-US" dirty="0"/>
              <a:t>Note: image known because Azerbaijan published version with Armenian flag removed from background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21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accidental hash collision in Apple’s perception hash algorithm </a:t>
            </a:r>
            <a:r>
              <a:rPr lang="en-US" dirty="0" err="1"/>
              <a:t>NeuralHash</a:t>
            </a:r>
            <a:r>
              <a:rPr lang="en-US" dirty="0"/>
              <a:t>. https://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anishathalye</a:t>
            </a:r>
            <a:r>
              <a:rPr lang="en-US" dirty="0"/>
              <a:t>/neural-hash-collider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056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transparencyreport.google.com</a:t>
            </a:r>
            <a:r>
              <a:rPr lang="en-US" dirty="0"/>
              <a:t>/child-sexual-abuse-material/</a:t>
            </a:r>
            <a:r>
              <a:rPr lang="en-US" dirty="0" err="1"/>
              <a:t>reporting?lu</a:t>
            </a:r>
            <a:r>
              <a:rPr lang="en-US" dirty="0"/>
              <a:t>=</a:t>
            </a:r>
            <a:r>
              <a:rPr lang="en-US" dirty="0" err="1"/>
              <a:t>total_cybertipline_reports&amp;total_cybertipline_reports</a:t>
            </a:r>
            <a:r>
              <a:rPr lang="en-US" dirty="0"/>
              <a:t>=product:GOOGLE;period:2026H1&amp;hl=</a:t>
            </a:r>
            <a:r>
              <a:rPr lang="en-US" dirty="0" err="1"/>
              <a:t>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71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Jain et al.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Deep perceptual hashing algorithms with hidden dual purpose: when client-side scanning does facial recognition. Oakland 2023.</a:t>
            </a:r>
            <a:b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Image of target gets flagged as similar to manipulated image</a:t>
            </a: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672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53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10/2/26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5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ysClr val="windowText" lastClr="000000"/>
              </a:gs>
              <a:gs pos="80000">
                <a:sysClr val="windowText" lastClr="000000">
                  <a:lumMod val="75000"/>
                  <a:lumOff val="25000"/>
                </a:sysClr>
              </a:gs>
              <a:gs pos="100000">
                <a:sysClr val="windowText" lastClr="000000">
                  <a:lumMod val="75000"/>
                  <a:lumOff val="25000"/>
                </a:sysClr>
              </a:gs>
            </a:gsLst>
            <a:lin ang="13500000" scaled="1"/>
            <a:tileRect/>
          </a:gra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4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7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7381"/>
            <a:ext cx="8229600" cy="3967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23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Only">
  <p:cSld name="4_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71"/>
          <p:cNvCxnSpPr/>
          <p:nvPr/>
        </p:nvCxnSpPr>
        <p:spPr>
          <a:xfrm>
            <a:off x="461964" y="6085417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" name="Google Shape;28;p7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1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3294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line Title and half Content">
  <p:cSld name="2-line Title and half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6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4116388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6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4116388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8" name="Google Shape;48;p76"/>
          <p:cNvCxnSpPr/>
          <p:nvPr/>
        </p:nvCxnSpPr>
        <p:spPr>
          <a:xfrm>
            <a:off x="4725988" y="0"/>
            <a:ext cx="0" cy="685800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76"/>
          <p:cNvSpPr>
            <a:spLocks noGrp="1"/>
          </p:cNvSpPr>
          <p:nvPr>
            <p:ph type="pic" idx="2"/>
          </p:nvPr>
        </p:nvSpPr>
        <p:spPr>
          <a:xfrm>
            <a:off x="4851400" y="0"/>
            <a:ext cx="42926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50249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/3">
  <p:cSld name="Title and Content 2/3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1"/>
          <p:cNvSpPr txBox="1">
            <a:spLocks noGrp="1"/>
          </p:cNvSpPr>
          <p:nvPr>
            <p:ph type="body" idx="1"/>
          </p:nvPr>
        </p:nvSpPr>
        <p:spPr>
          <a:xfrm>
            <a:off x="457200" y="1716088"/>
            <a:ext cx="5486400" cy="466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5160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+ citation w/line">
  <p:cSld name="Title Only + citation w/lin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82"/>
          <p:cNvCxnSpPr/>
          <p:nvPr/>
        </p:nvCxnSpPr>
        <p:spPr>
          <a:xfrm>
            <a:off x="461969" y="6084888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82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567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5"/>
          <p:cNvSpPr/>
          <p:nvPr/>
        </p:nvSpPr>
        <p:spPr>
          <a:xfrm>
            <a:off x="3356050" y="5977100"/>
            <a:ext cx="5123100" cy="88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023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8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8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5880100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0919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, 2/3 width">
  <p:cSld name="Title and Content, 2/3 width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1"/>
          <p:cNvSpPr txBox="1">
            <a:spLocks noGrp="1"/>
          </p:cNvSpPr>
          <p:nvPr>
            <p:ph type="body" idx="1"/>
          </p:nvPr>
        </p:nvSpPr>
        <p:spPr>
          <a:xfrm>
            <a:off x="457200" y="1716089"/>
            <a:ext cx="5486400" cy="450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437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rgbClr val="A1075C"/>
              </a:gs>
              <a:gs pos="50000">
                <a:srgbClr val="EC5B8F"/>
              </a:gs>
              <a:gs pos="100000">
                <a:srgbClr val="7F7F7F">
                  <a:lumMod val="24928"/>
                  <a:lumOff val="75072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8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10/2/26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  <p:sldLayoutId id="2147483676" r:id="rId14"/>
    <p:sldLayoutId id="2147483683" r:id="rId15"/>
    <p:sldLayoutId id="2147483686" r:id="rId16"/>
    <p:sldLayoutId id="2147483687" r:id="rId17"/>
    <p:sldLayoutId id="2147483692" r:id="rId18"/>
    <p:sldLayoutId id="2147483694" r:id="rId19"/>
    <p:sldLayoutId id="2147483699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6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microsoft.com/office/2007/relationships/hdphoto" Target="../media/hdphoto2.wdp"/><Relationship Id="rId14" Type="http://schemas.microsoft.com/office/2007/relationships/hdphoto" Target="../media/hdphoto7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2.png"/><Relationship Id="rId7" Type="http://schemas.microsoft.com/office/2007/relationships/hdphoto" Target="../media/hdphoto10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microsoft.com/office/2007/relationships/hdphoto" Target="../media/hdphoto9.wdp"/><Relationship Id="rId5" Type="http://schemas.openxmlformats.org/officeDocument/2006/relationships/image" Target="../media/image13.png"/><Relationship Id="rId4" Type="http://schemas.microsoft.com/office/2007/relationships/hdphoto" Target="../media/hdphoto8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5.jpeg"/><Relationship Id="rId7" Type="http://schemas.openxmlformats.org/officeDocument/2006/relationships/image" Target="../media/image1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11" Type="http://schemas.openxmlformats.org/officeDocument/2006/relationships/image" Target="../media/image18.png"/><Relationship Id="rId5" Type="http://schemas.openxmlformats.org/officeDocument/2006/relationships/image" Target="../media/image2.png"/><Relationship Id="rId10" Type="http://schemas.microsoft.com/office/2007/relationships/hdphoto" Target="../media/hdphoto11.wdp"/><Relationship Id="rId4" Type="http://schemas.openxmlformats.org/officeDocument/2006/relationships/image" Target="../media/image16.jpeg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11" Type="http://schemas.openxmlformats.org/officeDocument/2006/relationships/image" Target="../media/image28.jpg"/><Relationship Id="rId5" Type="http://schemas.openxmlformats.org/officeDocument/2006/relationships/image" Target="../media/image22.jpg"/><Relationship Id="rId10" Type="http://schemas.openxmlformats.org/officeDocument/2006/relationships/image" Target="../media/image27.jpg"/><Relationship Id="rId4" Type="http://schemas.openxmlformats.org/officeDocument/2006/relationships/image" Target="../media/image21.jpg"/><Relationship Id="rId9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3.png"/><Relationship Id="rId7" Type="http://schemas.microsoft.com/office/2007/relationships/hdphoto" Target="../media/hdphoto1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181E		       		     	           Fall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2"/>
            <a:ext cx="7848600" cy="631825"/>
          </a:xfrm>
        </p:spPr>
        <p:txBody>
          <a:bodyPr>
            <a:normAutofit/>
          </a:bodyPr>
          <a:lstStyle/>
          <a:p>
            <a:r>
              <a:rPr lang="en-US" sz="3400" dirty="0"/>
              <a:t>Lecture 8: Client-Side Scanning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3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6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3EE87-3D46-A4A5-0C4F-0261590F1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Computer Systems</a:t>
            </a:r>
          </a:p>
        </p:txBody>
      </p:sp>
      <p:pic>
        <p:nvPicPr>
          <p:cNvPr id="5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1A2B641C-41F8-030A-E625-008DA09D4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935622"/>
            <a:ext cx="752475" cy="752475"/>
          </a:xfrm>
          <a:prstGeom prst="rect">
            <a:avLst/>
          </a:prstGeo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AB7B5272-A440-53B5-3A0A-73CB63E8A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5" y="4553761"/>
            <a:ext cx="1700979" cy="1844909"/>
          </a:xfrm>
          <a:prstGeom prst="rect">
            <a:avLst/>
          </a:prstGeom>
        </p:spPr>
      </p:pic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D4408446-3DC3-812C-974E-0942C5A34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99" y="1289762"/>
            <a:ext cx="2070197" cy="207019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48C883C-B81C-FF62-BD44-679B27385ECC}"/>
              </a:ext>
            </a:extLst>
          </p:cNvPr>
          <p:cNvGrpSpPr/>
          <p:nvPr/>
        </p:nvGrpSpPr>
        <p:grpSpPr>
          <a:xfrm>
            <a:off x="3759226" y="2148789"/>
            <a:ext cx="1556723" cy="617276"/>
            <a:chOff x="7315200" y="3228386"/>
            <a:chExt cx="1556723" cy="617276"/>
          </a:xfrm>
        </p:grpSpPr>
        <p:sp>
          <p:nvSpPr>
            <p:cNvPr id="9" name="Can 8">
              <a:extLst>
                <a:ext uri="{FF2B5EF4-FFF2-40B4-BE49-F238E27FC236}">
                  <a16:creationId xmlns:a16="http://schemas.microsoft.com/office/drawing/2014/main" id="{29CD16E6-CBA3-BE54-29D1-6704D2EC31BA}"/>
                </a:ext>
              </a:extLst>
            </p:cNvPr>
            <p:cNvSpPr/>
            <p:nvPr/>
          </p:nvSpPr>
          <p:spPr>
            <a:xfrm>
              <a:off x="7315200" y="3426578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0" name="Can 9">
              <a:extLst>
                <a:ext uri="{FF2B5EF4-FFF2-40B4-BE49-F238E27FC236}">
                  <a16:creationId xmlns:a16="http://schemas.microsoft.com/office/drawing/2014/main" id="{B32E2952-63C1-C435-FF5B-62B624498E55}"/>
                </a:ext>
              </a:extLst>
            </p:cNvPr>
            <p:cNvSpPr/>
            <p:nvPr/>
          </p:nvSpPr>
          <p:spPr>
            <a:xfrm>
              <a:off x="7879504" y="3228386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1" name="Can 10">
              <a:extLst>
                <a:ext uri="{FF2B5EF4-FFF2-40B4-BE49-F238E27FC236}">
                  <a16:creationId xmlns:a16="http://schemas.microsoft.com/office/drawing/2014/main" id="{6ED4B92E-1888-66CE-5495-CA5206A8F919}"/>
                </a:ext>
              </a:extLst>
            </p:cNvPr>
            <p:cNvSpPr/>
            <p:nvPr/>
          </p:nvSpPr>
          <p:spPr>
            <a:xfrm>
              <a:off x="8162440" y="3449442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51FA084-DA93-95D9-2056-5FBD63401FA2}"/>
              </a:ext>
            </a:extLst>
          </p:cNvPr>
          <p:cNvCxnSpPr>
            <a:cxnSpLocks/>
          </p:cNvCxnSpPr>
          <p:nvPr/>
        </p:nvCxnSpPr>
        <p:spPr>
          <a:xfrm flipV="1">
            <a:off x="1669887" y="3739356"/>
            <a:ext cx="0" cy="9697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6F96106-2C51-C089-9198-E4DF3A6C5FFF}"/>
              </a:ext>
            </a:extLst>
          </p:cNvPr>
          <p:cNvCxnSpPr>
            <a:cxnSpLocks/>
          </p:cNvCxnSpPr>
          <p:nvPr/>
        </p:nvCxnSpPr>
        <p:spPr>
          <a:xfrm>
            <a:off x="1827026" y="3739356"/>
            <a:ext cx="0" cy="9697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1CF10ED-9ADC-E213-FFB6-5A179F68FC28}"/>
              </a:ext>
            </a:extLst>
          </p:cNvPr>
          <p:cNvCxnSpPr>
            <a:cxnSpLocks/>
          </p:cNvCxnSpPr>
          <p:nvPr/>
        </p:nvCxnSpPr>
        <p:spPr>
          <a:xfrm flipV="1">
            <a:off x="2738696" y="2626142"/>
            <a:ext cx="678703" cy="287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D748C67-8DAF-C42A-5722-93CD0004B826}"/>
              </a:ext>
            </a:extLst>
          </p:cNvPr>
          <p:cNvGrpSpPr/>
          <p:nvPr/>
        </p:nvGrpSpPr>
        <p:grpSpPr>
          <a:xfrm>
            <a:off x="6530670" y="4724400"/>
            <a:ext cx="1859846" cy="2022438"/>
            <a:chOff x="7307736" y="4724400"/>
            <a:chExt cx="1859846" cy="2022438"/>
          </a:xfrm>
        </p:grpSpPr>
        <p:pic>
          <p:nvPicPr>
            <p:cNvPr id="17" name="Picture 16" descr="A computer with a blue screen&#10;&#10;AI-generated content may be incorrect.">
              <a:extLst>
                <a:ext uri="{FF2B5EF4-FFF2-40B4-BE49-F238E27FC236}">
                  <a16:creationId xmlns:a16="http://schemas.microsoft.com/office/drawing/2014/main" id="{7721DEC0-9C06-8C00-4A1A-7CDA151D4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7736" y="4724400"/>
              <a:ext cx="1226664" cy="1226664"/>
            </a:xfrm>
            <a:prstGeom prst="rect">
              <a:avLst/>
            </a:prstGeom>
          </p:spPr>
        </p:pic>
        <p:pic>
          <p:nvPicPr>
            <p:cNvPr id="18" name="Picture 17" descr="A cartoon character of a spongebob squarepants&#10;&#10;AI-generated content may be incorrect.">
              <a:extLst>
                <a:ext uri="{FF2B5EF4-FFF2-40B4-BE49-F238E27FC236}">
                  <a16:creationId xmlns:a16="http://schemas.microsoft.com/office/drawing/2014/main" id="{BD06C08C-1B13-CB8F-9AF0-D4CA955CC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9794" y="4956078"/>
              <a:ext cx="1397788" cy="1790760"/>
            </a:xfrm>
            <a:prstGeom prst="rect">
              <a:avLst/>
            </a:prstGeom>
          </p:spPr>
        </p:pic>
      </p:grpSp>
      <p:pic>
        <p:nvPicPr>
          <p:cNvPr id="19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F1B7DB7-015B-5884-04AB-04DB98007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25" y="2869316"/>
            <a:ext cx="752475" cy="752475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03ABCA6-7D45-49C2-9FAD-F15A63FCA3D0}"/>
              </a:ext>
            </a:extLst>
          </p:cNvPr>
          <p:cNvCxnSpPr>
            <a:cxnSpLocks/>
          </p:cNvCxnSpPr>
          <p:nvPr/>
        </p:nvCxnSpPr>
        <p:spPr>
          <a:xfrm>
            <a:off x="5803675" y="2574165"/>
            <a:ext cx="724849" cy="245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515755-C1C4-105A-897B-C3C84C2A9820}"/>
              </a:ext>
            </a:extLst>
          </p:cNvPr>
          <p:cNvCxnSpPr>
            <a:cxnSpLocks/>
          </p:cNvCxnSpPr>
          <p:nvPr/>
        </p:nvCxnSpPr>
        <p:spPr>
          <a:xfrm flipV="1">
            <a:off x="7086600" y="3739356"/>
            <a:ext cx="0" cy="962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066ABA3-CF98-4E13-AAF4-52BB18555F09}"/>
              </a:ext>
            </a:extLst>
          </p:cNvPr>
          <p:cNvCxnSpPr>
            <a:cxnSpLocks/>
          </p:cNvCxnSpPr>
          <p:nvPr/>
        </p:nvCxnSpPr>
        <p:spPr>
          <a:xfrm>
            <a:off x="7243739" y="3739356"/>
            <a:ext cx="0" cy="962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4" name="Picture 23" descr="A purple and white paper&#10;&#10;AI-generated content may be incorrect.">
            <a:extLst>
              <a:ext uri="{FF2B5EF4-FFF2-40B4-BE49-F238E27FC236}">
                <a16:creationId xmlns:a16="http://schemas.microsoft.com/office/drawing/2014/main" id="{B0D3FDCE-724C-8DAB-DE5A-98762412E4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40" y="4449643"/>
            <a:ext cx="1148556" cy="1148556"/>
          </a:xfrm>
          <a:prstGeom prst="rect">
            <a:avLst/>
          </a:prstGeom>
        </p:spPr>
      </p:pic>
      <p:pic>
        <p:nvPicPr>
          <p:cNvPr id="25" name="Picture 24" descr="A purple and white paper&#10;&#10;AI-generated content may be incorrect.">
            <a:extLst>
              <a:ext uri="{FF2B5EF4-FFF2-40B4-BE49-F238E27FC236}">
                <a16:creationId xmlns:a16="http://schemas.microsoft.com/office/drawing/2014/main" id="{A0BDBFC9-E058-48B9-25EA-ADFB454E3B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86" y="2590800"/>
            <a:ext cx="1148556" cy="1148556"/>
          </a:xfrm>
          <a:prstGeom prst="rect">
            <a:avLst/>
          </a:prstGeom>
        </p:spPr>
      </p:pic>
      <p:pic>
        <p:nvPicPr>
          <p:cNvPr id="26" name="Picture 25" descr="A purple and white paper&#10;&#10;AI-generated content may be incorrect.">
            <a:extLst>
              <a:ext uri="{FF2B5EF4-FFF2-40B4-BE49-F238E27FC236}">
                <a16:creationId xmlns:a16="http://schemas.microsoft.com/office/drawing/2014/main" id="{10D5119E-F2D6-6DA1-13B5-0669A787FA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20760"/>
            <a:ext cx="1148556" cy="1148556"/>
          </a:xfrm>
          <a:prstGeom prst="rect">
            <a:avLst/>
          </a:prstGeom>
        </p:spPr>
      </p:pic>
      <p:pic>
        <p:nvPicPr>
          <p:cNvPr id="27" name="Picture 26" descr="A purple and white paper&#10;&#10;AI-generated content may be incorrect.">
            <a:extLst>
              <a:ext uri="{FF2B5EF4-FFF2-40B4-BE49-F238E27FC236}">
                <a16:creationId xmlns:a16="http://schemas.microsoft.com/office/drawing/2014/main" id="{367063E5-62DB-AC8E-8BD9-903785173D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724" y="1439412"/>
            <a:ext cx="1148556" cy="1148556"/>
          </a:xfrm>
          <a:prstGeom prst="rect">
            <a:avLst/>
          </a:prstGeom>
        </p:spPr>
      </p:pic>
      <p:pic>
        <p:nvPicPr>
          <p:cNvPr id="28" name="Picture 27" descr="A purple and white paper&#10;&#10;AI-generated content may be incorrect.">
            <a:extLst>
              <a:ext uri="{FF2B5EF4-FFF2-40B4-BE49-F238E27FC236}">
                <a16:creationId xmlns:a16="http://schemas.microsoft.com/office/drawing/2014/main" id="{91C04E04-EA3D-02C5-6B7D-319B1FEC72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044" y="1735868"/>
            <a:ext cx="1148556" cy="1148556"/>
          </a:xfrm>
          <a:prstGeom prst="rect">
            <a:avLst/>
          </a:prstGeom>
        </p:spPr>
      </p:pic>
      <p:pic>
        <p:nvPicPr>
          <p:cNvPr id="29" name="Picture 28" descr="A purple and white paper&#10;&#10;AI-generated content may be incorrect.">
            <a:extLst>
              <a:ext uri="{FF2B5EF4-FFF2-40B4-BE49-F238E27FC236}">
                <a16:creationId xmlns:a16="http://schemas.microsoft.com/office/drawing/2014/main" id="{5DAACFE0-678F-7D8A-A3C1-FBAECEE14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025" y="2536201"/>
            <a:ext cx="1148556" cy="1148556"/>
          </a:xfrm>
          <a:prstGeom prst="rect">
            <a:avLst/>
          </a:prstGeom>
        </p:spPr>
      </p:pic>
      <p:pic>
        <p:nvPicPr>
          <p:cNvPr id="30" name="Picture 29" descr="A purple and white paper&#10;&#10;AI-generated content may be incorrect.">
            <a:extLst>
              <a:ext uri="{FF2B5EF4-FFF2-40B4-BE49-F238E27FC236}">
                <a16:creationId xmlns:a16="http://schemas.microsoft.com/office/drawing/2014/main" id="{3D11389B-D822-826C-91B6-B5C0196E28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442520"/>
            <a:ext cx="1148556" cy="1148556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D16EC6C-6BC8-AB57-D99B-7FA14AEE6FB3}"/>
              </a:ext>
            </a:extLst>
          </p:cNvPr>
          <p:cNvCxnSpPr>
            <a:cxnSpLocks/>
          </p:cNvCxnSpPr>
          <p:nvPr/>
        </p:nvCxnSpPr>
        <p:spPr>
          <a:xfrm flipV="1">
            <a:off x="2826497" y="2819400"/>
            <a:ext cx="678703" cy="287068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542F1E6-CF61-E503-A136-477B15829FBC}"/>
              </a:ext>
            </a:extLst>
          </p:cNvPr>
          <p:cNvCxnSpPr>
            <a:cxnSpLocks/>
          </p:cNvCxnSpPr>
          <p:nvPr/>
        </p:nvCxnSpPr>
        <p:spPr>
          <a:xfrm>
            <a:off x="5791200" y="2802765"/>
            <a:ext cx="724849" cy="245235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83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0ACA7-1456-BEFF-1CE8-47B3D7F3B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7D755-E941-00F9-44E1-0FE436336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Point-to-Point Encryption</a:t>
            </a:r>
          </a:p>
        </p:txBody>
      </p:sp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6F7C2EE4-3699-C19D-6014-83741121BB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99" y="1289762"/>
            <a:ext cx="2070197" cy="207019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6ABD496-0332-72B3-2FC4-838D8AC4289D}"/>
              </a:ext>
            </a:extLst>
          </p:cNvPr>
          <p:cNvGrpSpPr/>
          <p:nvPr/>
        </p:nvGrpSpPr>
        <p:grpSpPr>
          <a:xfrm>
            <a:off x="3759226" y="2148789"/>
            <a:ext cx="1556723" cy="617276"/>
            <a:chOff x="7315200" y="3228386"/>
            <a:chExt cx="1556723" cy="617276"/>
          </a:xfrm>
        </p:grpSpPr>
        <p:sp>
          <p:nvSpPr>
            <p:cNvPr id="9" name="Can 8">
              <a:extLst>
                <a:ext uri="{FF2B5EF4-FFF2-40B4-BE49-F238E27FC236}">
                  <a16:creationId xmlns:a16="http://schemas.microsoft.com/office/drawing/2014/main" id="{59E47DD0-4252-0FDE-3AD0-66E61BB3DC80}"/>
                </a:ext>
              </a:extLst>
            </p:cNvPr>
            <p:cNvSpPr/>
            <p:nvPr/>
          </p:nvSpPr>
          <p:spPr>
            <a:xfrm>
              <a:off x="7315200" y="3426578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0" name="Can 9">
              <a:extLst>
                <a:ext uri="{FF2B5EF4-FFF2-40B4-BE49-F238E27FC236}">
                  <a16:creationId xmlns:a16="http://schemas.microsoft.com/office/drawing/2014/main" id="{B0FBF38E-C064-7326-AA62-F00A7A518912}"/>
                </a:ext>
              </a:extLst>
            </p:cNvPr>
            <p:cNvSpPr/>
            <p:nvPr/>
          </p:nvSpPr>
          <p:spPr>
            <a:xfrm>
              <a:off x="7879504" y="3228386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1" name="Can 10">
              <a:extLst>
                <a:ext uri="{FF2B5EF4-FFF2-40B4-BE49-F238E27FC236}">
                  <a16:creationId xmlns:a16="http://schemas.microsoft.com/office/drawing/2014/main" id="{97D95CA6-B831-2340-AB11-4D8C02CD33CB}"/>
                </a:ext>
              </a:extLst>
            </p:cNvPr>
            <p:cNvSpPr/>
            <p:nvPr/>
          </p:nvSpPr>
          <p:spPr>
            <a:xfrm>
              <a:off x="8162440" y="3449442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C3C61AD-B645-C41D-4276-B4CA9CD34696}"/>
              </a:ext>
            </a:extLst>
          </p:cNvPr>
          <p:cNvGrpSpPr/>
          <p:nvPr/>
        </p:nvGrpSpPr>
        <p:grpSpPr>
          <a:xfrm>
            <a:off x="6530670" y="4724400"/>
            <a:ext cx="1859846" cy="2022438"/>
            <a:chOff x="7307736" y="4724400"/>
            <a:chExt cx="1859846" cy="2022438"/>
          </a:xfrm>
        </p:grpSpPr>
        <p:pic>
          <p:nvPicPr>
            <p:cNvPr id="17" name="Picture 16" descr="A computer with a blue screen&#10;&#10;AI-generated content may be incorrect.">
              <a:extLst>
                <a:ext uri="{FF2B5EF4-FFF2-40B4-BE49-F238E27FC236}">
                  <a16:creationId xmlns:a16="http://schemas.microsoft.com/office/drawing/2014/main" id="{135BB9CF-24E1-9D9D-D27A-B447FFB9C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7736" y="4724400"/>
              <a:ext cx="1226664" cy="1226664"/>
            </a:xfrm>
            <a:prstGeom prst="rect">
              <a:avLst/>
            </a:prstGeom>
          </p:spPr>
        </p:pic>
        <p:pic>
          <p:nvPicPr>
            <p:cNvPr id="18" name="Picture 17" descr="A cartoon character of a spongebob squarepants&#10;&#10;AI-generated content may be incorrect.">
              <a:extLst>
                <a:ext uri="{FF2B5EF4-FFF2-40B4-BE49-F238E27FC236}">
                  <a16:creationId xmlns:a16="http://schemas.microsoft.com/office/drawing/2014/main" id="{F85A453B-A6A9-585B-2EB6-5EB7246FB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9794" y="4956078"/>
              <a:ext cx="1397788" cy="1790760"/>
            </a:xfrm>
            <a:prstGeom prst="rect">
              <a:avLst/>
            </a:prstGeom>
          </p:spPr>
        </p:pic>
      </p:grpSp>
      <p:pic>
        <p:nvPicPr>
          <p:cNvPr id="19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6628568-C1E0-7478-D91C-632BC6760F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25" y="2869316"/>
            <a:ext cx="752475" cy="752475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6041FA3-A4E9-FAF6-E286-D9C809676EB4}"/>
              </a:ext>
            </a:extLst>
          </p:cNvPr>
          <p:cNvCxnSpPr>
            <a:cxnSpLocks/>
          </p:cNvCxnSpPr>
          <p:nvPr/>
        </p:nvCxnSpPr>
        <p:spPr>
          <a:xfrm>
            <a:off x="5803675" y="2574165"/>
            <a:ext cx="724849" cy="245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8B310E-777F-C29F-E129-537EEE2CE7EB}"/>
              </a:ext>
            </a:extLst>
          </p:cNvPr>
          <p:cNvCxnSpPr>
            <a:cxnSpLocks/>
          </p:cNvCxnSpPr>
          <p:nvPr/>
        </p:nvCxnSpPr>
        <p:spPr>
          <a:xfrm flipV="1">
            <a:off x="7086600" y="3739356"/>
            <a:ext cx="0" cy="962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8293DEA-72C9-C591-5E6B-698E9B5BEB14}"/>
              </a:ext>
            </a:extLst>
          </p:cNvPr>
          <p:cNvCxnSpPr>
            <a:cxnSpLocks/>
          </p:cNvCxnSpPr>
          <p:nvPr/>
        </p:nvCxnSpPr>
        <p:spPr>
          <a:xfrm>
            <a:off x="7243739" y="3739356"/>
            <a:ext cx="0" cy="962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029B6C8-BC91-BDAB-FC9E-8FC8386A54CF}"/>
              </a:ext>
            </a:extLst>
          </p:cNvPr>
          <p:cNvCxnSpPr>
            <a:cxnSpLocks/>
          </p:cNvCxnSpPr>
          <p:nvPr/>
        </p:nvCxnSpPr>
        <p:spPr>
          <a:xfrm>
            <a:off x="5791200" y="2802765"/>
            <a:ext cx="724849" cy="245235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7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F74F278-2BA2-B640-CB86-4F16E9EDEE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935622"/>
            <a:ext cx="752475" cy="752475"/>
          </a:xfrm>
          <a:prstGeom prst="rect">
            <a:avLst/>
          </a:prstGeom>
        </p:spPr>
      </p:pic>
      <p:pic>
        <p:nvPicPr>
          <p:cNvPr id="58" name="Content Placeholder 3">
            <a:extLst>
              <a:ext uri="{FF2B5EF4-FFF2-40B4-BE49-F238E27FC236}">
                <a16:creationId xmlns:a16="http://schemas.microsoft.com/office/drawing/2014/main" id="{E3036E63-1E89-2F90-6870-435F02EA97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5" y="4553761"/>
            <a:ext cx="1700979" cy="1844909"/>
          </a:xfrm>
          <a:prstGeom prst="rect">
            <a:avLst/>
          </a:prstGeom>
        </p:spPr>
      </p:pic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A58D780-7368-C300-8985-F251A1A032FD}"/>
              </a:ext>
            </a:extLst>
          </p:cNvPr>
          <p:cNvCxnSpPr>
            <a:cxnSpLocks/>
          </p:cNvCxnSpPr>
          <p:nvPr/>
        </p:nvCxnSpPr>
        <p:spPr>
          <a:xfrm flipV="1">
            <a:off x="1669887" y="3739356"/>
            <a:ext cx="0" cy="9697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A041C45-A97F-40F3-8001-3D21DB6E22E9}"/>
              </a:ext>
            </a:extLst>
          </p:cNvPr>
          <p:cNvGrpSpPr/>
          <p:nvPr/>
        </p:nvGrpSpPr>
        <p:grpSpPr>
          <a:xfrm>
            <a:off x="6096000" y="4475812"/>
            <a:ext cx="1139611" cy="1276733"/>
            <a:chOff x="5845404" y="4475812"/>
            <a:chExt cx="1139611" cy="1276733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3869334-17AD-7FA7-B7E7-79AA1A45B4EC}"/>
                </a:ext>
              </a:extLst>
            </p:cNvPr>
            <p:cNvGrpSpPr/>
            <p:nvPr/>
          </p:nvGrpSpPr>
          <p:grpSpPr>
            <a:xfrm>
              <a:off x="5845404" y="4475812"/>
              <a:ext cx="1139611" cy="1276733"/>
              <a:chOff x="1104055" y="1622625"/>
              <a:chExt cx="1139611" cy="1276733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2D022EE-40E9-D0AC-A62A-6803504BBE61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F18D47B3-7EC1-BDBC-BEA8-D507EAA5C723}"/>
                  </a:ext>
                </a:extLst>
              </p:cNvPr>
              <p:cNvSpPr/>
              <p:nvPr/>
            </p:nvSpPr>
            <p:spPr>
              <a:xfrm>
                <a:off x="1104055" y="1622625"/>
                <a:ext cx="803201" cy="1010588"/>
              </a:xfrm>
              <a:prstGeom prst="rect">
                <a:avLst/>
              </a:prstGeom>
              <a:solidFill>
                <a:srgbClr val="9E2F6A">
                  <a:alpha val="45882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8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A8C2C2D1-B436-8A25-C482-8ABFB17749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0266" y="2365958"/>
                <a:ext cx="533400" cy="533400"/>
              </a:xfrm>
              <a:prstGeom prst="rect">
                <a:avLst/>
              </a:prstGeom>
            </p:spPr>
          </p:pic>
        </p:grpSp>
        <p:pic>
          <p:nvPicPr>
            <p:cNvPr id="83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D5E299C9-4940-5E97-1CFD-CFE8D390A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3222" y="4724400"/>
              <a:ext cx="533400" cy="533400"/>
            </a:xfrm>
            <a:prstGeom prst="rect">
              <a:avLst/>
            </a:prstGeom>
          </p:spPr>
        </p:pic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1016201-0F9F-1E8D-85A7-EC6C28F89D05}"/>
              </a:ext>
            </a:extLst>
          </p:cNvPr>
          <p:cNvCxnSpPr>
            <a:cxnSpLocks/>
          </p:cNvCxnSpPr>
          <p:nvPr/>
        </p:nvCxnSpPr>
        <p:spPr>
          <a:xfrm flipV="1">
            <a:off x="2738696" y="2626142"/>
            <a:ext cx="678703" cy="287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AE693BB-FE5A-0FFC-01DC-158BB73C14B6}"/>
              </a:ext>
            </a:extLst>
          </p:cNvPr>
          <p:cNvGrpSpPr/>
          <p:nvPr/>
        </p:nvGrpSpPr>
        <p:grpSpPr>
          <a:xfrm>
            <a:off x="1143000" y="1600200"/>
            <a:ext cx="2554881" cy="621246"/>
            <a:chOff x="1143000" y="1600200"/>
            <a:chExt cx="2554881" cy="62124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7DC2A4A-E210-1271-40E5-6B84F5981178}"/>
                </a:ext>
              </a:extLst>
            </p:cNvPr>
            <p:cNvSpPr txBox="1"/>
            <p:nvPr/>
          </p:nvSpPr>
          <p:spPr>
            <a:xfrm>
              <a:off x="1295088" y="1636067"/>
              <a:ext cx="1887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/>
                <a:t>pk_server</a:t>
              </a:r>
              <a:r>
                <a:rPr lang="en-US" sz="2400" dirty="0"/>
                <a:t> = 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D3EA9C5-4423-8F82-FD32-611ED445ED74}"/>
                </a:ext>
              </a:extLst>
            </p:cNvPr>
            <p:cNvSpPr/>
            <p:nvPr/>
          </p:nvSpPr>
          <p:spPr>
            <a:xfrm>
              <a:off x="1143000" y="1600200"/>
              <a:ext cx="2554881" cy="6212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6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B7F55584-D8D9-ED9B-2C78-9275A2633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1676400"/>
              <a:ext cx="533400" cy="533400"/>
            </a:xfrm>
            <a:prstGeom prst="rect">
              <a:avLst/>
            </a:prstGeom>
          </p:spPr>
        </p:pic>
      </p:grpSp>
      <p:pic>
        <p:nvPicPr>
          <p:cNvPr id="67" name="Picture 66" descr="A purple and white paper&#10;&#10;AI-generated content may be incorrect.">
            <a:extLst>
              <a:ext uri="{FF2B5EF4-FFF2-40B4-BE49-F238E27FC236}">
                <a16:creationId xmlns:a16="http://schemas.microsoft.com/office/drawing/2014/main" id="{282949DC-FE61-DFD4-F015-FF3DB10ACF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40" y="4449643"/>
            <a:ext cx="1148556" cy="1148556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3AA9BCB2-7A2E-9D61-98C5-53323A5FEF2C}"/>
              </a:ext>
            </a:extLst>
          </p:cNvPr>
          <p:cNvGrpSpPr/>
          <p:nvPr/>
        </p:nvGrpSpPr>
        <p:grpSpPr>
          <a:xfrm>
            <a:off x="1685840" y="4442008"/>
            <a:ext cx="1164508" cy="1303999"/>
            <a:chOff x="4445588" y="4611888"/>
            <a:chExt cx="1164508" cy="1303999"/>
          </a:xfrm>
        </p:grpSpPr>
        <p:pic>
          <p:nvPicPr>
            <p:cNvPr id="69" name="Picture 68" descr="A purple and white paper&#10;&#10;AI-generated content may be incorrect.">
              <a:extLst>
                <a:ext uri="{FF2B5EF4-FFF2-40B4-BE49-F238E27FC236}">
                  <a16:creationId xmlns:a16="http://schemas.microsoft.com/office/drawing/2014/main" id="{A8141E46-9F43-5B07-18EE-E11563051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588" y="4611888"/>
              <a:ext cx="1148556" cy="1148556"/>
            </a:xfrm>
            <a:prstGeom prst="rect">
              <a:avLst/>
            </a:prstGeom>
          </p:spPr>
        </p:pic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871E2A77-4D6B-0D8A-4CCF-A3D011CE68FB}"/>
                </a:ext>
              </a:extLst>
            </p:cNvPr>
            <p:cNvGrpSpPr/>
            <p:nvPr/>
          </p:nvGrpSpPr>
          <p:grpSpPr>
            <a:xfrm>
              <a:off x="4565770" y="4675148"/>
              <a:ext cx="1044326" cy="1240739"/>
              <a:chOff x="1279135" y="1600200"/>
              <a:chExt cx="1044326" cy="1240739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2C73656-A1A9-BDDA-4525-81EB5D8450D5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A60461F3-8E4D-69DF-39CA-22C411876430}"/>
                  </a:ext>
                </a:extLst>
              </p:cNvPr>
              <p:cNvSpPr/>
              <p:nvPr/>
            </p:nvSpPr>
            <p:spPr>
              <a:xfrm>
                <a:off x="1279135" y="1600200"/>
                <a:ext cx="803201" cy="1010588"/>
              </a:xfrm>
              <a:prstGeom prst="rect">
                <a:avLst/>
              </a:prstGeom>
              <a:solidFill>
                <a:srgbClr val="0070C0">
                  <a:alpha val="47059"/>
                </a:srgb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3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09C5AD56-71AB-3B73-C85B-C7F78AC0C3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0061" y="2307539"/>
                <a:ext cx="533400" cy="533400"/>
              </a:xfrm>
              <a:prstGeom prst="rect">
                <a:avLst/>
              </a:prstGeom>
            </p:spPr>
          </p:pic>
        </p:grpSp>
      </p:grpSp>
      <p:pic>
        <p:nvPicPr>
          <p:cNvPr id="74" name="Picture 73" descr="A purple and white paper&#10;&#10;AI-generated content may be incorrect.">
            <a:extLst>
              <a:ext uri="{FF2B5EF4-FFF2-40B4-BE49-F238E27FC236}">
                <a16:creationId xmlns:a16="http://schemas.microsoft.com/office/drawing/2014/main" id="{B1F09685-64C7-50EB-2CBA-01AF3051EE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859" y="1981200"/>
            <a:ext cx="1148556" cy="1148556"/>
          </a:xfrm>
          <a:prstGeom prst="rect">
            <a:avLst/>
          </a:prstGeom>
        </p:spPr>
      </p:pic>
      <p:pic>
        <p:nvPicPr>
          <p:cNvPr id="75" name="Content Placeholder 25" descr="A blue key with a circle&#10;&#10;AI-generated content may be incorrect.">
            <a:extLst>
              <a:ext uri="{FF2B5EF4-FFF2-40B4-BE49-F238E27FC236}">
                <a16:creationId xmlns:a16="http://schemas.microsoft.com/office/drawing/2014/main" id="{76512E71-BE3B-E44B-8436-C87D083D61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52" y="4755863"/>
            <a:ext cx="533400" cy="533400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5753FD8B-FDDC-7E18-D12C-7B81A3ABFCB8}"/>
              </a:ext>
            </a:extLst>
          </p:cNvPr>
          <p:cNvGrpSpPr/>
          <p:nvPr/>
        </p:nvGrpSpPr>
        <p:grpSpPr>
          <a:xfrm>
            <a:off x="841589" y="4495800"/>
            <a:ext cx="1139611" cy="1277288"/>
            <a:chOff x="3956923" y="3926172"/>
            <a:chExt cx="1139611" cy="1277288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AF7D4C3-81F3-B0DE-EA9B-184C69401DEE}"/>
                </a:ext>
              </a:extLst>
            </p:cNvPr>
            <p:cNvGrpSpPr/>
            <p:nvPr/>
          </p:nvGrpSpPr>
          <p:grpSpPr>
            <a:xfrm>
              <a:off x="3956923" y="3926172"/>
              <a:ext cx="1139611" cy="1277288"/>
              <a:chOff x="1104055" y="1622070"/>
              <a:chExt cx="1139611" cy="1277288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E2FCC66-6E83-D7CF-4446-682E69B4AB04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pic>
            <p:nvPicPr>
              <p:cNvPr id="80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C55D8DA3-7BEB-45B0-BA66-8DE846AC2F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0266" y="2365958"/>
                <a:ext cx="533400" cy="533400"/>
              </a:xfrm>
              <a:prstGeom prst="rect">
                <a:avLst/>
              </a:prstGeom>
            </p:spPr>
          </p:pic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41DC4822-67D1-3635-DD0C-23B341F5A89F}"/>
                  </a:ext>
                </a:extLst>
              </p:cNvPr>
              <p:cNvSpPr/>
              <p:nvPr/>
            </p:nvSpPr>
            <p:spPr>
              <a:xfrm>
                <a:off x="1104055" y="1622070"/>
                <a:ext cx="803201" cy="1010588"/>
              </a:xfrm>
              <a:prstGeom prst="rect">
                <a:avLst/>
              </a:prstGeom>
              <a:solidFill>
                <a:srgbClr val="9E2F6A">
                  <a:alpha val="45882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8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05AD4F58-3D32-6320-D040-2F5B4231B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3147" y="4149131"/>
              <a:ext cx="533400" cy="533399"/>
            </a:xfrm>
            <a:prstGeom prst="rect">
              <a:avLst/>
            </a:prstGeom>
          </p:spPr>
        </p:pic>
      </p:grpSp>
      <p:pic>
        <p:nvPicPr>
          <p:cNvPr id="82" name="Content Placeholder 25" descr="A blue key with a circle&#10;&#10;AI-generated content may be incorrect.">
            <a:extLst>
              <a:ext uri="{FF2B5EF4-FFF2-40B4-BE49-F238E27FC236}">
                <a16:creationId xmlns:a16="http://schemas.microsoft.com/office/drawing/2014/main" id="{A7190475-524B-18A9-8037-F1F95DFC67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209800"/>
            <a:ext cx="533400" cy="533400"/>
          </a:xfrm>
          <a:prstGeom prst="rect">
            <a:avLst/>
          </a:prstGeom>
        </p:spPr>
      </p:pic>
      <p:pic>
        <p:nvPicPr>
          <p:cNvPr id="99" name="Content Placeholder 25" descr="A blue key with a circle&#10;&#10;AI-generated content may be incorrect.">
            <a:extLst>
              <a:ext uri="{FF2B5EF4-FFF2-40B4-BE49-F238E27FC236}">
                <a16:creationId xmlns:a16="http://schemas.microsoft.com/office/drawing/2014/main" id="{1A8DF352-9B65-AC4E-5A74-BEC53273B4F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095" y="2514600"/>
            <a:ext cx="533400" cy="533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9CDED28-954B-2CD5-1692-F05699847E74}"/>
              </a:ext>
            </a:extLst>
          </p:cNvPr>
          <p:cNvGrpSpPr/>
          <p:nvPr/>
        </p:nvGrpSpPr>
        <p:grpSpPr>
          <a:xfrm>
            <a:off x="3364515" y="1981200"/>
            <a:ext cx="1163615" cy="1277049"/>
            <a:chOff x="3484585" y="3599751"/>
            <a:chExt cx="1163615" cy="1277049"/>
          </a:xfrm>
        </p:grpSpPr>
        <p:pic>
          <p:nvPicPr>
            <p:cNvPr id="100" name="Picture 99" descr="A purple and white paper&#10;&#10;AI-generated content may be incorrect.">
              <a:extLst>
                <a:ext uri="{FF2B5EF4-FFF2-40B4-BE49-F238E27FC236}">
                  <a16:creationId xmlns:a16="http://schemas.microsoft.com/office/drawing/2014/main" id="{1112A926-179D-E127-9961-83CB058E8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4585" y="3599751"/>
              <a:ext cx="1148556" cy="1148556"/>
            </a:xfrm>
            <a:prstGeom prst="rect">
              <a:avLst/>
            </a:prstGeom>
          </p:spPr>
        </p:pic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B3010A1C-B135-F5AC-D0B1-37D31C2CDC8F}"/>
                </a:ext>
              </a:extLst>
            </p:cNvPr>
            <p:cNvSpPr/>
            <p:nvPr/>
          </p:nvSpPr>
          <p:spPr>
            <a:xfrm>
              <a:off x="3600113" y="3674324"/>
              <a:ext cx="818330" cy="1008736"/>
            </a:xfrm>
            <a:prstGeom prst="rect">
              <a:avLst/>
            </a:prstGeom>
            <a:solidFill>
              <a:srgbClr val="ECE400">
                <a:alpha val="50196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0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B1B8515E-8921-2780-1D78-6F264A8E6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800" y="4343400"/>
              <a:ext cx="533400" cy="533400"/>
            </a:xfrm>
            <a:prstGeom prst="rect">
              <a:avLst/>
            </a:prstGeom>
          </p:spPr>
        </p:pic>
      </p:grpSp>
      <p:pic>
        <p:nvPicPr>
          <p:cNvPr id="112" name="Picture 111" descr="A purple and white paper&#10;&#10;AI-generated content may be incorrect.">
            <a:extLst>
              <a:ext uri="{FF2B5EF4-FFF2-40B4-BE49-F238E27FC236}">
                <a16:creationId xmlns:a16="http://schemas.microsoft.com/office/drawing/2014/main" id="{3E03726B-2981-C785-3D43-EDB48F1E9A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036" y="4384451"/>
            <a:ext cx="1148556" cy="114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9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00087 -0.2585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-0.25856 L 0.20069 -0.3634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26" y="-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1 -0.01319 L -0.01423 -0.2819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23 -0.28194 L -0.09427 -0.3152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-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00949 L -0.00729 -0.25277 " pathEditMode="relative" ptsTypes="AA">
                                      <p:cBhvr>
                                        <p:cTn id="6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25277 L 0.18541 -0.35995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35" y="-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9 0.00093 L 0.38611 0.09121 " pathEditMode="relative" ptsTypes="AA">
                                      <p:cBhvr>
                                        <p:cTn id="91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611 0.09121 L 0.38611 0.34445 " pathEditMode="relative" ptsTypes="AA">
                                      <p:cBhvr>
                                        <p:cTn id="94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E6AC2-3613-1A07-A422-A75077573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C8BD7-488C-DA43-E24F-B5F355A09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End-to-End Encryption</a:t>
            </a:r>
          </a:p>
        </p:txBody>
      </p:sp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FF77C2B-ED6A-5F3D-3D8C-B416408CA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99" y="1289762"/>
            <a:ext cx="2070197" cy="207019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83A9B3A-1498-6EB2-D7B8-FB72E5155289}"/>
              </a:ext>
            </a:extLst>
          </p:cNvPr>
          <p:cNvGrpSpPr/>
          <p:nvPr/>
        </p:nvGrpSpPr>
        <p:grpSpPr>
          <a:xfrm>
            <a:off x="3759226" y="2148789"/>
            <a:ext cx="1556723" cy="617276"/>
            <a:chOff x="7315200" y="3228386"/>
            <a:chExt cx="1556723" cy="617276"/>
          </a:xfrm>
        </p:grpSpPr>
        <p:sp>
          <p:nvSpPr>
            <p:cNvPr id="9" name="Can 8">
              <a:extLst>
                <a:ext uri="{FF2B5EF4-FFF2-40B4-BE49-F238E27FC236}">
                  <a16:creationId xmlns:a16="http://schemas.microsoft.com/office/drawing/2014/main" id="{70E5EF08-F924-7A49-A662-E222B450F587}"/>
                </a:ext>
              </a:extLst>
            </p:cNvPr>
            <p:cNvSpPr/>
            <p:nvPr/>
          </p:nvSpPr>
          <p:spPr>
            <a:xfrm>
              <a:off x="7315200" y="3426578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0" name="Can 9">
              <a:extLst>
                <a:ext uri="{FF2B5EF4-FFF2-40B4-BE49-F238E27FC236}">
                  <a16:creationId xmlns:a16="http://schemas.microsoft.com/office/drawing/2014/main" id="{DED1C606-FAF5-9F78-964A-949EFE715A36}"/>
                </a:ext>
              </a:extLst>
            </p:cNvPr>
            <p:cNvSpPr/>
            <p:nvPr/>
          </p:nvSpPr>
          <p:spPr>
            <a:xfrm>
              <a:off x="7879504" y="3228386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1" name="Can 10">
              <a:extLst>
                <a:ext uri="{FF2B5EF4-FFF2-40B4-BE49-F238E27FC236}">
                  <a16:creationId xmlns:a16="http://schemas.microsoft.com/office/drawing/2014/main" id="{7B56F1BC-BF63-ED8F-F05E-AFD33B4270C2}"/>
                </a:ext>
              </a:extLst>
            </p:cNvPr>
            <p:cNvSpPr/>
            <p:nvPr/>
          </p:nvSpPr>
          <p:spPr>
            <a:xfrm>
              <a:off x="8162440" y="3449442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608519D-4E0D-9F6B-C617-686CDE3D9E1C}"/>
              </a:ext>
            </a:extLst>
          </p:cNvPr>
          <p:cNvGrpSpPr/>
          <p:nvPr/>
        </p:nvGrpSpPr>
        <p:grpSpPr>
          <a:xfrm>
            <a:off x="6530670" y="4724400"/>
            <a:ext cx="1859846" cy="2022438"/>
            <a:chOff x="7307736" y="4724400"/>
            <a:chExt cx="1859846" cy="2022438"/>
          </a:xfrm>
        </p:grpSpPr>
        <p:pic>
          <p:nvPicPr>
            <p:cNvPr id="17" name="Picture 16" descr="A computer with a blue screen&#10;&#10;AI-generated content may be incorrect.">
              <a:extLst>
                <a:ext uri="{FF2B5EF4-FFF2-40B4-BE49-F238E27FC236}">
                  <a16:creationId xmlns:a16="http://schemas.microsoft.com/office/drawing/2014/main" id="{B31681FE-2913-B4CC-C992-06159FA26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7736" y="4724400"/>
              <a:ext cx="1226664" cy="1226664"/>
            </a:xfrm>
            <a:prstGeom prst="rect">
              <a:avLst/>
            </a:prstGeom>
          </p:spPr>
        </p:pic>
        <p:pic>
          <p:nvPicPr>
            <p:cNvPr id="18" name="Picture 17" descr="A cartoon character of a spongebob squarepants&#10;&#10;AI-generated content may be incorrect.">
              <a:extLst>
                <a:ext uri="{FF2B5EF4-FFF2-40B4-BE49-F238E27FC236}">
                  <a16:creationId xmlns:a16="http://schemas.microsoft.com/office/drawing/2014/main" id="{603CCFB0-8F6C-E868-2466-1FA62D238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9794" y="4956078"/>
              <a:ext cx="1397788" cy="1790760"/>
            </a:xfrm>
            <a:prstGeom prst="rect">
              <a:avLst/>
            </a:prstGeom>
          </p:spPr>
        </p:pic>
      </p:grpSp>
      <p:pic>
        <p:nvPicPr>
          <p:cNvPr id="19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E585BD2-E62F-9090-C940-96376C69D4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25" y="2869316"/>
            <a:ext cx="752475" cy="752475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69D666A-3DD8-9F43-6DE8-4CCC7232468B}"/>
              </a:ext>
            </a:extLst>
          </p:cNvPr>
          <p:cNvCxnSpPr>
            <a:cxnSpLocks/>
          </p:cNvCxnSpPr>
          <p:nvPr/>
        </p:nvCxnSpPr>
        <p:spPr>
          <a:xfrm>
            <a:off x="5803675" y="2574165"/>
            <a:ext cx="724849" cy="245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47DB701-B8B0-B49B-63AF-8E2FCBBB7D02}"/>
              </a:ext>
            </a:extLst>
          </p:cNvPr>
          <p:cNvCxnSpPr>
            <a:cxnSpLocks/>
          </p:cNvCxnSpPr>
          <p:nvPr/>
        </p:nvCxnSpPr>
        <p:spPr>
          <a:xfrm>
            <a:off x="7243739" y="3739356"/>
            <a:ext cx="0" cy="962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7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2B637FA-4BD8-3985-D173-5BA8BD4C4F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935622"/>
            <a:ext cx="752475" cy="752475"/>
          </a:xfrm>
          <a:prstGeom prst="rect">
            <a:avLst/>
          </a:prstGeom>
        </p:spPr>
      </p:pic>
      <p:pic>
        <p:nvPicPr>
          <p:cNvPr id="58" name="Content Placeholder 3">
            <a:extLst>
              <a:ext uri="{FF2B5EF4-FFF2-40B4-BE49-F238E27FC236}">
                <a16:creationId xmlns:a16="http://schemas.microsoft.com/office/drawing/2014/main" id="{F376C7F8-D77C-5812-9754-67C2756F7B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5" y="4553761"/>
            <a:ext cx="1700979" cy="1844909"/>
          </a:xfrm>
          <a:prstGeom prst="rect">
            <a:avLst/>
          </a:prstGeom>
        </p:spPr>
      </p:pic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E81C2A5-266B-8A85-FA68-E66551F383F7}"/>
              </a:ext>
            </a:extLst>
          </p:cNvPr>
          <p:cNvCxnSpPr>
            <a:cxnSpLocks/>
          </p:cNvCxnSpPr>
          <p:nvPr/>
        </p:nvCxnSpPr>
        <p:spPr>
          <a:xfrm flipV="1">
            <a:off x="1669887" y="3739356"/>
            <a:ext cx="0" cy="9697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F20D49C-450A-302D-2005-A2AD4F70E8EE}"/>
              </a:ext>
            </a:extLst>
          </p:cNvPr>
          <p:cNvCxnSpPr>
            <a:cxnSpLocks/>
          </p:cNvCxnSpPr>
          <p:nvPr/>
        </p:nvCxnSpPr>
        <p:spPr>
          <a:xfrm flipV="1">
            <a:off x="2738696" y="2626142"/>
            <a:ext cx="678703" cy="287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F889CC5-66FF-7C2E-3816-BDF378018778}"/>
              </a:ext>
            </a:extLst>
          </p:cNvPr>
          <p:cNvGrpSpPr/>
          <p:nvPr/>
        </p:nvGrpSpPr>
        <p:grpSpPr>
          <a:xfrm>
            <a:off x="1143000" y="1600200"/>
            <a:ext cx="2554881" cy="621246"/>
            <a:chOff x="1143000" y="1600200"/>
            <a:chExt cx="2554881" cy="62124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CCEA99-84E5-AB96-4611-3809DA9743C2}"/>
                </a:ext>
              </a:extLst>
            </p:cNvPr>
            <p:cNvSpPr txBox="1"/>
            <p:nvPr/>
          </p:nvSpPr>
          <p:spPr>
            <a:xfrm>
              <a:off x="1295088" y="1636067"/>
              <a:ext cx="1887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/>
                <a:t>pk_server</a:t>
              </a:r>
              <a:r>
                <a:rPr lang="en-US" sz="2400" dirty="0"/>
                <a:t> = 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0241FC0-3753-E8B4-97A7-10009D921A6C}"/>
                </a:ext>
              </a:extLst>
            </p:cNvPr>
            <p:cNvSpPr/>
            <p:nvPr/>
          </p:nvSpPr>
          <p:spPr>
            <a:xfrm>
              <a:off x="1143000" y="1600200"/>
              <a:ext cx="2554881" cy="6212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6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F637BB37-CF1A-336D-9ECC-591B1F2E1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1676400"/>
              <a:ext cx="533400" cy="533400"/>
            </a:xfrm>
            <a:prstGeom prst="rect">
              <a:avLst/>
            </a:prstGeom>
          </p:spPr>
        </p:pic>
      </p:grpSp>
      <p:pic>
        <p:nvPicPr>
          <p:cNvPr id="67" name="Picture 66" descr="A purple and white paper&#10;&#10;AI-generated content may be incorrect.">
            <a:extLst>
              <a:ext uri="{FF2B5EF4-FFF2-40B4-BE49-F238E27FC236}">
                <a16:creationId xmlns:a16="http://schemas.microsoft.com/office/drawing/2014/main" id="{B8C8808E-60E0-88FE-4FDD-A07EDB2A04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40" y="4449643"/>
            <a:ext cx="1148556" cy="1148556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18F964E7-0BAC-2B21-1CDA-5B74468C3F0C}"/>
              </a:ext>
            </a:extLst>
          </p:cNvPr>
          <p:cNvGrpSpPr/>
          <p:nvPr/>
        </p:nvGrpSpPr>
        <p:grpSpPr>
          <a:xfrm>
            <a:off x="1685840" y="4442008"/>
            <a:ext cx="1164508" cy="1303999"/>
            <a:chOff x="4445588" y="4611888"/>
            <a:chExt cx="1164508" cy="1303999"/>
          </a:xfrm>
        </p:grpSpPr>
        <p:pic>
          <p:nvPicPr>
            <p:cNvPr id="69" name="Picture 68" descr="A purple and white paper&#10;&#10;AI-generated content may be incorrect.">
              <a:extLst>
                <a:ext uri="{FF2B5EF4-FFF2-40B4-BE49-F238E27FC236}">
                  <a16:creationId xmlns:a16="http://schemas.microsoft.com/office/drawing/2014/main" id="{7D86FA91-C7C5-6B63-8167-3DFAEAE96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588" y="4611888"/>
              <a:ext cx="1148556" cy="1148556"/>
            </a:xfrm>
            <a:prstGeom prst="rect">
              <a:avLst/>
            </a:prstGeom>
          </p:spPr>
        </p:pic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A95902A2-EE4B-A236-0876-DD49B193036C}"/>
                </a:ext>
              </a:extLst>
            </p:cNvPr>
            <p:cNvGrpSpPr/>
            <p:nvPr/>
          </p:nvGrpSpPr>
          <p:grpSpPr>
            <a:xfrm>
              <a:off x="4565770" y="4675148"/>
              <a:ext cx="1044326" cy="1240739"/>
              <a:chOff x="1279135" y="1600200"/>
              <a:chExt cx="1044326" cy="1240739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0566827-B7BD-DC05-9FB9-EDC77AC32EC0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178DD809-E35C-79D3-ADE2-60D366C8AF72}"/>
                  </a:ext>
                </a:extLst>
              </p:cNvPr>
              <p:cNvSpPr/>
              <p:nvPr/>
            </p:nvSpPr>
            <p:spPr>
              <a:xfrm>
                <a:off x="1279135" y="1600200"/>
                <a:ext cx="803201" cy="1010588"/>
              </a:xfrm>
              <a:prstGeom prst="rect">
                <a:avLst/>
              </a:prstGeom>
              <a:solidFill>
                <a:srgbClr val="0070C0">
                  <a:alpha val="47059"/>
                </a:srgb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3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0C14DF89-C846-6160-706D-3120E3548E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0061" y="2307539"/>
                <a:ext cx="533400" cy="533400"/>
              </a:xfrm>
              <a:prstGeom prst="rect">
                <a:avLst/>
              </a:prstGeom>
            </p:spPr>
          </p:pic>
        </p:grpSp>
      </p:grpSp>
      <p:pic>
        <p:nvPicPr>
          <p:cNvPr id="74" name="Picture 73" descr="A purple and white paper&#10;&#10;AI-generated content may be incorrect.">
            <a:extLst>
              <a:ext uri="{FF2B5EF4-FFF2-40B4-BE49-F238E27FC236}">
                <a16:creationId xmlns:a16="http://schemas.microsoft.com/office/drawing/2014/main" id="{C417796E-3CB7-B7DF-751D-42ECABC639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545" y="4364494"/>
            <a:ext cx="1148556" cy="1148556"/>
          </a:xfrm>
          <a:prstGeom prst="rect">
            <a:avLst/>
          </a:prstGeom>
        </p:spPr>
      </p:pic>
      <p:pic>
        <p:nvPicPr>
          <p:cNvPr id="3" name="Content Placeholder 25" descr="A blue key with a circle&#10;&#10;AI-generated content may be incorrect.">
            <a:extLst>
              <a:ext uri="{FF2B5EF4-FFF2-40B4-BE49-F238E27FC236}">
                <a16:creationId xmlns:a16="http://schemas.microsoft.com/office/drawing/2014/main" id="{ABFEBD8D-040E-559C-DC54-F45189D121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806" y="5209515"/>
            <a:ext cx="533400" cy="5334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48F9996-EEA5-6F32-3E6D-7D70E1117BC2}"/>
              </a:ext>
            </a:extLst>
          </p:cNvPr>
          <p:cNvGrpSpPr/>
          <p:nvPr/>
        </p:nvGrpSpPr>
        <p:grpSpPr>
          <a:xfrm>
            <a:off x="4799699" y="1320121"/>
            <a:ext cx="1164508" cy="1303999"/>
            <a:chOff x="4445588" y="4611888"/>
            <a:chExt cx="1164508" cy="1303999"/>
          </a:xfrm>
        </p:grpSpPr>
        <p:pic>
          <p:nvPicPr>
            <p:cNvPr id="5" name="Picture 4" descr="A purple and white paper&#10;&#10;AI-generated content may be incorrect.">
              <a:extLst>
                <a:ext uri="{FF2B5EF4-FFF2-40B4-BE49-F238E27FC236}">
                  <a16:creationId xmlns:a16="http://schemas.microsoft.com/office/drawing/2014/main" id="{C2A4E3EC-AB37-1929-5B62-8E98E9965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588" y="4611888"/>
              <a:ext cx="1148556" cy="1148556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74529D-5F6D-423B-C9CF-012D92D32AA3}"/>
                </a:ext>
              </a:extLst>
            </p:cNvPr>
            <p:cNvGrpSpPr/>
            <p:nvPr/>
          </p:nvGrpSpPr>
          <p:grpSpPr>
            <a:xfrm>
              <a:off x="4565770" y="4675148"/>
              <a:ext cx="1044326" cy="1240739"/>
              <a:chOff x="1279135" y="1600200"/>
              <a:chExt cx="1044326" cy="124073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F4B5364-7C86-6ACB-96DD-8CBA3B79E301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CD3E4AB-B8B7-9126-6994-38E0FAE5BCCC}"/>
                  </a:ext>
                </a:extLst>
              </p:cNvPr>
              <p:cNvSpPr/>
              <p:nvPr/>
            </p:nvSpPr>
            <p:spPr>
              <a:xfrm>
                <a:off x="1279135" y="1600200"/>
                <a:ext cx="803201" cy="1010588"/>
              </a:xfrm>
              <a:prstGeom prst="rect">
                <a:avLst/>
              </a:prstGeom>
              <a:solidFill>
                <a:srgbClr val="0070C0">
                  <a:alpha val="47059"/>
                </a:srgb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DC43CE77-1D01-DF82-7857-C8D33C40B5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0061" y="2307539"/>
                <a:ext cx="533400" cy="533400"/>
              </a:xfrm>
              <a:prstGeom prst="rect">
                <a:avLst/>
              </a:prstGeom>
            </p:spPr>
          </p:pic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9FAD372-39D3-0FF0-3C51-CED936B06EB2}"/>
              </a:ext>
            </a:extLst>
          </p:cNvPr>
          <p:cNvSpPr txBox="1"/>
          <p:nvPr/>
        </p:nvSpPr>
        <p:spPr>
          <a:xfrm>
            <a:off x="3598816" y="4990912"/>
            <a:ext cx="194636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Examples: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Telegram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WhatsApp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iMessages</a:t>
            </a:r>
          </a:p>
        </p:txBody>
      </p:sp>
      <p:pic>
        <p:nvPicPr>
          <p:cNvPr id="24" name="Picture 23" descr="A screenshot of a qr code&#10;&#10;AI-generated content may be incorrect.">
            <a:extLst>
              <a:ext uri="{FF2B5EF4-FFF2-40B4-BE49-F238E27FC236}">
                <a16:creationId xmlns:a16="http://schemas.microsoft.com/office/drawing/2014/main" id="{C8AA36DF-5F93-3AC8-AFF1-8BD31337C1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899" y="-3261"/>
            <a:ext cx="1697093" cy="298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49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00949 L -0.00729 -0.25277 " pathEditMode="relative" ptsTypes="AA">
                                      <p:cBhvr>
                                        <p:cTn id="2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25277 L 0.18541 -0.3599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35" y="-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541 -0.35995 L 0.50208 -0.21481 " pathEditMode="relative" ptsTypes="AA">
                                      <p:cBhvr>
                                        <p:cTn id="37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208 -0.21481 L 0.50208 -0.02013 " pathEditMode="relative" ptsTypes="AA">
                                      <p:cBhvr>
                                        <p:cTn id="4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F5F7-1D5C-C3DB-A6ED-5125AE560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Review: The Debate over E2E encryption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20DEB-7151-4BF0-4837-C48E95A1B6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33217F-4613-19F4-A2FF-CE62DE2F4D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Good for privacy</a:t>
            </a:r>
          </a:p>
          <a:p>
            <a:r>
              <a:rPr lang="en-US" dirty="0"/>
              <a:t>Don’t have to trust server</a:t>
            </a:r>
          </a:p>
          <a:p>
            <a:endParaRPr lang="en-US" dirty="0"/>
          </a:p>
          <a:p>
            <a:r>
              <a:rPr lang="en-US" dirty="0"/>
              <a:t>Important for journalists/ protesters, esp. in suppressive regimes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287956-B258-12D0-AEBD-DC97230677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/>
              <a:t>Cons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9B3282-AD24-F397-7760-6B2BB99433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4389120" cy="3951288"/>
          </a:xfrm>
        </p:spPr>
        <p:txBody>
          <a:bodyPr/>
          <a:lstStyle/>
          <a:p>
            <a:r>
              <a:rPr lang="en-US" dirty="0"/>
              <a:t>Can’t monitor for bad content</a:t>
            </a:r>
          </a:p>
          <a:p>
            <a:pPr lvl="1"/>
            <a:r>
              <a:rPr lang="en-US" dirty="0"/>
              <a:t>violations of T&amp;C</a:t>
            </a:r>
          </a:p>
          <a:p>
            <a:pPr lvl="1"/>
            <a:r>
              <a:rPr lang="en-US" dirty="0"/>
              <a:t>illegal content</a:t>
            </a:r>
          </a:p>
          <a:p>
            <a:pPr lvl="1"/>
            <a:endParaRPr lang="en-US" dirty="0"/>
          </a:p>
          <a:p>
            <a:r>
              <a:rPr lang="en-US" dirty="0"/>
              <a:t>Gov can’t subpoena data</a:t>
            </a:r>
          </a:p>
        </p:txBody>
      </p:sp>
    </p:spTree>
    <p:extLst>
      <p:ext uri="{BB962C8B-B14F-4D97-AF65-F5344CB8AC3E}">
        <p14:creationId xmlns:p14="http://schemas.microsoft.com/office/powerpoint/2010/main" val="422383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13BCC-D802-F8A0-A31C-B29A85229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Client-Side Scanning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F15F2-6428-5D32-1F1B-2BE04F0CDF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23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A49CF8-44BD-E6A0-2CFF-FB170CB8D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Idea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E2235B-97B0-01DE-CE73-F38E685E0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content is only accessible on the client</a:t>
            </a:r>
          </a:p>
          <a:p>
            <a:r>
              <a:rPr lang="en-US" dirty="0"/>
              <a:t>run monitoring code on the client to detect known bad stuff</a:t>
            </a:r>
          </a:p>
          <a:p>
            <a:endParaRPr lang="en-US" dirty="0"/>
          </a:p>
          <a:p>
            <a:r>
              <a:rPr lang="en-US" dirty="0"/>
              <a:t>to handle large-scale data, uses hash functions</a:t>
            </a:r>
          </a:p>
        </p:txBody>
      </p:sp>
    </p:spTree>
    <p:extLst>
      <p:ext uri="{BB962C8B-B14F-4D97-AF65-F5344CB8AC3E}">
        <p14:creationId xmlns:p14="http://schemas.microsoft.com/office/powerpoint/2010/main" val="901193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915400" cy="4876800"/>
          </a:xfrm>
        </p:spPr>
        <p:txBody>
          <a:bodyPr/>
          <a:lstStyle/>
          <a:p>
            <a:r>
              <a:rPr lang="en-US" dirty="0"/>
              <a:t>Input:  arbitrary size bit string</a:t>
            </a:r>
          </a:p>
          <a:p>
            <a:r>
              <a:rPr lang="en-US" dirty="0"/>
              <a:t>Output:  fixed size bit string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efficient: </a:t>
            </a:r>
            <a:r>
              <a:rPr lang="en-US" dirty="0"/>
              <a:t>easy/fast to compute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deterministic: </a:t>
            </a:r>
            <a:r>
              <a:rPr lang="en-US" dirty="0"/>
              <a:t>if you compute the output twice, you get the same answer</a:t>
            </a:r>
            <a:endParaRPr lang="en-US" b="1" dirty="0">
              <a:solidFill>
                <a:schemeClr val="accent2"/>
              </a:solidFill>
            </a:endParaRP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compression</a:t>
            </a:r>
            <a:r>
              <a:rPr lang="en-US" dirty="0">
                <a:solidFill>
                  <a:schemeClr val="accent2"/>
                </a:solidFill>
              </a:rPr>
              <a:t>:  </a:t>
            </a:r>
            <a:r>
              <a:rPr lang="en-US" dirty="0"/>
              <a:t>size of the output is smaller than the input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diffusion</a:t>
            </a:r>
            <a:r>
              <a:rPr lang="en-US" b="1" dirty="0">
                <a:solidFill>
                  <a:srgbClr val="4F81BD"/>
                </a:solidFill>
              </a:rPr>
              <a:t>:</a:t>
            </a:r>
            <a:r>
              <a:rPr lang="en-US" b="1" dirty="0"/>
              <a:t>  </a:t>
            </a:r>
            <a:r>
              <a:rPr lang="en-US" dirty="0"/>
              <a:t>minimize collisions (and clustering)</a:t>
            </a:r>
          </a:p>
        </p:txBody>
      </p:sp>
      <p:pic>
        <p:nvPicPr>
          <p:cNvPr id="4" name="Picture 3" descr="2000px-Hash_table_5_0_1_1_1_1_1_LL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571189"/>
            <a:ext cx="5323382" cy="336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2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Cryptographic hash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915400" cy="5106193"/>
          </a:xfrm>
        </p:spPr>
        <p:txBody>
          <a:bodyPr>
            <a:normAutofit/>
          </a:bodyPr>
          <a:lstStyle/>
          <a:p>
            <a:r>
              <a:rPr lang="en-US" dirty="0"/>
              <a:t>Input:  arbitrary size bit string</a:t>
            </a:r>
          </a:p>
          <a:p>
            <a:r>
              <a:rPr lang="en-US" dirty="0"/>
              <a:t>Output:  fixed size bit string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efficient: </a:t>
            </a:r>
            <a:r>
              <a:rPr lang="en-US" dirty="0"/>
              <a:t>easy/fast to compute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deterministic: </a:t>
            </a:r>
            <a:r>
              <a:rPr lang="en-US" dirty="0"/>
              <a:t>if you compute the output twice, you get the same answer</a:t>
            </a:r>
            <a:endParaRPr lang="en-US" b="1" dirty="0">
              <a:solidFill>
                <a:schemeClr val="accent2"/>
              </a:solidFill>
            </a:endParaRP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compression</a:t>
            </a:r>
            <a:r>
              <a:rPr lang="en-US" dirty="0">
                <a:solidFill>
                  <a:schemeClr val="accent2"/>
                </a:solidFill>
              </a:rPr>
              <a:t>:  </a:t>
            </a:r>
            <a:r>
              <a:rPr lang="en-US" dirty="0"/>
              <a:t>size of the output is smaller than the input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diffusion</a:t>
            </a:r>
            <a:r>
              <a:rPr lang="en-US" b="1" dirty="0">
                <a:solidFill>
                  <a:srgbClr val="4F81BD"/>
                </a:solidFill>
              </a:rPr>
              <a:t>:</a:t>
            </a:r>
            <a:r>
              <a:rPr lang="en-US" b="1" dirty="0"/>
              <a:t>  </a:t>
            </a:r>
            <a:r>
              <a:rPr lang="en-US" dirty="0"/>
              <a:t>minimize collisions (and clustering)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collision-resistant</a:t>
            </a:r>
            <a:r>
              <a:rPr lang="en-US" dirty="0">
                <a:solidFill>
                  <a:schemeClr val="accent2"/>
                </a:solidFill>
              </a:rPr>
              <a:t>:  </a:t>
            </a:r>
            <a:r>
              <a:rPr lang="en-US" dirty="0"/>
              <a:t>hard to find to inputs with the same output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one-way</a:t>
            </a:r>
            <a:r>
              <a:rPr lang="en-US" b="1" dirty="0">
                <a:solidFill>
                  <a:srgbClr val="4F81BD"/>
                </a:solidFill>
              </a:rPr>
              <a:t>:</a:t>
            </a:r>
            <a:r>
              <a:rPr lang="en-US" b="1" dirty="0"/>
              <a:t>  </a:t>
            </a:r>
            <a:r>
              <a:rPr lang="en-US" dirty="0"/>
              <a:t>given an output y, hard to find any x such that h(x) = y</a:t>
            </a:r>
          </a:p>
          <a:p>
            <a:pPr lvl="1"/>
            <a:endParaRPr lang="en-US" dirty="0"/>
          </a:p>
        </p:txBody>
      </p:sp>
      <p:pic>
        <p:nvPicPr>
          <p:cNvPr id="4" name="Picture 3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838200"/>
            <a:ext cx="1295400" cy="192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27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4CF07-53ED-C34E-841A-E33A52284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Hash Functions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9A0C54-346A-454E-A6F5-D4012C3441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the function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% 256</m:t>
                    </m:r>
                  </m:oMath>
                </a14:m>
                <a:r>
                  <a:rPr lang="en-US" dirty="0"/>
                  <a:t>. Would this function make a good cryptographic hash function?     Why or why not? </a:t>
                </a:r>
              </a:p>
              <a:p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4F81BD"/>
                    </a:solidFill>
                  </a:rPr>
                  <a:t>efficient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4F81BD"/>
                    </a:solidFill>
                  </a:rPr>
                  <a:t>deterministic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4F81BD"/>
                    </a:solidFill>
                  </a:rPr>
                  <a:t>compression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4F81BD"/>
                    </a:solidFill>
                  </a:rPr>
                  <a:t>diffusion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4F81BD"/>
                    </a:solidFill>
                  </a:rPr>
                  <a:t>collision-resistant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4F81BD"/>
                    </a:solidFill>
                  </a:rPr>
                  <a:t>one-way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9A0C54-346A-454E-A6F5-D4012C3441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C3D09461-FDC5-F94A-9BBB-0D7FBC4498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44" l="10000" r="90000">
                        <a14:foregroundMark x1="38111" y1="7031" x2="57444" y2="8438"/>
                        <a14:foregroundMark x1="37667" y1="94219" x2="67111" y2="89219"/>
                        <a14:foregroundMark x1="46778" y1="9219" x2="46333" y2="156"/>
                        <a14:foregroundMark x1="50000" y1="89688" x2="49556" y2="99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603" y="3687111"/>
            <a:ext cx="494281" cy="351489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F127E5BB-1F95-C94C-86BE-1EFD8CAA57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491" b="94811" l="9664" r="89916">
                        <a14:foregroundMark x1="39496" y1="8962" x2="55882" y2="10849"/>
                        <a14:foregroundMark x1="34034" y1="86792" x2="63866" y2="88679"/>
                        <a14:foregroundMark x1="46639" y1="90566" x2="47059" y2="948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003" y="5463671"/>
            <a:ext cx="430198" cy="383201"/>
          </a:xfrm>
          <a:prstGeom prst="rect">
            <a:avLst/>
          </a:prstGeom>
        </p:spPr>
      </p:pic>
      <p:pic>
        <p:nvPicPr>
          <p:cNvPr id="6" name="Picture 5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3C282277-9992-6544-BDDA-F331606B0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844" l="10000" r="90000">
                        <a14:foregroundMark x1="38111" y1="7031" x2="57444" y2="8438"/>
                        <a14:foregroundMark x1="37667" y1="94219" x2="67111" y2="89219"/>
                        <a14:foregroundMark x1="46778" y1="9219" x2="46333" y2="156"/>
                        <a14:foregroundMark x1="50000" y1="89688" x2="49556" y2="99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603" y="4144311"/>
            <a:ext cx="494281" cy="351489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F3A071C0-861E-7742-993F-473949E449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491" b="94811" l="9664" r="89916">
                        <a14:foregroundMark x1="39496" y1="8962" x2="55882" y2="10849"/>
                        <a14:foregroundMark x1="34034" y1="86792" x2="63866" y2="88679"/>
                        <a14:foregroundMark x1="46639" y1="90566" x2="47059" y2="948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003" y="5029200"/>
            <a:ext cx="430198" cy="383201"/>
          </a:xfrm>
          <a:prstGeom prst="rect">
            <a:avLst/>
          </a:prstGeom>
        </p:spPr>
      </p:pic>
      <p:pic>
        <p:nvPicPr>
          <p:cNvPr id="9" name="Picture 8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7A7BF41B-28B9-0B29-18C4-8987FFCB7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844" l="10000" r="90000">
                        <a14:foregroundMark x1="38111" y1="7031" x2="57444" y2="8438"/>
                        <a14:foregroundMark x1="37667" y1="94219" x2="67111" y2="89219"/>
                        <a14:foregroundMark x1="46778" y1="9219" x2="46333" y2="156"/>
                        <a14:foregroundMark x1="50000" y1="89688" x2="49556" y2="99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603" y="3229911"/>
            <a:ext cx="494281" cy="351489"/>
          </a:xfrm>
          <a:prstGeom prst="rect">
            <a:avLst/>
          </a:prstGeom>
        </p:spPr>
      </p:pic>
      <p:pic>
        <p:nvPicPr>
          <p:cNvPr id="10" name="Picture 9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32840F26-5F42-E27F-CB59-C77A795B3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844" l="10000" r="90000">
                        <a14:foregroundMark x1="38111" y1="7031" x2="57444" y2="8438"/>
                        <a14:foregroundMark x1="37667" y1="94219" x2="67111" y2="89219"/>
                        <a14:foregroundMark x1="46778" y1="9219" x2="46333" y2="156"/>
                        <a14:foregroundMark x1="50000" y1="89688" x2="49556" y2="99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844" y="4586271"/>
            <a:ext cx="494281" cy="3514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0E528C-EDB6-ACEB-BDF2-85627ACD1A53}"/>
              </a:ext>
            </a:extLst>
          </p:cNvPr>
          <p:cNvSpPr/>
          <p:nvPr/>
        </p:nvSpPr>
        <p:spPr>
          <a:xfrm>
            <a:off x="3837003" y="3229911"/>
            <a:ext cx="494281" cy="27736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86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world hash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876800"/>
          </a:xfrm>
        </p:spPr>
        <p:txBody>
          <a:bodyPr>
            <a:normAutofit/>
          </a:bodyPr>
          <a:lstStyle/>
          <a:p>
            <a:r>
              <a:rPr lang="en-US" b="1" dirty="0"/>
              <a:t>SHA-2:  </a:t>
            </a:r>
            <a:r>
              <a:rPr lang="en-US" dirty="0"/>
              <a:t>NSA (2001)</a:t>
            </a:r>
          </a:p>
          <a:p>
            <a:pPr lvl="1"/>
            <a:r>
              <a:rPr lang="en-US" dirty="0"/>
              <a:t>Family of algorithms with output sizes {224, </a:t>
            </a:r>
            <a:r>
              <a:rPr lang="en-US" dirty="0">
                <a:highlight>
                  <a:srgbClr val="FFFF00"/>
                </a:highlight>
              </a:rPr>
              <a:t>256</a:t>
            </a:r>
            <a:r>
              <a:rPr lang="en-US" dirty="0"/>
              <a:t>, 385, 512}</a:t>
            </a:r>
          </a:p>
          <a:p>
            <a:pPr lvl="1"/>
            <a:r>
              <a:rPr lang="en-US" dirty="0"/>
              <a:t>In principle, could one day be vulnerable to similar attacks to earlier hash functions that are no longer secure</a:t>
            </a:r>
          </a:p>
          <a:p>
            <a:pPr lvl="1"/>
            <a:endParaRPr lang="en-US" dirty="0"/>
          </a:p>
          <a:p>
            <a:r>
              <a:rPr lang="en-US" b="1" dirty="0"/>
              <a:t>SHA-3:  </a:t>
            </a:r>
            <a:r>
              <a:rPr lang="en-US" dirty="0"/>
              <a:t>public competition (won in 2012, standardized by NIST in 2015)</a:t>
            </a:r>
          </a:p>
          <a:p>
            <a:pPr lvl="1"/>
            <a:r>
              <a:rPr lang="en-US" dirty="0"/>
              <a:t>Same output sizes as SHA-2</a:t>
            </a:r>
          </a:p>
          <a:p>
            <a:pPr lvl="1"/>
            <a:r>
              <a:rPr lang="en-US" dirty="0"/>
              <a:t>Plus a variable-length output option called SHAKE</a:t>
            </a:r>
          </a:p>
        </p:txBody>
      </p:sp>
    </p:spTree>
    <p:extLst>
      <p:ext uri="{BB962C8B-B14F-4D97-AF65-F5344CB8AC3E}">
        <p14:creationId xmlns:p14="http://schemas.microsoft.com/office/powerpoint/2010/main" val="193399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2D2B-8631-C518-C64D-1158F5BD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0E64DD-71E8-0509-1EAB-84530D375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Hash-Based Monitoring</a:t>
            </a:r>
          </a:p>
        </p:txBody>
      </p:sp>
      <p:pic>
        <p:nvPicPr>
          <p:cNvPr id="10" name="Content Placeholder 9" descr="A cartoon snake with a white background&#10;&#10;AI-generated content may be incorrect.">
            <a:extLst>
              <a:ext uri="{FF2B5EF4-FFF2-40B4-BE49-F238E27FC236}">
                <a16:creationId xmlns:a16="http://schemas.microsoft.com/office/drawing/2014/main" id="{829B3456-9E84-706B-335C-C241DDA70B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687" y="3314751"/>
            <a:ext cx="842417" cy="842417"/>
          </a:xfrm>
        </p:spPr>
      </p:pic>
      <p:sp>
        <p:nvSpPr>
          <p:cNvPr id="6" name="Can 5">
            <a:extLst>
              <a:ext uri="{FF2B5EF4-FFF2-40B4-BE49-F238E27FC236}">
                <a16:creationId xmlns:a16="http://schemas.microsoft.com/office/drawing/2014/main" id="{F747024F-C490-A5A5-6068-C79B8C22D12E}"/>
              </a:ext>
            </a:extLst>
          </p:cNvPr>
          <p:cNvSpPr/>
          <p:nvPr/>
        </p:nvSpPr>
        <p:spPr>
          <a:xfrm>
            <a:off x="2293686" y="2306078"/>
            <a:ext cx="1397170" cy="1469557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1047</a:t>
            </a:r>
          </a:p>
          <a:p>
            <a:pPr algn="ctr"/>
            <a:r>
              <a:rPr lang="en-US" sz="1400" b="1" dirty="0"/>
              <a:t>9201</a:t>
            </a:r>
          </a:p>
          <a:p>
            <a:pPr algn="ctr"/>
            <a:r>
              <a:rPr lang="en-US" sz="1400" b="1" dirty="0"/>
              <a:t>2558</a:t>
            </a:r>
          </a:p>
          <a:p>
            <a:pPr algn="ctr"/>
            <a:r>
              <a:rPr lang="en-US" sz="1400" b="1" dirty="0"/>
              <a:t>3038</a:t>
            </a:r>
          </a:p>
        </p:txBody>
      </p:sp>
      <p:pic>
        <p:nvPicPr>
          <p:cNvPr id="12" name="Picture 11" descr="A cartoon of a mouse&#10;&#10;AI-generated content may be incorrect.">
            <a:extLst>
              <a:ext uri="{FF2B5EF4-FFF2-40B4-BE49-F238E27FC236}">
                <a16:creationId xmlns:a16="http://schemas.microsoft.com/office/drawing/2014/main" id="{B73359A9-0DA5-67D2-7A79-A529C136C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87" y="2400351"/>
            <a:ext cx="1010827" cy="673884"/>
          </a:xfrm>
          <a:prstGeom prst="rect">
            <a:avLst/>
          </a:prstGeom>
        </p:spPr>
      </p:pic>
      <p:pic>
        <p:nvPicPr>
          <p:cNvPr id="14" name="Picture 13" descr="A scorpion with a white background&#10;&#10;AI-generated content may be incorrect.">
            <a:extLst>
              <a:ext uri="{FF2B5EF4-FFF2-40B4-BE49-F238E27FC236}">
                <a16:creationId xmlns:a16="http://schemas.microsoft.com/office/drawing/2014/main" id="{09814DB0-25AF-CBAE-CC33-C52EDF539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87" y="1219200"/>
            <a:ext cx="1038295" cy="990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74AFA56-3D9D-215E-ACB5-DD0DDAFA0CEA}"/>
              </a:ext>
            </a:extLst>
          </p:cNvPr>
          <p:cNvSpPr txBox="1"/>
          <p:nvPr/>
        </p:nvSpPr>
        <p:spPr>
          <a:xfrm>
            <a:off x="5486400" y="1562151"/>
            <a:ext cx="2701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h(            ) = 1047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5EB6CC-0A94-1971-95D3-C97D171D1AE6}"/>
              </a:ext>
            </a:extLst>
          </p:cNvPr>
          <p:cNvSpPr txBox="1"/>
          <p:nvPr/>
        </p:nvSpPr>
        <p:spPr>
          <a:xfrm>
            <a:off x="5486400" y="2537450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h(            ) = 9201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3D0EA7-B785-F1F7-973E-2FF7B562D398}"/>
              </a:ext>
            </a:extLst>
          </p:cNvPr>
          <p:cNvSpPr txBox="1"/>
          <p:nvPr/>
        </p:nvSpPr>
        <p:spPr>
          <a:xfrm>
            <a:off x="5554803" y="3512749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h(            ) = 2558</a:t>
            </a:r>
          </a:p>
        </p:txBody>
      </p:sp>
      <p:pic>
        <p:nvPicPr>
          <p:cNvPr id="19" name="Content Placeholder 3">
            <a:extLst>
              <a:ext uri="{FF2B5EF4-FFF2-40B4-BE49-F238E27FC236}">
                <a16:creationId xmlns:a16="http://schemas.microsoft.com/office/drawing/2014/main" id="{E6A3ACD2-10D2-9E09-FC57-0778C5593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5" y="4553761"/>
            <a:ext cx="1700979" cy="1844909"/>
          </a:xfrm>
          <a:prstGeom prst="rect">
            <a:avLst/>
          </a:prstGeom>
        </p:spPr>
      </p:pic>
      <p:pic>
        <p:nvPicPr>
          <p:cNvPr id="23" name="Picture 22" descr="A butterfly with orange and white spots&#10;&#10;AI-generated content may be incorrect.">
            <a:extLst>
              <a:ext uri="{FF2B5EF4-FFF2-40B4-BE49-F238E27FC236}">
                <a16:creationId xmlns:a16="http://schemas.microsoft.com/office/drawing/2014/main" id="{CF1E4790-9E31-85B8-FC6D-7EDFFF5A34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456" y="4913682"/>
            <a:ext cx="842418" cy="842418"/>
          </a:xfrm>
          <a:prstGeom prst="rect">
            <a:avLst/>
          </a:prstGeom>
        </p:spPr>
      </p:pic>
      <p:pic>
        <p:nvPicPr>
          <p:cNvPr id="24" name="Picture 23" descr="A scorpion with a white background&#10;&#10;AI-generated content may be incorrect.">
            <a:extLst>
              <a:ext uri="{FF2B5EF4-FFF2-40B4-BE49-F238E27FC236}">
                <a16:creationId xmlns:a16="http://schemas.microsoft.com/office/drawing/2014/main" id="{50616CAF-F564-BD1D-798B-9271DE8A29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456" y="5633476"/>
            <a:ext cx="833984" cy="79567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EED5DFD-D7A7-7577-2AD5-967915218A6E}"/>
              </a:ext>
            </a:extLst>
          </p:cNvPr>
          <p:cNvSpPr txBox="1"/>
          <p:nvPr/>
        </p:nvSpPr>
        <p:spPr>
          <a:xfrm>
            <a:off x="2360046" y="5105079"/>
            <a:ext cx="2446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h(          ) = 3290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AC0508-7AF1-ED15-8E1A-89628DF058C4}"/>
              </a:ext>
            </a:extLst>
          </p:cNvPr>
          <p:cNvSpPr txBox="1"/>
          <p:nvPr/>
        </p:nvSpPr>
        <p:spPr>
          <a:xfrm>
            <a:off x="2360047" y="5823853"/>
            <a:ext cx="2531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h(          ) = 1047</a:t>
            </a:r>
          </a:p>
        </p:txBody>
      </p:sp>
      <p:pic>
        <p:nvPicPr>
          <p:cNvPr id="28" name="Picture 27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82EC8F85-10F2-BC61-FBE7-A5EFDFB489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844" l="10000" r="90000">
                        <a14:foregroundMark x1="38111" y1="7031" x2="57444" y2="8438"/>
                        <a14:foregroundMark x1="37667" y1="94219" x2="67111" y2="89219"/>
                        <a14:foregroundMark x1="46778" y1="9219" x2="46333" y2="156"/>
                        <a14:foregroundMark x1="50000" y1="89688" x2="49556" y2="99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550" y="5139099"/>
            <a:ext cx="494281" cy="351489"/>
          </a:xfrm>
          <a:prstGeom prst="rect">
            <a:avLst/>
          </a:prstGeom>
        </p:spPr>
      </p:pic>
      <p:pic>
        <p:nvPicPr>
          <p:cNvPr id="30" name="Picture 29" descr="A close up of a logo&#10;&#10;Description automatically generated">
            <a:extLst>
              <a:ext uri="{FF2B5EF4-FFF2-40B4-BE49-F238E27FC236}">
                <a16:creationId xmlns:a16="http://schemas.microsoft.com/office/drawing/2014/main" id="{060F7A0D-EC2C-967C-393E-C5B7E71792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491" b="94811" l="9664" r="89916">
                        <a14:foregroundMark x1="39496" y1="8962" x2="55882" y2="10849"/>
                        <a14:foregroundMark x1="34034" y1="86792" x2="63866" y2="88679"/>
                        <a14:foregroundMark x1="46639" y1="90566" x2="47059" y2="948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401" y="5871812"/>
            <a:ext cx="430198" cy="38320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30D24BC-470F-C325-DF75-AC0067BCD0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88569"/>
            <a:ext cx="715711" cy="63059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6F07521-9AA4-E500-A285-00DAE1BCE93E}"/>
              </a:ext>
            </a:extLst>
          </p:cNvPr>
          <p:cNvSpPr txBox="1"/>
          <p:nvPr/>
        </p:nvSpPr>
        <p:spPr>
          <a:xfrm>
            <a:off x="5582271" y="4412928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h(            ) = 2558</a:t>
            </a:r>
          </a:p>
        </p:txBody>
      </p:sp>
    </p:spTree>
    <p:extLst>
      <p:ext uri="{BB962C8B-B14F-4D97-AF65-F5344CB8AC3E}">
        <p14:creationId xmlns:p14="http://schemas.microsoft.com/office/powerpoint/2010/main" val="424351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  <p:bldP spid="16" grpId="0"/>
      <p:bldP spid="17" grpId="0"/>
      <p:bldP spid="25" grpId="0"/>
      <p:bldP spid="26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E2AE-9E65-6695-5DB2-341CDE668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However…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23A2082-CCFD-47D4-43F3-1EA93B1EE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951464"/>
            <a:ext cx="8229600" cy="2525535"/>
          </a:xfrm>
        </p:spPr>
        <p:txBody>
          <a:bodyPr/>
          <a:lstStyle/>
          <a:p>
            <a:r>
              <a:rPr lang="en-US" dirty="0"/>
              <a:t>minor changes to input generate completely different outputs</a:t>
            </a:r>
          </a:p>
          <a:p>
            <a:r>
              <a:rPr lang="en-US" dirty="0"/>
              <a:t>can bypass detection by modifying image slightly</a:t>
            </a:r>
          </a:p>
        </p:txBody>
      </p:sp>
      <p:pic>
        <p:nvPicPr>
          <p:cNvPr id="4" name="Picture 3" descr="A scorpion with a white background&#10;&#10;AI-generated content may be incorrect.">
            <a:extLst>
              <a:ext uri="{FF2B5EF4-FFF2-40B4-BE49-F238E27FC236}">
                <a16:creationId xmlns:a16="http://schemas.microsoft.com/office/drawing/2014/main" id="{6D2AB824-5E54-57C9-F3B2-C07EDDBD3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147" y="1828800"/>
            <a:ext cx="833984" cy="7956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34133F-8BE9-4C45-40B5-1BC2DEB243B9}"/>
              </a:ext>
            </a:extLst>
          </p:cNvPr>
          <p:cNvSpPr txBox="1"/>
          <p:nvPr/>
        </p:nvSpPr>
        <p:spPr>
          <a:xfrm>
            <a:off x="3259738" y="2019177"/>
            <a:ext cx="2531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h(          ) = 1047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2DC3FAE-B447-FBFF-A755-929F752A89B6}"/>
              </a:ext>
            </a:extLst>
          </p:cNvPr>
          <p:cNvGrpSpPr/>
          <p:nvPr/>
        </p:nvGrpSpPr>
        <p:grpSpPr>
          <a:xfrm>
            <a:off x="3306269" y="2849881"/>
            <a:ext cx="2446504" cy="795674"/>
            <a:chOff x="3306269" y="3121007"/>
            <a:chExt cx="2446504" cy="795674"/>
          </a:xfrm>
        </p:grpSpPr>
        <p:pic>
          <p:nvPicPr>
            <p:cNvPr id="6" name="Picture 5" descr="A scorpion with a white background&#10;&#10;AI-generated content may be incorrect.">
              <a:extLst>
                <a:ext uri="{FF2B5EF4-FFF2-40B4-BE49-F238E27FC236}">
                  <a16:creationId xmlns:a16="http://schemas.microsoft.com/office/drawing/2014/main" id="{46E037AE-0C41-9796-611B-F2E51136E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9678" y="3121007"/>
              <a:ext cx="833984" cy="79567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367D11-7C51-1765-3B2D-684B249EB4D3}"/>
                </a:ext>
              </a:extLst>
            </p:cNvPr>
            <p:cNvSpPr txBox="1"/>
            <p:nvPr/>
          </p:nvSpPr>
          <p:spPr>
            <a:xfrm>
              <a:off x="3306269" y="3311384"/>
              <a:ext cx="24465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h(          ) = 8343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3C31443-56D0-819B-7A94-D7A5807A7BE0}"/>
                </a:ext>
              </a:extLst>
            </p:cNvPr>
            <p:cNvSpPr/>
            <p:nvPr/>
          </p:nvSpPr>
          <p:spPr>
            <a:xfrm>
              <a:off x="4191000" y="32004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308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F290-A6D8-BF67-9518-61C72D128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Perceptual 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3A80D-4111-EACE-6D17-B8EE2D855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1: Simplify the image to 32x32 black-and-white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Step 2: Apply Discrete Cosine Transform (DCT)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 butterfly with orange and white spots&#10;&#10;AI-generated content may be incorrect.">
            <a:extLst>
              <a:ext uri="{FF2B5EF4-FFF2-40B4-BE49-F238E27FC236}">
                <a16:creationId xmlns:a16="http://schemas.microsoft.com/office/drawing/2014/main" id="{22B8D32A-5A69-3629-735C-5A7699377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133600"/>
            <a:ext cx="1600200" cy="1600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Content Placeholder 12" descr="A black and white butterfly&#10;&#10;AI-generated content may be incorrect.">
            <a:extLst>
              <a:ext uri="{FF2B5EF4-FFF2-40B4-BE49-F238E27FC236}">
                <a16:creationId xmlns:a16="http://schemas.microsoft.com/office/drawing/2014/main" id="{1A64C694-10B6-5594-0DBD-D6DF64C26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2133600"/>
            <a:ext cx="1600200" cy="1600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A butterfly with a white background&#10;&#10;AI-generated content may be incorrect.">
            <a:extLst>
              <a:ext uri="{FF2B5EF4-FFF2-40B4-BE49-F238E27FC236}">
                <a16:creationId xmlns:a16="http://schemas.microsoft.com/office/drawing/2014/main" id="{F1A4B6CC-A3E4-345C-088A-C8728CBA49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133600"/>
            <a:ext cx="1600200" cy="1600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82AD7380-F2BC-08FB-FF51-E0B358F1CBD5}"/>
              </a:ext>
            </a:extLst>
          </p:cNvPr>
          <p:cNvSpPr/>
          <p:nvPr/>
        </p:nvSpPr>
        <p:spPr>
          <a:xfrm>
            <a:off x="3048000" y="2743200"/>
            <a:ext cx="533400" cy="45720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D73B6232-5B46-74FB-2371-FA9A2FFDF163}"/>
              </a:ext>
            </a:extLst>
          </p:cNvPr>
          <p:cNvSpPr/>
          <p:nvPr/>
        </p:nvSpPr>
        <p:spPr>
          <a:xfrm>
            <a:off x="5581650" y="2705100"/>
            <a:ext cx="533400" cy="45720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3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25684-806C-B2E3-D027-9C4E84FCE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Cosine Transform (DCT)</a:t>
            </a:r>
          </a:p>
        </p:txBody>
      </p:sp>
      <p:pic>
        <p:nvPicPr>
          <p:cNvPr id="3" name="Picture 2" descr="A butterfly with a white background&#10;&#10;AI-generated content may be incorrect.">
            <a:extLst>
              <a:ext uri="{FF2B5EF4-FFF2-40B4-BE49-F238E27FC236}">
                <a16:creationId xmlns:a16="http://schemas.microsoft.com/office/drawing/2014/main" id="{523272E1-0B02-036A-D0EE-EE54F7100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953000"/>
            <a:ext cx="1905000" cy="1905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A butterfly with a white background&#10;&#10;AI-generated content may be incorrect.">
            <a:extLst>
              <a:ext uri="{FF2B5EF4-FFF2-40B4-BE49-F238E27FC236}">
                <a16:creationId xmlns:a16="http://schemas.microsoft.com/office/drawing/2014/main" id="{47EAED67-CFCB-2C4D-69C9-CD3BD4670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34" b="71842"/>
          <a:stretch>
            <a:fillRect/>
          </a:stretch>
        </p:blipFill>
        <p:spPr>
          <a:xfrm>
            <a:off x="2357112" y="5384165"/>
            <a:ext cx="4724400" cy="142875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1540C1-F837-EBC2-EE1C-87C5C1ECDD1C}"/>
              </a:ext>
            </a:extLst>
          </p:cNvPr>
          <p:cNvSpPr/>
          <p:nvPr/>
        </p:nvSpPr>
        <p:spPr>
          <a:xfrm>
            <a:off x="228600" y="5420386"/>
            <a:ext cx="1905000" cy="7363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aph of a function&#10;&#10;AI-generated content may be incorrect.">
            <a:extLst>
              <a:ext uri="{FF2B5EF4-FFF2-40B4-BE49-F238E27FC236}">
                <a16:creationId xmlns:a16="http://schemas.microsoft.com/office/drawing/2014/main" id="{0AA0E936-EA43-0A62-479C-E411EA5CA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988" y="1297310"/>
            <a:ext cx="2395212" cy="1796409"/>
          </a:xfrm>
          <a:prstGeom prst="rect">
            <a:avLst/>
          </a:prstGeom>
        </p:spPr>
      </p:pic>
      <p:pic>
        <p:nvPicPr>
          <p:cNvPr id="9" name="Picture 8" descr="A graph of a function&#10;&#10;AI-generated content may be incorrect.">
            <a:extLst>
              <a:ext uri="{FF2B5EF4-FFF2-40B4-BE49-F238E27FC236}">
                <a16:creationId xmlns:a16="http://schemas.microsoft.com/office/drawing/2014/main" id="{2349B086-CD59-5D42-55AF-A4C7BC9FD5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988" y="1297311"/>
            <a:ext cx="2395212" cy="1796409"/>
          </a:xfrm>
          <a:prstGeom prst="rect">
            <a:avLst/>
          </a:prstGeom>
        </p:spPr>
      </p:pic>
      <p:pic>
        <p:nvPicPr>
          <p:cNvPr id="13" name="Picture 12" descr="A graph of a function&#10;&#10;AI-generated content may be incorrect.">
            <a:extLst>
              <a:ext uri="{FF2B5EF4-FFF2-40B4-BE49-F238E27FC236}">
                <a16:creationId xmlns:a16="http://schemas.microsoft.com/office/drawing/2014/main" id="{A4E0887B-16BD-B996-8301-A799D61B8A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297311"/>
            <a:ext cx="2395212" cy="1796409"/>
          </a:xfrm>
          <a:prstGeom prst="rect">
            <a:avLst/>
          </a:prstGeom>
        </p:spPr>
      </p:pic>
      <p:pic>
        <p:nvPicPr>
          <p:cNvPr id="33" name="Picture 32" descr="A black and white gradient&#10;&#10;AI-generated content may be incorrect.">
            <a:extLst>
              <a:ext uri="{FF2B5EF4-FFF2-40B4-BE49-F238E27FC236}">
                <a16:creationId xmlns:a16="http://schemas.microsoft.com/office/drawing/2014/main" id="{F170BADF-01F1-99D4-543E-09278A1048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134" y="3096894"/>
            <a:ext cx="2395213" cy="1796410"/>
          </a:xfrm>
          <a:prstGeom prst="rect">
            <a:avLst/>
          </a:prstGeom>
        </p:spPr>
      </p:pic>
      <p:pic>
        <p:nvPicPr>
          <p:cNvPr id="35" name="Picture 34" descr="A black and white gradient&#10;&#10;AI-generated content may be incorrect.">
            <a:extLst>
              <a:ext uri="{FF2B5EF4-FFF2-40B4-BE49-F238E27FC236}">
                <a16:creationId xmlns:a16="http://schemas.microsoft.com/office/drawing/2014/main" id="{EAD47DB3-67C3-E765-B262-5C543DA33F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987" y="3093719"/>
            <a:ext cx="2395213" cy="1796410"/>
          </a:xfrm>
          <a:prstGeom prst="rect">
            <a:avLst/>
          </a:prstGeom>
        </p:spPr>
      </p:pic>
      <p:pic>
        <p:nvPicPr>
          <p:cNvPr id="37" name="Picture 36" descr="A black and white gradient&#10;&#10;AI-generated content may be incorrect.">
            <a:extLst>
              <a:ext uri="{FF2B5EF4-FFF2-40B4-BE49-F238E27FC236}">
                <a16:creationId xmlns:a16="http://schemas.microsoft.com/office/drawing/2014/main" id="{4A8A59AE-EEB6-7A0B-24B6-EB7AF01455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899" y="3093719"/>
            <a:ext cx="2395213" cy="1796410"/>
          </a:xfrm>
          <a:prstGeom prst="rect">
            <a:avLst/>
          </a:prstGeom>
        </p:spPr>
      </p:pic>
      <p:pic>
        <p:nvPicPr>
          <p:cNvPr id="39" name="Picture 38" descr="A black and white gradient&#10;&#10;AI-generated content may be incorrect.">
            <a:extLst>
              <a:ext uri="{FF2B5EF4-FFF2-40B4-BE49-F238E27FC236}">
                <a16:creationId xmlns:a16="http://schemas.microsoft.com/office/drawing/2014/main" id="{F94F162C-A67F-02D2-A05D-BCCF9299A0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3093719"/>
            <a:ext cx="2395213" cy="1796410"/>
          </a:xfrm>
          <a:prstGeom prst="rect">
            <a:avLst/>
          </a:prstGeom>
        </p:spPr>
      </p:pic>
      <p:pic>
        <p:nvPicPr>
          <p:cNvPr id="41" name="Picture 40" descr="A graph of a function&#10;&#10;AI-generated content may be incorrect.">
            <a:extLst>
              <a:ext uri="{FF2B5EF4-FFF2-40B4-BE49-F238E27FC236}">
                <a16:creationId xmlns:a16="http://schemas.microsoft.com/office/drawing/2014/main" id="{1059D078-FE0A-4570-76B8-F011859D44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146" y="1294135"/>
            <a:ext cx="2395212" cy="179640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4FD60194-5189-50D3-D3EF-FD0FD899A38E}"/>
              </a:ext>
            </a:extLst>
          </p:cNvPr>
          <p:cNvSpPr txBox="1"/>
          <p:nvPr/>
        </p:nvSpPr>
        <p:spPr>
          <a:xfrm>
            <a:off x="5318328" y="2912228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(.5, .5)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C8D1C5A-D967-6BA6-0E61-7E724AC7641D}"/>
              </a:ext>
            </a:extLst>
          </p:cNvPr>
          <p:cNvSpPr txBox="1"/>
          <p:nvPr/>
        </p:nvSpPr>
        <p:spPr>
          <a:xfrm>
            <a:off x="7578804" y="29122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(.25, .75)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3CB5849-B203-3320-EB9D-4CE2AE838D5B}"/>
                  </a:ext>
                </a:extLst>
              </p:cNvPr>
              <p:cNvSpPr txBox="1"/>
              <p:nvPr/>
            </p:nvSpPr>
            <p:spPr>
              <a:xfrm>
                <a:off x="5612085" y="6324600"/>
                <a:ext cx="3379515" cy="36933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DCT: curve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vector of weights</a:t>
                </a: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3CB5849-B203-3320-EB9D-4CE2AE838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2085" y="6324600"/>
                <a:ext cx="3379515" cy="369332"/>
              </a:xfrm>
              <a:prstGeom prst="rect">
                <a:avLst/>
              </a:prstGeom>
              <a:blipFill>
                <a:blip r:embed="rId12"/>
                <a:stretch>
                  <a:fillRect l="-1493" t="-6452" r="-373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610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2" grpId="0"/>
      <p:bldP spid="43" grpId="0"/>
      <p:bldP spid="4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BCD2E-AF37-7DFE-9F7F-61B7E94F0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808F3-6E5B-D915-A70F-3AD7C46AC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Perceptual 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EC510-5ED6-4266-CB8B-1370CAE6C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1: Simplify the image to 32x32 black-and-white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Step 2: Apply Discrete Cosine Transform (DCT)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Step 3: Round</a:t>
            </a:r>
          </a:p>
          <a:p>
            <a:endParaRPr lang="en-US" dirty="0"/>
          </a:p>
        </p:txBody>
      </p:sp>
      <p:pic>
        <p:nvPicPr>
          <p:cNvPr id="4" name="Picture 3" descr="A butterfly with orange and white spots&#10;&#10;AI-generated content may be incorrect.">
            <a:extLst>
              <a:ext uri="{FF2B5EF4-FFF2-40B4-BE49-F238E27FC236}">
                <a16:creationId xmlns:a16="http://schemas.microsoft.com/office/drawing/2014/main" id="{7776FD4D-B3C1-B703-5E0D-59E1CD0B9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133600"/>
            <a:ext cx="1600200" cy="1600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Content Placeholder 12" descr="A black and white butterfly&#10;&#10;AI-generated content may be incorrect.">
            <a:extLst>
              <a:ext uri="{FF2B5EF4-FFF2-40B4-BE49-F238E27FC236}">
                <a16:creationId xmlns:a16="http://schemas.microsoft.com/office/drawing/2014/main" id="{B14E3756-D48D-89D9-20D3-D5D9F3262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2133600"/>
            <a:ext cx="1600200" cy="1600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A butterfly with a white background&#10;&#10;AI-generated content may be incorrect.">
            <a:extLst>
              <a:ext uri="{FF2B5EF4-FFF2-40B4-BE49-F238E27FC236}">
                <a16:creationId xmlns:a16="http://schemas.microsoft.com/office/drawing/2014/main" id="{66EE4C5C-7F69-3851-4B90-FC6F29DF41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133600"/>
            <a:ext cx="1600200" cy="1600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7F0739AB-9857-70F3-5E17-09724ACC728A}"/>
              </a:ext>
            </a:extLst>
          </p:cNvPr>
          <p:cNvSpPr/>
          <p:nvPr/>
        </p:nvSpPr>
        <p:spPr>
          <a:xfrm>
            <a:off x="3048000" y="2743200"/>
            <a:ext cx="533400" cy="45720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AD65DF94-0EB4-C263-C1EC-BD2BB4F9572D}"/>
              </a:ext>
            </a:extLst>
          </p:cNvPr>
          <p:cNvSpPr/>
          <p:nvPr/>
        </p:nvSpPr>
        <p:spPr>
          <a:xfrm>
            <a:off x="5581650" y="2705100"/>
            <a:ext cx="533400" cy="45720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id of squares with different shades of gray&#10;&#10;AI-generated content may be incorrect.">
            <a:extLst>
              <a:ext uri="{FF2B5EF4-FFF2-40B4-BE49-F238E27FC236}">
                <a16:creationId xmlns:a16="http://schemas.microsoft.com/office/drawing/2014/main" id="{26F40FB7-B317-5C1D-32A9-6345F93A7C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4292790"/>
            <a:ext cx="1295400" cy="1295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5E9CB9C-E12E-2BBD-A371-6FEF34F0354C}"/>
              </a:ext>
            </a:extLst>
          </p:cNvPr>
          <p:cNvSpPr txBox="1"/>
          <p:nvPr/>
        </p:nvSpPr>
        <p:spPr>
          <a:xfrm>
            <a:off x="2438400" y="4648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44EA20-17AA-3BE8-860E-951E539A28C9}"/>
              </a:ext>
            </a:extLst>
          </p:cNvPr>
          <p:cNvSpPr txBox="1"/>
          <p:nvPr/>
        </p:nvSpPr>
        <p:spPr>
          <a:xfrm rot="5400000">
            <a:off x="1729517" y="555118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1E32DF-183E-7538-B13F-FAEDAF51AEE6}"/>
              </a:ext>
            </a:extLst>
          </p:cNvPr>
          <p:cNvSpPr txBox="1"/>
          <p:nvPr/>
        </p:nvSpPr>
        <p:spPr>
          <a:xfrm>
            <a:off x="3771900" y="4729098"/>
            <a:ext cx="377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(.1, 0, .01, .06, .02, .01, .07, .09,…)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A5F6E143-0B54-A23D-9EF6-BA757AF7DDE8}"/>
              </a:ext>
            </a:extLst>
          </p:cNvPr>
          <p:cNvSpPr/>
          <p:nvPr/>
        </p:nvSpPr>
        <p:spPr>
          <a:xfrm>
            <a:off x="3070441" y="4685164"/>
            <a:ext cx="533400" cy="45720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7E2874-48B2-3F9B-2F9D-C8D40FC25556}"/>
              </a:ext>
            </a:extLst>
          </p:cNvPr>
          <p:cNvSpPr txBox="1"/>
          <p:nvPr/>
        </p:nvSpPr>
        <p:spPr>
          <a:xfrm>
            <a:off x="4026509" y="5218858"/>
            <a:ext cx="4938211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Note: keep only 8x8 low-frequency coefficients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11DABE-1D1A-E162-6E92-409C570A7CA1}"/>
              </a:ext>
            </a:extLst>
          </p:cNvPr>
          <p:cNvSpPr txBox="1"/>
          <p:nvPr/>
        </p:nvSpPr>
        <p:spPr>
          <a:xfrm>
            <a:off x="738954" y="6375297"/>
            <a:ext cx="377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(.1, 0, .01, .06, .02, .01, .07, .09,…)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B0084D03-0E04-7D7B-ADBA-75178C15E5A4}"/>
              </a:ext>
            </a:extLst>
          </p:cNvPr>
          <p:cNvSpPr/>
          <p:nvPr/>
        </p:nvSpPr>
        <p:spPr>
          <a:xfrm>
            <a:off x="4419600" y="6324600"/>
            <a:ext cx="533400" cy="45720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3F22B1-DA8D-1D7B-AF0D-DC256F82B3B5}"/>
              </a:ext>
            </a:extLst>
          </p:cNvPr>
          <p:cNvSpPr txBox="1"/>
          <p:nvPr/>
        </p:nvSpPr>
        <p:spPr>
          <a:xfrm>
            <a:off x="5063606" y="6368534"/>
            <a:ext cx="398910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10010011….                                       </a:t>
            </a:r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66763B91-0C26-8A5B-B558-3F6254B322E7}"/>
              </a:ext>
            </a:extLst>
          </p:cNvPr>
          <p:cNvSpPr/>
          <p:nvPr/>
        </p:nvSpPr>
        <p:spPr>
          <a:xfrm rot="5400000">
            <a:off x="6893445" y="4226445"/>
            <a:ext cx="347599" cy="4001110"/>
          </a:xfrm>
          <a:prstGeom prst="lef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76B768-CA03-AEC6-30B6-02B5F587C4C0}"/>
              </a:ext>
            </a:extLst>
          </p:cNvPr>
          <p:cNvSpPr txBox="1"/>
          <p:nvPr/>
        </p:nvSpPr>
        <p:spPr>
          <a:xfrm>
            <a:off x="6087379" y="574840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64-bit hash value</a:t>
            </a:r>
          </a:p>
        </p:txBody>
      </p:sp>
    </p:spTree>
    <p:extLst>
      <p:ext uri="{BB962C8B-B14F-4D97-AF65-F5344CB8AC3E}">
        <p14:creationId xmlns:p14="http://schemas.microsoft.com/office/powerpoint/2010/main" val="380216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14" grpId="0" animBg="1"/>
      <p:bldP spid="15" grpId="0"/>
      <p:bldP spid="16" grpId="0" animBg="1"/>
      <p:bldP spid="17" grpId="0"/>
      <p:bldP spid="18" grpId="0" animBg="1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E874D-06A7-D385-3867-69CEBFAEC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AE9F4-D2E6-7548-7284-B309B3C36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PhotoDNA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E4625-DB94-526B-E73C-773A55C14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developed by Microsoft research ~2009</a:t>
            </a:r>
          </a:p>
          <a:p>
            <a:endParaRPr lang="en-US" dirty="0"/>
          </a:p>
          <a:p>
            <a:r>
              <a:rPr lang="en-US" dirty="0"/>
              <a:t>widely used for detecting CSAM in cloud storage</a:t>
            </a:r>
          </a:p>
          <a:p>
            <a:pPr lvl="1"/>
            <a:r>
              <a:rPr lang="en-US" dirty="0"/>
              <a:t>also used to detect non-consensual imagery and extremist content</a:t>
            </a:r>
          </a:p>
          <a:p>
            <a:pPr lvl="1"/>
            <a:endParaRPr lang="en-US" dirty="0"/>
          </a:p>
          <a:p>
            <a:r>
              <a:rPr lang="en-US" dirty="0"/>
              <a:t>confirmed use by Microsoft, Google, Meta, and others</a:t>
            </a:r>
          </a:p>
          <a:p>
            <a:endParaRPr lang="en-US" dirty="0"/>
          </a:p>
          <a:p>
            <a:r>
              <a:rPr lang="en-US" dirty="0"/>
              <a:t>similar ideas are used for Google’s image search and (allegedly) </a:t>
            </a:r>
            <a:r>
              <a:rPr lang="en-US" dirty="0" err="1"/>
              <a:t>Youtube’s</a:t>
            </a:r>
            <a:r>
              <a:rPr lang="en-US" dirty="0"/>
              <a:t> copyright </a:t>
            </a:r>
            <a:r>
              <a:rPr lang="en-US"/>
              <a:t>infringement detection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in 2021, Apple announced plan to use similar techniques to scan content stored on devices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3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FD90F-4921-4FB7-83EE-066AE6F0E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9F77FE-A9CB-8805-AB96-94D66E1F9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Client-Side Scanning</a:t>
            </a:r>
          </a:p>
        </p:txBody>
      </p: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F95DCD48-1B52-DC0E-4F1A-26D795BD8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99" y="1066800"/>
            <a:ext cx="2070197" cy="2070197"/>
          </a:xfrm>
          <a:prstGeom prst="rect">
            <a:avLst/>
          </a:prstGeom>
        </p:spPr>
      </p:pic>
      <p:sp>
        <p:nvSpPr>
          <p:cNvPr id="6" name="Can 5">
            <a:extLst>
              <a:ext uri="{FF2B5EF4-FFF2-40B4-BE49-F238E27FC236}">
                <a16:creationId xmlns:a16="http://schemas.microsoft.com/office/drawing/2014/main" id="{3E74986E-0240-8318-DCE0-B00C90648BD8}"/>
              </a:ext>
            </a:extLst>
          </p:cNvPr>
          <p:cNvSpPr/>
          <p:nvPr/>
        </p:nvSpPr>
        <p:spPr>
          <a:xfrm>
            <a:off x="3886200" y="1986838"/>
            <a:ext cx="1205708" cy="673883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11101000</a:t>
            </a:r>
          </a:p>
          <a:p>
            <a:pPr algn="ctr"/>
            <a:r>
              <a:rPr lang="en-US" sz="1400" b="1" dirty="0"/>
              <a:t>10101100</a:t>
            </a:r>
          </a:p>
          <a:p>
            <a:pPr algn="ctr"/>
            <a:r>
              <a:rPr lang="en-US" sz="1400" b="1" dirty="0"/>
              <a:t>00010100</a:t>
            </a:r>
          </a:p>
        </p:txBody>
      </p:sp>
      <p:pic>
        <p:nvPicPr>
          <p:cNvPr id="18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F1E9AAAF-30D2-8A16-34F4-2DF005E8FA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935622"/>
            <a:ext cx="752475" cy="752475"/>
          </a:xfrm>
          <a:prstGeom prst="rect">
            <a:avLst/>
          </a:prstGeom>
        </p:spPr>
      </p:pic>
      <p:pic>
        <p:nvPicPr>
          <p:cNvPr id="19" name="Content Placeholder 3">
            <a:extLst>
              <a:ext uri="{FF2B5EF4-FFF2-40B4-BE49-F238E27FC236}">
                <a16:creationId xmlns:a16="http://schemas.microsoft.com/office/drawing/2014/main" id="{BE8E545C-9A81-F6E7-52ED-26C45CA9E4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5" y="4553761"/>
            <a:ext cx="1700979" cy="1844909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E142978-2C96-1876-CF56-51ECD08EB568}"/>
              </a:ext>
            </a:extLst>
          </p:cNvPr>
          <p:cNvCxnSpPr>
            <a:cxnSpLocks/>
          </p:cNvCxnSpPr>
          <p:nvPr/>
        </p:nvCxnSpPr>
        <p:spPr>
          <a:xfrm flipV="1">
            <a:off x="1669887" y="3739356"/>
            <a:ext cx="0" cy="9697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459FB86-36FD-D766-22C6-DC89C2EB1D78}"/>
              </a:ext>
            </a:extLst>
          </p:cNvPr>
          <p:cNvCxnSpPr>
            <a:cxnSpLocks/>
          </p:cNvCxnSpPr>
          <p:nvPr/>
        </p:nvCxnSpPr>
        <p:spPr>
          <a:xfrm flipV="1">
            <a:off x="2738696" y="2626142"/>
            <a:ext cx="678703" cy="287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3143B6F-737B-FEB0-DB49-FB083928EAA7}"/>
              </a:ext>
            </a:extLst>
          </p:cNvPr>
          <p:cNvSpPr txBox="1"/>
          <p:nvPr/>
        </p:nvSpPr>
        <p:spPr>
          <a:xfrm>
            <a:off x="2360046" y="5105079"/>
            <a:ext cx="3109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h(          ) = 10101100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5CBC73-83CF-35F7-C2A5-66445C698DDA}"/>
              </a:ext>
            </a:extLst>
          </p:cNvPr>
          <p:cNvSpPr txBox="1"/>
          <p:nvPr/>
        </p:nvSpPr>
        <p:spPr>
          <a:xfrm>
            <a:off x="2360047" y="5823853"/>
            <a:ext cx="3064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h(          ) = 10111100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EE947B0-32F7-C2AD-C9C1-7A3A72AA9D10}"/>
              </a:ext>
            </a:extLst>
          </p:cNvPr>
          <p:cNvSpPr txBox="1"/>
          <p:nvPr/>
        </p:nvSpPr>
        <p:spPr>
          <a:xfrm>
            <a:off x="1722519" y="4441415"/>
            <a:ext cx="1534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10101100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BAFA8EF-AC4C-F185-2C0B-F5B1A1C59661}"/>
              </a:ext>
            </a:extLst>
          </p:cNvPr>
          <p:cNvSpPr txBox="1"/>
          <p:nvPr/>
        </p:nvSpPr>
        <p:spPr>
          <a:xfrm>
            <a:off x="2012108" y="4452017"/>
            <a:ext cx="1488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10111100</a:t>
            </a:r>
          </a:p>
        </p:txBody>
      </p:sp>
      <p:pic>
        <p:nvPicPr>
          <p:cNvPr id="30" name="Picture 29" descr="A close up of a logo&#10;&#10;Description automatically generated">
            <a:extLst>
              <a:ext uri="{FF2B5EF4-FFF2-40B4-BE49-F238E27FC236}">
                <a16:creationId xmlns:a16="http://schemas.microsoft.com/office/drawing/2014/main" id="{8FAFC20E-708C-E33B-59CC-CB9D2A722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491" b="94811" l="9664" r="89916">
                        <a14:foregroundMark x1="39496" y1="8962" x2="55882" y2="10849"/>
                        <a14:foregroundMark x1="34034" y1="86792" x2="63866" y2="88679"/>
                        <a14:foregroundMark x1="46639" y1="90566" x2="47059" y2="948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352" y="3124200"/>
            <a:ext cx="430198" cy="38320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7C6FEC8-CD12-219A-166F-D9996D6D7B5F}"/>
              </a:ext>
            </a:extLst>
          </p:cNvPr>
          <p:cNvGrpSpPr/>
          <p:nvPr/>
        </p:nvGrpSpPr>
        <p:grpSpPr>
          <a:xfrm>
            <a:off x="2723456" y="5633476"/>
            <a:ext cx="833984" cy="795674"/>
            <a:chOff x="2723456" y="5633476"/>
            <a:chExt cx="833984" cy="795674"/>
          </a:xfrm>
        </p:grpSpPr>
        <p:pic>
          <p:nvPicPr>
            <p:cNvPr id="24" name="Picture 23" descr="A scorpion with a white background&#10;&#10;AI-generated content may be incorrect.">
              <a:extLst>
                <a:ext uri="{FF2B5EF4-FFF2-40B4-BE49-F238E27FC236}">
                  <a16:creationId xmlns:a16="http://schemas.microsoft.com/office/drawing/2014/main" id="{168E3571-27DD-73F5-932F-2B4E38228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3456" y="5633476"/>
              <a:ext cx="833984" cy="795674"/>
            </a:xfrm>
            <a:prstGeom prst="rect">
              <a:avLst/>
            </a:prstGeom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DBDF759-239F-5B3D-BDBF-8CDD4C2C0A18}"/>
                </a:ext>
              </a:extLst>
            </p:cNvPr>
            <p:cNvSpPr/>
            <p:nvPr/>
          </p:nvSpPr>
          <p:spPr>
            <a:xfrm>
              <a:off x="3276600" y="57150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scorpion with a white background&#10;&#10;AI-generated content may be incorrect.">
            <a:extLst>
              <a:ext uri="{FF2B5EF4-FFF2-40B4-BE49-F238E27FC236}">
                <a16:creationId xmlns:a16="http://schemas.microsoft.com/office/drawing/2014/main" id="{49D0D2D1-A068-1471-1B9E-8F81662443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416" y="4876800"/>
            <a:ext cx="833984" cy="795674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73FA25A8-D790-75CF-80B9-9E8753E1E7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491" b="94811" l="9664" r="89916">
                        <a14:foregroundMark x1="39496" y1="8962" x2="55882" y2="10849"/>
                        <a14:foregroundMark x1="34034" y1="86792" x2="63866" y2="88679"/>
                        <a14:foregroundMark x1="46639" y1="90566" x2="47059" y2="948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02" y="2730019"/>
            <a:ext cx="430198" cy="3832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94ED976-5548-820C-9A0C-9620BBECF328}"/>
              </a:ext>
            </a:extLst>
          </p:cNvPr>
          <p:cNvSpPr txBox="1"/>
          <p:nvPr/>
        </p:nvSpPr>
        <p:spPr>
          <a:xfrm>
            <a:off x="1139544" y="6125723"/>
            <a:ext cx="790472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Question: Should companies be allowed to implement client-side scanning?</a:t>
            </a:r>
          </a:p>
          <a:p>
            <a:r>
              <a:rPr lang="en-US" dirty="0"/>
              <a:t>	  Should companies be required to implement client-side scanning?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8DF09A-44C4-192C-9E29-B728B05F4E16}"/>
              </a:ext>
            </a:extLst>
          </p:cNvPr>
          <p:cNvSpPr txBox="1"/>
          <p:nvPr/>
        </p:nvSpPr>
        <p:spPr>
          <a:xfrm>
            <a:off x="5651219" y="958203"/>
            <a:ext cx="340892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“close” is defined by Hamming distance, i.e. how many bits are different</a:t>
            </a:r>
          </a:p>
        </p:txBody>
      </p:sp>
    </p:spTree>
    <p:extLst>
      <p:ext uri="{BB962C8B-B14F-4D97-AF65-F5344CB8AC3E}">
        <p14:creationId xmlns:p14="http://schemas.microsoft.com/office/powerpoint/2010/main" val="373307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 L -0.00416 -0.1678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0.16782 L 0.154 -0.2516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99" y="-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111E-6 L 1.11111E-6 -0.1632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1632 L 0.12239 -0.19815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1" y="-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7" grpId="1"/>
      <p:bldP spid="27" grpId="2"/>
      <p:bldP spid="29" grpId="0"/>
      <p:bldP spid="29" grpId="1"/>
      <p:bldP spid="29" grpId="2"/>
      <p:bldP spid="13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06058-8F7B-BDF8-490E-80252A5D5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1: Can bypass detection</a:t>
            </a:r>
          </a:p>
        </p:txBody>
      </p:sp>
      <p:pic>
        <p:nvPicPr>
          <p:cNvPr id="4" name="Picture 3" descr="A close-up of a fruit&#10;&#10;AI-generated content may be incorrect.">
            <a:extLst>
              <a:ext uri="{FF2B5EF4-FFF2-40B4-BE49-F238E27FC236}">
                <a16:creationId xmlns:a16="http://schemas.microsoft.com/office/drawing/2014/main" id="{D8EB7966-1025-DD81-38FE-73017F83C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70" y="2362200"/>
            <a:ext cx="8082539" cy="2971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C81B14-E80E-C7EC-AB05-4841AE72FEA6}"/>
              </a:ext>
            </a:extLst>
          </p:cNvPr>
          <p:cNvSpPr txBox="1"/>
          <p:nvPr/>
        </p:nvSpPr>
        <p:spPr>
          <a:xfrm>
            <a:off x="1676400" y="5356302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Original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B95B37-870B-3621-DBD2-D7023C9DEACC}"/>
              </a:ext>
            </a:extLst>
          </p:cNvPr>
          <p:cNvSpPr txBox="1"/>
          <p:nvPr/>
        </p:nvSpPr>
        <p:spPr>
          <a:xfrm>
            <a:off x="5715000" y="5356302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Manipulated Image</a:t>
            </a:r>
          </a:p>
        </p:txBody>
      </p:sp>
    </p:spTree>
    <p:extLst>
      <p:ext uri="{BB962C8B-B14F-4D97-AF65-F5344CB8AC3E}">
        <p14:creationId xmlns:p14="http://schemas.microsoft.com/office/powerpoint/2010/main" val="2711765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02E32-ECC0-D0B1-D7E9-F315FCC80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also be used for misinformation</a:t>
            </a:r>
          </a:p>
        </p:txBody>
      </p:sp>
      <p:pic>
        <p:nvPicPr>
          <p:cNvPr id="4" name="Picture 3" descr="A group of people in uniform&#10;&#10;AI-generated content may be incorrect.">
            <a:extLst>
              <a:ext uri="{FF2B5EF4-FFF2-40B4-BE49-F238E27FC236}">
                <a16:creationId xmlns:a16="http://schemas.microsoft.com/office/drawing/2014/main" id="{36561816-7664-2699-DFA2-7DE70B644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10"/>
          <a:stretch>
            <a:fillRect/>
          </a:stretch>
        </p:blipFill>
        <p:spPr>
          <a:xfrm>
            <a:off x="114300" y="1993900"/>
            <a:ext cx="3030070" cy="19624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1A1CAC-3BD1-9F23-CA7C-4E684061E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50000"/>
          <a:stretch>
            <a:fillRect/>
          </a:stretch>
        </p:blipFill>
        <p:spPr>
          <a:xfrm>
            <a:off x="3086100" y="1981200"/>
            <a:ext cx="2971800" cy="19624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C77C96-ECDA-16BC-81A3-A28496644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10"/>
          <a:stretch>
            <a:fillRect/>
          </a:stretch>
        </p:blipFill>
        <p:spPr>
          <a:xfrm>
            <a:off x="5999630" y="1968499"/>
            <a:ext cx="3030070" cy="19624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7E5D66-B00D-9853-5CCA-97A98771AC92}"/>
              </a:ext>
            </a:extLst>
          </p:cNvPr>
          <p:cNvSpPr txBox="1"/>
          <p:nvPr/>
        </p:nvSpPr>
        <p:spPr>
          <a:xfrm>
            <a:off x="762000" y="3956368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Original Image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BCDE5D-5CED-1127-B33E-A95649C38529}"/>
              </a:ext>
            </a:extLst>
          </p:cNvPr>
          <p:cNvSpPr txBox="1"/>
          <p:nvPr/>
        </p:nvSpPr>
        <p:spPr>
          <a:xfrm>
            <a:off x="3466569" y="3956368"/>
            <a:ext cx="2146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Manipulated Image</a:t>
            </a:r>
          </a:p>
          <a:p>
            <a:pPr algn="ctr"/>
            <a:r>
              <a:rPr lang="en-US" dirty="0"/>
              <a:t>(flagged as similar)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B14CB6-68A4-DF1E-F70E-B2919A03BEFB}"/>
              </a:ext>
            </a:extLst>
          </p:cNvPr>
          <p:cNvSpPr txBox="1"/>
          <p:nvPr/>
        </p:nvSpPr>
        <p:spPr>
          <a:xfrm>
            <a:off x="6441294" y="4002534"/>
            <a:ext cx="2146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Manipulated Image</a:t>
            </a:r>
          </a:p>
          <a:p>
            <a:pPr algn="ctr"/>
            <a:r>
              <a:rPr lang="en-US" dirty="0"/>
              <a:t>(not flagged)</a:t>
            </a:r>
          </a:p>
        </p:txBody>
      </p:sp>
    </p:spTree>
    <p:extLst>
      <p:ext uri="{BB962C8B-B14F-4D97-AF65-F5344CB8AC3E}">
        <p14:creationId xmlns:p14="http://schemas.microsoft.com/office/powerpoint/2010/main" val="166391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8BC81-E93D-DD26-B42F-5E47DBDBC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#2: Accidental Collisions</a:t>
            </a:r>
          </a:p>
        </p:txBody>
      </p:sp>
      <p:pic>
        <p:nvPicPr>
          <p:cNvPr id="8" name="Picture 7" descr="A cat with its paw up&#10;&#10;AI-generated content may be incorrect.">
            <a:extLst>
              <a:ext uri="{FF2B5EF4-FFF2-40B4-BE49-F238E27FC236}">
                <a16:creationId xmlns:a16="http://schemas.microsoft.com/office/drawing/2014/main" id="{0DD11CFE-353C-6972-D5B4-69946E6C4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660" y="1589900"/>
            <a:ext cx="3688389" cy="3678200"/>
          </a:xfrm>
          <a:prstGeom prst="rect">
            <a:avLst/>
          </a:prstGeom>
        </p:spPr>
      </p:pic>
      <p:pic>
        <p:nvPicPr>
          <p:cNvPr id="10" name="Picture 9" descr="A dog standing on a concrete surface&#10;&#10;AI-generated content may be incorrect.">
            <a:extLst>
              <a:ext uri="{FF2B5EF4-FFF2-40B4-BE49-F238E27FC236}">
                <a16:creationId xmlns:a16="http://schemas.microsoft.com/office/drawing/2014/main" id="{8A1C6AA5-3D06-95FF-6394-B8DE5A0F24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50" y="1589900"/>
            <a:ext cx="3678200" cy="36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8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2C2C5-9D58-BDAA-FD76-D9184FBD5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Hamming Distance ignores context</a:t>
            </a:r>
          </a:p>
        </p:txBody>
      </p:sp>
      <p:pic>
        <p:nvPicPr>
          <p:cNvPr id="4" name="Picture 3" descr="A screenshot of a social media post&#10;&#10;AI-generated content may be incorrect.">
            <a:extLst>
              <a:ext uri="{FF2B5EF4-FFF2-40B4-BE49-F238E27FC236}">
                <a16:creationId xmlns:a16="http://schemas.microsoft.com/office/drawing/2014/main" id="{03D38A7B-9823-321E-DA51-8663B38AD9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676400"/>
            <a:ext cx="5791200" cy="4483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033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D80C5-314C-0696-D54A-F277DABD4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 #3: Can be used for surveillance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E17A0-2AC7-0937-121E-B9919881C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defines list of target hashes? </a:t>
            </a:r>
          </a:p>
          <a:p>
            <a:endParaRPr lang="en-US" dirty="0"/>
          </a:p>
          <a:p>
            <a:r>
              <a:rPr lang="en-US" dirty="0"/>
              <a:t>How much do you trust them?</a:t>
            </a:r>
          </a:p>
          <a:p>
            <a:endParaRPr lang="en-US" dirty="0"/>
          </a:p>
          <a:p>
            <a:r>
              <a:rPr lang="en-US" dirty="0"/>
              <a:t>Since hashes are one-way, can’t be verified…</a:t>
            </a:r>
          </a:p>
        </p:txBody>
      </p:sp>
    </p:spTree>
    <p:extLst>
      <p:ext uri="{BB962C8B-B14F-4D97-AF65-F5344CB8AC3E}">
        <p14:creationId xmlns:p14="http://schemas.microsoft.com/office/powerpoint/2010/main" val="4178834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86276-1E1E-80C2-FC0C-C0B72CE61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Targeted Facial Recognition</a:t>
            </a:r>
          </a:p>
        </p:txBody>
      </p:sp>
      <p:pic>
        <p:nvPicPr>
          <p:cNvPr id="5" name="Content Placeholder 4" descr="A dog sitting next to a bouquet of flowers&#10;&#10;AI-generated content may be incorrect.">
            <a:extLst>
              <a:ext uri="{FF2B5EF4-FFF2-40B4-BE49-F238E27FC236}">
                <a16:creationId xmlns:a16="http://schemas.microsoft.com/office/drawing/2014/main" id="{5D4A5FCC-BF9A-903D-D6C3-0037852827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" t="16812" r="68031" b="5459"/>
          <a:stretch>
            <a:fillRect/>
          </a:stretch>
        </p:blipFill>
        <p:spPr>
          <a:xfrm>
            <a:off x="3505200" y="2019409"/>
            <a:ext cx="2349500" cy="226060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2F52FF2-C302-0E39-F03C-8BEC6F925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33" t="26638" r="918" b="15720"/>
          <a:stretch>
            <a:fillRect/>
          </a:stretch>
        </p:blipFill>
        <p:spPr>
          <a:xfrm>
            <a:off x="476250" y="2257534"/>
            <a:ext cx="2209800" cy="1676400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DD294C4-A396-98EE-39DD-1F9315CE2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9" t="25983" r="33806" b="16375"/>
          <a:stretch>
            <a:fillRect/>
          </a:stretch>
        </p:blipFill>
        <p:spPr>
          <a:xfrm>
            <a:off x="6477000" y="2257534"/>
            <a:ext cx="2349500" cy="1676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6E382F-BDAB-2549-EF09-F440C4E8D5B2}"/>
              </a:ext>
            </a:extLst>
          </p:cNvPr>
          <p:cNvSpPr txBox="1"/>
          <p:nvPr/>
        </p:nvSpPr>
        <p:spPr>
          <a:xfrm>
            <a:off x="762000" y="4308902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Original Image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AF7AFB-4766-7CA4-00DD-07E8A7AB5627}"/>
              </a:ext>
            </a:extLst>
          </p:cNvPr>
          <p:cNvSpPr txBox="1"/>
          <p:nvPr/>
        </p:nvSpPr>
        <p:spPr>
          <a:xfrm>
            <a:off x="4126975" y="4308902"/>
            <a:ext cx="825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Target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1B26FC-81E5-8B5B-988D-69AEEBDC1290}"/>
              </a:ext>
            </a:extLst>
          </p:cNvPr>
          <p:cNvSpPr txBox="1"/>
          <p:nvPr/>
        </p:nvSpPr>
        <p:spPr>
          <a:xfrm>
            <a:off x="6517494" y="4355068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Manipulated Image</a:t>
            </a:r>
          </a:p>
        </p:txBody>
      </p:sp>
    </p:spTree>
    <p:extLst>
      <p:ext uri="{BB962C8B-B14F-4D97-AF65-F5344CB8AC3E}">
        <p14:creationId xmlns:p14="http://schemas.microsoft.com/office/powerpoint/2010/main" val="193180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3C511-ACBC-9CFF-805F-5D74DBC3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5E7FB-1F43-B364-4FBB-6F28FE86B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876800"/>
          </a:xfrm>
        </p:spPr>
        <p:txBody>
          <a:bodyPr/>
          <a:lstStyle/>
          <a:p>
            <a:r>
              <a:rPr lang="en-US" dirty="0"/>
              <a:t>Should companies be allowed to use client-side scanning?</a:t>
            </a:r>
          </a:p>
          <a:p>
            <a:endParaRPr lang="en-US" dirty="0"/>
          </a:p>
          <a:p>
            <a:r>
              <a:rPr lang="en-US" dirty="0"/>
              <a:t>Should companies be required to use client-side scanning?</a:t>
            </a:r>
          </a:p>
          <a:p>
            <a:endParaRPr lang="en-US" dirty="0"/>
          </a:p>
          <a:p>
            <a:r>
              <a:rPr lang="en-US" dirty="0"/>
              <a:t>Does it matter if checks are done locally vs sending hash to server?</a:t>
            </a:r>
          </a:p>
          <a:p>
            <a:endParaRPr lang="en-US" dirty="0"/>
          </a:p>
          <a:p>
            <a:r>
              <a:rPr lang="en-US" dirty="0"/>
              <a:t>Does it matter whether they use perceptual hashing vs modern AI moderating?</a:t>
            </a:r>
          </a:p>
        </p:txBody>
      </p:sp>
    </p:spTree>
    <p:extLst>
      <p:ext uri="{BB962C8B-B14F-4D97-AF65-F5344CB8AC3E}">
        <p14:creationId xmlns:p14="http://schemas.microsoft.com/office/powerpoint/2010/main" val="5307939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4AAA0-4554-ED88-371F-25333F739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Client-Side Scanning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F9ED8-075A-CC77-5EF0-0453F79DF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257800"/>
          </a:xfrm>
        </p:spPr>
        <p:txBody>
          <a:bodyPr>
            <a:normAutofit/>
          </a:bodyPr>
          <a:lstStyle/>
          <a:p>
            <a:r>
              <a:rPr lang="en-US" dirty="0"/>
              <a:t>in 2021, Apple announced plan to use client-side scanning to scan content stored on devices</a:t>
            </a:r>
          </a:p>
          <a:p>
            <a:pPr lvl="1"/>
            <a:r>
              <a:rPr lang="en-US" dirty="0"/>
              <a:t>huge backlash, Apple backed off</a:t>
            </a:r>
          </a:p>
          <a:p>
            <a:pPr lvl="1"/>
            <a:endParaRPr lang="en-US" dirty="0"/>
          </a:p>
          <a:p>
            <a:r>
              <a:rPr lang="en-US" dirty="0"/>
              <a:t>periodic efforts by governments (e.g. EU) to require</a:t>
            </a:r>
          </a:p>
        </p:txBody>
      </p:sp>
    </p:spTree>
    <p:extLst>
      <p:ext uri="{BB962C8B-B14F-4D97-AF65-F5344CB8AC3E}">
        <p14:creationId xmlns:p14="http://schemas.microsoft.com/office/powerpoint/2010/main" val="268262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50B5C-587A-F9B5-2615-F0CC09895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Attitudes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8A2B3A-1651-09F4-0153-748D735F9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925039"/>
            <a:ext cx="8229600" cy="70436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/>
              <a:t>Strong correlation between attitudes and trust in governments/law enforcement/companies</a:t>
            </a:r>
          </a:p>
        </p:txBody>
      </p:sp>
      <p:pic>
        <p:nvPicPr>
          <p:cNvPr id="9" name="Content Placeholder 4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94E218F6-697A-584F-13FE-F22AE5FBB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195" y="1600200"/>
            <a:ext cx="4583806" cy="417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7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Clarity">
  <a:themeElements>
    <a:clrScheme name="Custom 5">
      <a:dk1>
        <a:srgbClr val="000000"/>
      </a:dk1>
      <a:lt1>
        <a:srgbClr val="FFFFFF"/>
      </a:lt1>
      <a:dk2>
        <a:srgbClr val="000000"/>
      </a:dk2>
      <a:lt2>
        <a:srgbClr val="A5A5A5"/>
      </a:lt2>
      <a:accent1>
        <a:srgbClr val="9E2F6A"/>
      </a:accent1>
      <a:accent2>
        <a:srgbClr val="0070C0"/>
      </a:accent2>
      <a:accent3>
        <a:srgbClr val="ECE400"/>
      </a:accent3>
      <a:accent4>
        <a:srgbClr val="D5D5D5"/>
      </a:accent4>
      <a:accent5>
        <a:srgbClr val="FFFFFF"/>
      </a:accent5>
      <a:accent6>
        <a:srgbClr val="FFFFFF"/>
      </a:accent6>
      <a:hlink>
        <a:srgbClr val="0070C0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6495FFB3-5D92-074E-B89D-542AE82BF1BE}" vid="{19B8E867-9DEE-184C-A40C-B4D7506C62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AExam</Template>
  <TotalTime>49882</TotalTime>
  <Words>1109</Words>
  <Application>Microsoft Macintosh PowerPoint</Application>
  <PresentationFormat>On-screen Show (4:3)</PresentationFormat>
  <Paragraphs>201</Paragraphs>
  <Slides>27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Cambria Math</vt:lpstr>
      <vt:lpstr>Clarity</vt:lpstr>
      <vt:lpstr>Lecture 8: Client-Side Scanning</vt:lpstr>
      <vt:lpstr>Review: Computer Systems</vt:lpstr>
      <vt:lpstr>Review: Point-to-Point Encryption</vt:lpstr>
      <vt:lpstr>Review: End-to-End Encryption</vt:lpstr>
      <vt:lpstr>Review: The Debate over E2E encryption</vt:lpstr>
      <vt:lpstr>Client-Side Scanning</vt:lpstr>
      <vt:lpstr>High-level Idea</vt:lpstr>
      <vt:lpstr>Hash functions</vt:lpstr>
      <vt:lpstr>Cryptographic hash functions</vt:lpstr>
      <vt:lpstr>Exercise: Hash Functions </vt:lpstr>
      <vt:lpstr>Real world hash functions</vt:lpstr>
      <vt:lpstr>Hash-Based Monitoring</vt:lpstr>
      <vt:lpstr>However…</vt:lpstr>
      <vt:lpstr>Perceptual Hashing</vt:lpstr>
      <vt:lpstr>Discrete Cosine Transform (DCT)</vt:lpstr>
      <vt:lpstr>Perceptual Hashing</vt:lpstr>
      <vt:lpstr>PhotoDNA</vt:lpstr>
      <vt:lpstr>Client-Side Scanning</vt:lpstr>
      <vt:lpstr>Problem 1: Can bypass detection</vt:lpstr>
      <vt:lpstr>Can also be used for misinformation</vt:lpstr>
      <vt:lpstr>Problem #2: Accidental Collisions</vt:lpstr>
      <vt:lpstr>Hamming Distance ignores context</vt:lpstr>
      <vt:lpstr>Problem #3: Can be used for surveillance</vt:lpstr>
      <vt:lpstr>Targeted Facial Recognition</vt:lpstr>
      <vt:lpstr>Discussion</vt:lpstr>
      <vt:lpstr>Client-Side Scanning</vt:lpstr>
      <vt:lpstr>Current Attitudes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Eleanor Birrell</cp:lastModifiedBy>
  <cp:revision>668</cp:revision>
  <cp:lastPrinted>2018-09-05T23:12:02Z</cp:lastPrinted>
  <dcterms:created xsi:type="dcterms:W3CDTF">2018-01-05T20:19:03Z</dcterms:created>
  <dcterms:modified xsi:type="dcterms:W3CDTF">2026-10-05T21:38:08Z</dcterms:modified>
</cp:coreProperties>
</file>