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handoutMasterIdLst>
    <p:handoutMasterId r:id="rId28"/>
  </p:handoutMasterIdLst>
  <p:sldIdLst>
    <p:sldId id="539" r:id="rId2"/>
    <p:sldId id="1355" r:id="rId3"/>
    <p:sldId id="265" r:id="rId4"/>
    <p:sldId id="271" r:id="rId5"/>
    <p:sldId id="1331" r:id="rId6"/>
    <p:sldId id="1354" r:id="rId7"/>
    <p:sldId id="291" r:id="rId8"/>
    <p:sldId id="1298" r:id="rId9"/>
    <p:sldId id="297" r:id="rId10"/>
    <p:sldId id="1309" r:id="rId11"/>
    <p:sldId id="514" r:id="rId12"/>
    <p:sldId id="270" r:id="rId13"/>
    <p:sldId id="1358" r:id="rId14"/>
    <p:sldId id="1295" r:id="rId15"/>
    <p:sldId id="1369" r:id="rId16"/>
    <p:sldId id="1357" r:id="rId17"/>
    <p:sldId id="1359" r:id="rId18"/>
    <p:sldId id="1360" r:id="rId19"/>
    <p:sldId id="1362" r:id="rId20"/>
    <p:sldId id="1364" r:id="rId21"/>
    <p:sldId id="1361" r:id="rId22"/>
    <p:sldId id="1365" r:id="rId23"/>
    <p:sldId id="1366" r:id="rId24"/>
    <p:sldId id="1367" r:id="rId25"/>
    <p:sldId id="1368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400"/>
    <a:srgbClr val="9E2F6A"/>
    <a:srgbClr val="0070C0"/>
    <a:srgbClr val="FFFF00"/>
    <a:srgbClr val="EC5B8F"/>
    <a:srgbClr val="A1075C"/>
    <a:srgbClr val="009192"/>
    <a:srgbClr val="FFFFFF"/>
    <a:srgbClr val="009193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738" autoAdjust="0"/>
    <p:restoredTop sz="90968" autoAdjust="0"/>
  </p:normalViewPr>
  <p:slideViewPr>
    <p:cSldViewPr>
      <p:cViewPr>
        <p:scale>
          <a:sx n="98" d="100"/>
          <a:sy n="98" d="100"/>
        </p:scale>
        <p:origin x="1040" y="7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690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6" d="100"/>
          <a:sy n="96" d="100"/>
        </p:scale>
        <p:origin x="1864" y="17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F19EE-4C14-416B-9A28-3D9B2AE65E04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E2B7-019C-47AA-8287-AB4BD1848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6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7EBD1-2546-431F-B565-95BCA5604CC4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031AF-CC19-4E5A-831F-2BAAD17F6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eylength.com/en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eylength.com/en/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.cornell.edu/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978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75FD5-AB21-4C45-BFE8-1D3F02B463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44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75FD5-AB21-4C45-BFE8-1D3F02B463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8861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size of modulus bounds size</a:t>
            </a:r>
            <a:r>
              <a:rPr lang="en-US" baseline="0" dirty="0"/>
              <a:t> of keys and methods: usually 2048 bit (note: much bigger than AES keys!!!)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recommendations for strength summarized at </a:t>
            </a:r>
            <a:r>
              <a:rPr lang="en-US" dirty="0">
                <a:hlinkClick r:id="rId3"/>
              </a:rPr>
              <a:t>https://www.keylength.com/en/</a:t>
            </a:r>
            <a:endParaRPr lang="en-US" dirty="0"/>
          </a:p>
          <a:p>
            <a:endParaRPr lang="en-US" baseline="0" dirty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factoring n would break RSA (assumed to be hard) </a:t>
            </a:r>
            <a:r>
              <a:rPr lang="en-US" dirty="0"/>
              <a:t>Largest challenge broken so far is 768-bit modulus [2010]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Shor's algorithm factors in polynomial time on a quantum computer:</a:t>
            </a:r>
            <a:r>
              <a:rPr lang="en-US" baseline="0" dirty="0"/>
              <a:t> </a:t>
            </a:r>
            <a:r>
              <a:rPr lang="en-US" dirty="0"/>
              <a:t>largest factorization so far is of the number 56153 (i.e., 16 bits);</a:t>
            </a:r>
            <a:r>
              <a:rPr lang="en-US" baseline="0" dirty="0"/>
              <a:t> </a:t>
            </a:r>
            <a:r>
              <a:rPr lang="en-US" dirty="0"/>
              <a:t>motivates work on </a:t>
            </a:r>
            <a:r>
              <a:rPr lang="en-US" i="1" dirty="0"/>
              <a:t>post-quantum cryptography</a:t>
            </a:r>
            <a:endParaRPr lang="en-US" dirty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188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8. Fermat's Little Theorem (Pierre de Fermat asserted, 1640, proof by Gottfried Leibniz, 1683, published by Leonhard Euler, 1736)</a:t>
            </a:r>
          </a:p>
          <a:p>
            <a:r>
              <a:rPr lang="en-US" dirty="0"/>
              <a:t>- note: technically this assumes that m is not a multiple of p or q, but if it is, both sides are 0</a:t>
            </a:r>
          </a:p>
          <a:p>
            <a:endParaRPr lang="en-US" dirty="0"/>
          </a:p>
          <a:p>
            <a:r>
              <a:rPr lang="en-US" dirty="0"/>
              <a:t>11. Chinese Remainder Theorem (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Sun-tzu, 3</a:t>
            </a:r>
            <a:r>
              <a:rPr lang="en-US" sz="1200" b="0" i="0" u="none" strike="noStrike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rd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century AD)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9290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16E38-C0C6-B8EA-167E-7AB37D0DC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126DD2-577E-F4F5-79FB-E62DE82881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D25B77-4AA9-4C74-FADE-9E37B3D4D1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size of modulus bounds size</a:t>
            </a:r>
            <a:r>
              <a:rPr lang="en-US" baseline="0" dirty="0"/>
              <a:t> of keys and methods: usually 2048 bit (note: much bigger than AES keys!!!)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recommendations for strength summarized at </a:t>
            </a:r>
            <a:r>
              <a:rPr lang="en-US" dirty="0">
                <a:hlinkClick r:id="rId3"/>
              </a:rPr>
              <a:t>https://www.keylength.com/en/</a:t>
            </a:r>
            <a:endParaRPr lang="en-US" dirty="0"/>
          </a:p>
          <a:p>
            <a:endParaRPr lang="en-US" baseline="0" dirty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factoring n would break RSA (assumed to be hard) </a:t>
            </a:r>
            <a:r>
              <a:rPr lang="en-US" dirty="0"/>
              <a:t>Largest challenge broken so far is 768-bit modulus [2010]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Shor's algorithm factors in polynomial time on a quantum computer:</a:t>
            </a:r>
            <a:r>
              <a:rPr lang="en-US" baseline="0" dirty="0"/>
              <a:t> </a:t>
            </a:r>
            <a:r>
              <a:rPr lang="en-US" dirty="0"/>
              <a:t>largest factorization so far is of the number 56153 (i.e., 16 bits);</a:t>
            </a:r>
            <a:r>
              <a:rPr lang="en-US" baseline="0" dirty="0"/>
              <a:t> </a:t>
            </a:r>
            <a:r>
              <a:rPr lang="en-US" dirty="0"/>
              <a:t>motivates work on </a:t>
            </a:r>
            <a:r>
              <a:rPr lang="en-US" i="1" dirty="0"/>
              <a:t>post-quantum cryptography</a:t>
            </a:r>
            <a:endParaRPr lang="en-US" dirty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262CAF-7458-9F96-8020-4733953CD2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6184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 Certs:</a:t>
            </a:r>
          </a:p>
          <a:p>
            <a:r>
              <a:rPr lang="en-US" dirty="0">
                <a:hlinkClick r:id="rId3"/>
              </a:rPr>
              <a:t>https://www.google.com </a:t>
            </a:r>
          </a:p>
          <a:p>
            <a:r>
              <a:rPr lang="en-US" dirty="0">
                <a:hlinkClick r:id="rId3"/>
              </a:rPr>
              <a:t>https://www.cs.pomona.edu</a:t>
            </a:r>
            <a:endParaRPr lang="en-US" dirty="0"/>
          </a:p>
          <a:p>
            <a:endParaRPr lang="en-US" dirty="0"/>
          </a:p>
          <a:p>
            <a:r>
              <a:rPr lang="en-US" dirty="0"/>
              <a:t>Currently to view certs in Safari:  Click on the lock symbol-&gt;click</a:t>
            </a:r>
            <a:r>
              <a:rPr lang="en-US" baseline="0" dirty="0"/>
              <a:t> Show Certificate-&gt;open Details </a:t>
            </a:r>
            <a:endParaRPr lang="en-US" dirty="0"/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 see root certs: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/System/Library/Keychains/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SystemRootCertificates.keychain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7552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Signal: on install, local app generates key pair(s), signal servers store this info and provide key bundles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39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9/23/26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9/23/26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858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6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 userDrawn="1"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ysClr val="windowText" lastClr="000000"/>
              </a:gs>
              <a:gs pos="80000">
                <a:sysClr val="windowText" lastClr="000000">
                  <a:lumMod val="75000"/>
                  <a:lumOff val="25000"/>
                </a:sysClr>
              </a:gs>
              <a:gs pos="100000">
                <a:sysClr val="windowText" lastClr="000000">
                  <a:lumMod val="75000"/>
                  <a:lumOff val="25000"/>
                </a:sysClr>
              </a:gs>
            </a:gsLst>
            <a:lin ang="13500000" scaled="1"/>
            <a:tileRect/>
          </a:gradFill>
          <a:ln w="264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"/>
              <a:cs typeface="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18288"/>
            <a:ext cx="7086600" cy="329184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4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7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1"/>
            <a:ext cx="8229600" cy="182743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17381"/>
            <a:ext cx="8229600" cy="39675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923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Only">
  <p:cSld name="4_Title 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71"/>
          <p:cNvCxnSpPr/>
          <p:nvPr/>
        </p:nvCxnSpPr>
        <p:spPr>
          <a:xfrm>
            <a:off x="461964" y="6085417"/>
            <a:ext cx="7989887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" name="Google Shape;28;p71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1"/>
          <p:cNvSpPr txBox="1">
            <a:spLocks noGrp="1"/>
          </p:cNvSpPr>
          <p:nvPr>
            <p:ph type="body" idx="1"/>
          </p:nvPr>
        </p:nvSpPr>
        <p:spPr>
          <a:xfrm>
            <a:off x="462401" y="6107535"/>
            <a:ext cx="7896225" cy="750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832941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-line Title and half Content">
  <p:cSld name="2-line Title and half Conte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6"/>
          <p:cNvSpPr txBox="1">
            <a:spLocks noGrp="1"/>
          </p:cNvSpPr>
          <p:nvPr>
            <p:ph type="title"/>
          </p:nvPr>
        </p:nvSpPr>
        <p:spPr>
          <a:xfrm>
            <a:off x="457200" y="274641"/>
            <a:ext cx="4116388" cy="1827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6"/>
          <p:cNvSpPr txBox="1">
            <a:spLocks noGrp="1"/>
          </p:cNvSpPr>
          <p:nvPr>
            <p:ph type="body" idx="1"/>
          </p:nvPr>
        </p:nvSpPr>
        <p:spPr>
          <a:xfrm>
            <a:off x="457200" y="2417381"/>
            <a:ext cx="4116388" cy="3967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▪"/>
              <a:defRPr sz="2400"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302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48" name="Google Shape;48;p76"/>
          <p:cNvCxnSpPr/>
          <p:nvPr/>
        </p:nvCxnSpPr>
        <p:spPr>
          <a:xfrm>
            <a:off x="4725988" y="0"/>
            <a:ext cx="0" cy="6858000"/>
          </a:xfrm>
          <a:prstGeom prst="straightConnector1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" name="Google Shape;49;p76"/>
          <p:cNvSpPr>
            <a:spLocks noGrp="1"/>
          </p:cNvSpPr>
          <p:nvPr>
            <p:ph type="pic" idx="2"/>
          </p:nvPr>
        </p:nvSpPr>
        <p:spPr>
          <a:xfrm>
            <a:off x="4851400" y="0"/>
            <a:ext cx="4292600" cy="685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250249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/3">
  <p:cSld name="Title and Content 2/3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1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1"/>
          <p:cNvSpPr txBox="1">
            <a:spLocks noGrp="1"/>
          </p:cNvSpPr>
          <p:nvPr>
            <p:ph type="body" idx="1"/>
          </p:nvPr>
        </p:nvSpPr>
        <p:spPr>
          <a:xfrm>
            <a:off x="457200" y="1716088"/>
            <a:ext cx="5486400" cy="4668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51600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+ citation w/line">
  <p:cSld name="Title Only + citation w/line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p82"/>
          <p:cNvCxnSpPr/>
          <p:nvPr/>
        </p:nvCxnSpPr>
        <p:spPr>
          <a:xfrm>
            <a:off x="461969" y="6084888"/>
            <a:ext cx="7989887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" name="Google Shape;66;p82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2"/>
          <p:cNvSpPr txBox="1">
            <a:spLocks noGrp="1"/>
          </p:cNvSpPr>
          <p:nvPr>
            <p:ph type="body" idx="1"/>
          </p:nvPr>
        </p:nvSpPr>
        <p:spPr>
          <a:xfrm>
            <a:off x="462401" y="6107535"/>
            <a:ext cx="7896225" cy="750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05675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5"/>
          <p:cNvSpPr/>
          <p:nvPr/>
        </p:nvSpPr>
        <p:spPr>
          <a:xfrm>
            <a:off x="3356050" y="5977100"/>
            <a:ext cx="5123100" cy="88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50233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8"/>
          <p:cNvSpPr txBox="1">
            <a:spLocks noGrp="1"/>
          </p:cNvSpPr>
          <p:nvPr>
            <p:ph type="title"/>
          </p:nvPr>
        </p:nvSpPr>
        <p:spPr>
          <a:xfrm>
            <a:off x="457200" y="274641"/>
            <a:ext cx="8229600" cy="1827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8"/>
          <p:cNvSpPr txBox="1">
            <a:spLocks noGrp="1"/>
          </p:cNvSpPr>
          <p:nvPr>
            <p:ph type="body" idx="1"/>
          </p:nvPr>
        </p:nvSpPr>
        <p:spPr>
          <a:xfrm>
            <a:off x="457200" y="2417381"/>
            <a:ext cx="5880100" cy="3967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809193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, 2/3 width">
  <p:cSld name="Title and Content, 2/3 width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1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1"/>
          <p:cNvSpPr txBox="1">
            <a:spLocks noGrp="1"/>
          </p:cNvSpPr>
          <p:nvPr>
            <p:ph type="body" idx="1"/>
          </p:nvPr>
        </p:nvSpPr>
        <p:spPr>
          <a:xfrm>
            <a:off x="457200" y="1716089"/>
            <a:ext cx="5486400" cy="4506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14374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250"/>
            <a:ext cx="9144000" cy="311150"/>
          </a:xfrm>
          <a:prstGeom prst="rect">
            <a:avLst/>
          </a:prstGeom>
          <a:gradFill flip="none" rotWithShape="1">
            <a:gsLst>
              <a:gs pos="0">
                <a:srgbClr val="A1075C"/>
              </a:gs>
              <a:gs pos="50000">
                <a:srgbClr val="EC5B8F"/>
              </a:gs>
              <a:gs pos="100000">
                <a:srgbClr val="7F7F7F">
                  <a:lumMod val="24928"/>
                  <a:lumOff val="75072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8000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3F7437D-9C28-4485-8136-DE3C7521A7D8}" type="datetimeFigureOut">
              <a:rPr lang="en-US" smtClean="0"/>
              <a:t>9/23/26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4" r:id="rId13"/>
    <p:sldLayoutId id="2147483676" r:id="rId14"/>
    <p:sldLayoutId id="2147483683" r:id="rId15"/>
    <p:sldLayoutId id="2147483686" r:id="rId16"/>
    <p:sldLayoutId id="2147483687" r:id="rId17"/>
    <p:sldLayoutId id="2147483692" r:id="rId18"/>
    <p:sldLayoutId id="2147483694" r:id="rId19"/>
    <p:sldLayoutId id="2147483699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microsoft.com/office/2007/relationships/hdphoto" Target="../media/hdphoto6.wdp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openxmlformats.org/officeDocument/2006/relationships/image" Target="../media/image4.png"/><Relationship Id="rId10" Type="http://schemas.microsoft.com/office/2007/relationships/hdphoto" Target="../media/hdphoto3.wdp"/><Relationship Id="rId4" Type="http://schemas.openxmlformats.org/officeDocument/2006/relationships/image" Target="../media/image3.png"/><Relationship Id="rId9" Type="http://schemas.microsoft.com/office/2007/relationships/hdphoto" Target="../media/hdphoto2.wdp"/><Relationship Id="rId14" Type="http://schemas.microsoft.com/office/2007/relationships/hdphoto" Target="../media/hdphoto7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17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microsoft.com/office/2007/relationships/hdphoto" Target="../media/hdphoto8.wdp"/><Relationship Id="rId5" Type="http://schemas.openxmlformats.org/officeDocument/2006/relationships/image" Target="../media/image18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5" Type="http://schemas.openxmlformats.org/officeDocument/2006/relationships/image" Target="../media/image110.png"/><Relationship Id="rId4" Type="http://schemas.openxmlformats.org/officeDocument/2006/relationships/image" Target="../media/image10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png"/><Relationship Id="rId13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0.png"/><Relationship Id="rId11" Type="http://schemas.openxmlformats.org/officeDocument/2006/relationships/image" Target="../media/image28.png"/><Relationship Id="rId5" Type="http://schemas.openxmlformats.org/officeDocument/2006/relationships/image" Target="../media/image220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210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0.png"/><Relationship Id="rId4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45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45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4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5.png"/><Relationship Id="rId9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45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11" Type="http://schemas.openxmlformats.org/officeDocument/2006/relationships/image" Target="../media/image46.png"/><Relationship Id="rId5" Type="http://schemas.openxmlformats.org/officeDocument/2006/relationships/image" Target="../media/image5.png"/><Relationship Id="rId10" Type="http://schemas.microsoft.com/office/2007/relationships/hdphoto" Target="../media/hdphoto1.wdp"/><Relationship Id="rId4" Type="http://schemas.openxmlformats.org/officeDocument/2006/relationships/image" Target="../media/image4.png"/><Relationship Id="rId9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609600"/>
          </a:xfrm>
        </p:spPr>
        <p:txBody>
          <a:bodyPr>
            <a:normAutofit/>
          </a:bodyPr>
          <a:lstStyle/>
          <a:p>
            <a:r>
              <a:rPr lang="en-US" dirty="0"/>
              <a:t>CS 181E		       		     	           Fall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2"/>
            <a:ext cx="7848600" cy="631825"/>
          </a:xfrm>
        </p:spPr>
        <p:txBody>
          <a:bodyPr>
            <a:normAutofit/>
          </a:bodyPr>
          <a:lstStyle/>
          <a:p>
            <a:r>
              <a:rPr lang="en-US" sz="3400" dirty="0"/>
              <a:t>Lecture 7: Encrypted Systems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643183"/>
            <a:ext cx="7848600" cy="631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660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3EE87-3D46-A4A5-0C4F-0261590F1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Computer Systems</a:t>
            </a:r>
          </a:p>
        </p:txBody>
      </p:sp>
      <p:pic>
        <p:nvPicPr>
          <p:cNvPr id="5" name="Content Placeholder 1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1A2B641C-41F8-030A-E625-008DA09D4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935622"/>
            <a:ext cx="752475" cy="752475"/>
          </a:xfrm>
          <a:prstGeom prst="rect">
            <a:avLst/>
          </a:prstGeom>
        </p:spPr>
      </p:pic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AB7B5272-A440-53B5-3A0A-73CB63E8A0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05" y="4553761"/>
            <a:ext cx="1700979" cy="1844909"/>
          </a:xfrm>
          <a:prstGeom prst="rect">
            <a:avLst/>
          </a:prstGeom>
        </p:spPr>
      </p:pic>
      <p:pic>
        <p:nvPicPr>
          <p:cNvPr id="7" name="Picture 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D4408446-3DC3-812C-974E-0942C5A346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899" y="1289762"/>
            <a:ext cx="2070197" cy="207019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48C883C-B81C-FF62-BD44-679B27385ECC}"/>
              </a:ext>
            </a:extLst>
          </p:cNvPr>
          <p:cNvGrpSpPr/>
          <p:nvPr/>
        </p:nvGrpSpPr>
        <p:grpSpPr>
          <a:xfrm>
            <a:off x="3759226" y="2148789"/>
            <a:ext cx="1556723" cy="617276"/>
            <a:chOff x="7315200" y="3228386"/>
            <a:chExt cx="1556723" cy="617276"/>
          </a:xfrm>
        </p:grpSpPr>
        <p:sp>
          <p:nvSpPr>
            <p:cNvPr id="9" name="Can 8">
              <a:extLst>
                <a:ext uri="{FF2B5EF4-FFF2-40B4-BE49-F238E27FC236}">
                  <a16:creationId xmlns:a16="http://schemas.microsoft.com/office/drawing/2014/main" id="{29CD16E6-CBA3-BE54-29D1-6704D2EC31BA}"/>
                </a:ext>
              </a:extLst>
            </p:cNvPr>
            <p:cNvSpPr/>
            <p:nvPr/>
          </p:nvSpPr>
          <p:spPr>
            <a:xfrm>
              <a:off x="7315200" y="3426578"/>
              <a:ext cx="709483" cy="396220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Server</a:t>
              </a:r>
            </a:p>
          </p:txBody>
        </p:sp>
        <p:sp>
          <p:nvSpPr>
            <p:cNvPr id="10" name="Can 9">
              <a:extLst>
                <a:ext uri="{FF2B5EF4-FFF2-40B4-BE49-F238E27FC236}">
                  <a16:creationId xmlns:a16="http://schemas.microsoft.com/office/drawing/2014/main" id="{B32E2952-63C1-C435-FF5B-62B624498E55}"/>
                </a:ext>
              </a:extLst>
            </p:cNvPr>
            <p:cNvSpPr/>
            <p:nvPr/>
          </p:nvSpPr>
          <p:spPr>
            <a:xfrm>
              <a:off x="7879504" y="3228386"/>
              <a:ext cx="709483" cy="396220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Server</a:t>
              </a:r>
            </a:p>
          </p:txBody>
        </p:sp>
        <p:sp>
          <p:nvSpPr>
            <p:cNvPr id="11" name="Can 10">
              <a:extLst>
                <a:ext uri="{FF2B5EF4-FFF2-40B4-BE49-F238E27FC236}">
                  <a16:creationId xmlns:a16="http://schemas.microsoft.com/office/drawing/2014/main" id="{6ED4B92E-1888-66CE-5495-CA5206A8F919}"/>
                </a:ext>
              </a:extLst>
            </p:cNvPr>
            <p:cNvSpPr/>
            <p:nvPr/>
          </p:nvSpPr>
          <p:spPr>
            <a:xfrm>
              <a:off x="8162440" y="3449442"/>
              <a:ext cx="709483" cy="396220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Server</a:t>
              </a:r>
            </a:p>
          </p:txBody>
        </p:sp>
      </p:grp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51FA084-DA93-95D9-2056-5FBD63401FA2}"/>
              </a:ext>
            </a:extLst>
          </p:cNvPr>
          <p:cNvCxnSpPr>
            <a:cxnSpLocks/>
          </p:cNvCxnSpPr>
          <p:nvPr/>
        </p:nvCxnSpPr>
        <p:spPr>
          <a:xfrm flipV="1">
            <a:off x="1669887" y="3739356"/>
            <a:ext cx="0" cy="9697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6F96106-2C51-C089-9198-E4DF3A6C5FFF}"/>
              </a:ext>
            </a:extLst>
          </p:cNvPr>
          <p:cNvCxnSpPr>
            <a:cxnSpLocks/>
          </p:cNvCxnSpPr>
          <p:nvPr/>
        </p:nvCxnSpPr>
        <p:spPr>
          <a:xfrm>
            <a:off x="1827026" y="3739356"/>
            <a:ext cx="0" cy="9697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1CF10ED-9ADC-E213-FFB6-5A179F68FC28}"/>
              </a:ext>
            </a:extLst>
          </p:cNvPr>
          <p:cNvCxnSpPr>
            <a:cxnSpLocks/>
          </p:cNvCxnSpPr>
          <p:nvPr/>
        </p:nvCxnSpPr>
        <p:spPr>
          <a:xfrm flipV="1">
            <a:off x="2738696" y="2626142"/>
            <a:ext cx="678703" cy="2870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D748C67-8DAF-C42A-5722-93CD0004B826}"/>
              </a:ext>
            </a:extLst>
          </p:cNvPr>
          <p:cNvGrpSpPr/>
          <p:nvPr/>
        </p:nvGrpSpPr>
        <p:grpSpPr>
          <a:xfrm>
            <a:off x="6530670" y="4724400"/>
            <a:ext cx="1859846" cy="2022438"/>
            <a:chOff x="7307736" y="4724400"/>
            <a:chExt cx="1859846" cy="2022438"/>
          </a:xfrm>
        </p:grpSpPr>
        <p:pic>
          <p:nvPicPr>
            <p:cNvPr id="17" name="Picture 16" descr="A computer with a blue screen&#10;&#10;AI-generated content may be incorrect.">
              <a:extLst>
                <a:ext uri="{FF2B5EF4-FFF2-40B4-BE49-F238E27FC236}">
                  <a16:creationId xmlns:a16="http://schemas.microsoft.com/office/drawing/2014/main" id="{7721DEC0-9C06-8C00-4A1A-7CDA151D4B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7736" y="4724400"/>
              <a:ext cx="1226664" cy="1226664"/>
            </a:xfrm>
            <a:prstGeom prst="rect">
              <a:avLst/>
            </a:prstGeom>
          </p:spPr>
        </p:pic>
        <p:pic>
          <p:nvPicPr>
            <p:cNvPr id="18" name="Picture 17" descr="A cartoon character of a spongebob squarepants&#10;&#10;AI-generated content may be incorrect.">
              <a:extLst>
                <a:ext uri="{FF2B5EF4-FFF2-40B4-BE49-F238E27FC236}">
                  <a16:creationId xmlns:a16="http://schemas.microsoft.com/office/drawing/2014/main" id="{BD06C08C-1B13-CB8F-9AF0-D4CA955CCC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9794" y="4956078"/>
              <a:ext cx="1397788" cy="1790760"/>
            </a:xfrm>
            <a:prstGeom prst="rect">
              <a:avLst/>
            </a:prstGeom>
          </p:spPr>
        </p:pic>
      </p:grpSp>
      <p:pic>
        <p:nvPicPr>
          <p:cNvPr id="19" name="Content Placeholder 1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5F1B7DB7-015B-5884-04AB-04DB98007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425" y="2869316"/>
            <a:ext cx="752475" cy="752475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03ABCA6-7D45-49C2-9FAD-F15A63FCA3D0}"/>
              </a:ext>
            </a:extLst>
          </p:cNvPr>
          <p:cNvCxnSpPr>
            <a:cxnSpLocks/>
          </p:cNvCxnSpPr>
          <p:nvPr/>
        </p:nvCxnSpPr>
        <p:spPr>
          <a:xfrm>
            <a:off x="5803675" y="2574165"/>
            <a:ext cx="724849" cy="2452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2515755-C1C4-105A-897B-C3C84C2A9820}"/>
              </a:ext>
            </a:extLst>
          </p:cNvPr>
          <p:cNvCxnSpPr>
            <a:cxnSpLocks/>
          </p:cNvCxnSpPr>
          <p:nvPr/>
        </p:nvCxnSpPr>
        <p:spPr>
          <a:xfrm flipV="1">
            <a:off x="7086600" y="3739356"/>
            <a:ext cx="0" cy="9626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066ABA3-CF98-4E13-AAF4-52BB18555F09}"/>
              </a:ext>
            </a:extLst>
          </p:cNvPr>
          <p:cNvCxnSpPr>
            <a:cxnSpLocks/>
          </p:cNvCxnSpPr>
          <p:nvPr/>
        </p:nvCxnSpPr>
        <p:spPr>
          <a:xfrm>
            <a:off x="7243739" y="3739356"/>
            <a:ext cx="0" cy="9626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4" name="Picture 23" descr="A purple and white paper&#10;&#10;AI-generated content may be incorrect.">
            <a:extLst>
              <a:ext uri="{FF2B5EF4-FFF2-40B4-BE49-F238E27FC236}">
                <a16:creationId xmlns:a16="http://schemas.microsoft.com/office/drawing/2014/main" id="{B0D3FDCE-724C-8DAB-DE5A-98762412E4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840" y="4449643"/>
            <a:ext cx="1148556" cy="1148556"/>
          </a:xfrm>
          <a:prstGeom prst="rect">
            <a:avLst/>
          </a:prstGeom>
        </p:spPr>
      </p:pic>
      <p:pic>
        <p:nvPicPr>
          <p:cNvPr id="25" name="Picture 24" descr="A purple and white paper&#10;&#10;AI-generated content may be incorrect.">
            <a:extLst>
              <a:ext uri="{FF2B5EF4-FFF2-40B4-BE49-F238E27FC236}">
                <a16:creationId xmlns:a16="http://schemas.microsoft.com/office/drawing/2014/main" id="{A0BDBFC9-E058-48B9-25EA-ADFB454E3B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286" y="2590800"/>
            <a:ext cx="1148556" cy="1148556"/>
          </a:xfrm>
          <a:prstGeom prst="rect">
            <a:avLst/>
          </a:prstGeom>
        </p:spPr>
      </p:pic>
      <p:pic>
        <p:nvPicPr>
          <p:cNvPr id="26" name="Picture 25" descr="A purple and white paper&#10;&#10;AI-generated content may be incorrect.">
            <a:extLst>
              <a:ext uri="{FF2B5EF4-FFF2-40B4-BE49-F238E27FC236}">
                <a16:creationId xmlns:a16="http://schemas.microsoft.com/office/drawing/2014/main" id="{10D5119E-F2D6-6DA1-13B5-0669A787FA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720760"/>
            <a:ext cx="1148556" cy="1148556"/>
          </a:xfrm>
          <a:prstGeom prst="rect">
            <a:avLst/>
          </a:prstGeom>
        </p:spPr>
      </p:pic>
      <p:pic>
        <p:nvPicPr>
          <p:cNvPr id="27" name="Picture 26" descr="A purple and white paper&#10;&#10;AI-generated content may be incorrect.">
            <a:extLst>
              <a:ext uri="{FF2B5EF4-FFF2-40B4-BE49-F238E27FC236}">
                <a16:creationId xmlns:a16="http://schemas.microsoft.com/office/drawing/2014/main" id="{367063E5-62DB-AC8E-8BD9-903785173D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724" y="1439412"/>
            <a:ext cx="1148556" cy="1148556"/>
          </a:xfrm>
          <a:prstGeom prst="rect">
            <a:avLst/>
          </a:prstGeom>
        </p:spPr>
      </p:pic>
      <p:pic>
        <p:nvPicPr>
          <p:cNvPr id="28" name="Picture 27" descr="A purple and white paper&#10;&#10;AI-generated content may be incorrect.">
            <a:extLst>
              <a:ext uri="{FF2B5EF4-FFF2-40B4-BE49-F238E27FC236}">
                <a16:creationId xmlns:a16="http://schemas.microsoft.com/office/drawing/2014/main" id="{91C04E04-EA3D-02C5-6B7D-319B1FEC72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044" y="1735868"/>
            <a:ext cx="1148556" cy="1148556"/>
          </a:xfrm>
          <a:prstGeom prst="rect">
            <a:avLst/>
          </a:prstGeom>
        </p:spPr>
      </p:pic>
      <p:pic>
        <p:nvPicPr>
          <p:cNvPr id="29" name="Picture 28" descr="A purple and white paper&#10;&#10;AI-generated content may be incorrect.">
            <a:extLst>
              <a:ext uri="{FF2B5EF4-FFF2-40B4-BE49-F238E27FC236}">
                <a16:creationId xmlns:a16="http://schemas.microsoft.com/office/drawing/2014/main" id="{5DAACFE0-678F-7D8A-A3C1-FBAECEE141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025" y="2536201"/>
            <a:ext cx="1148556" cy="1148556"/>
          </a:xfrm>
          <a:prstGeom prst="rect">
            <a:avLst/>
          </a:prstGeom>
        </p:spPr>
      </p:pic>
      <p:pic>
        <p:nvPicPr>
          <p:cNvPr id="30" name="Picture 29" descr="A purple and white paper&#10;&#10;AI-generated content may be incorrect.">
            <a:extLst>
              <a:ext uri="{FF2B5EF4-FFF2-40B4-BE49-F238E27FC236}">
                <a16:creationId xmlns:a16="http://schemas.microsoft.com/office/drawing/2014/main" id="{3D11389B-D822-826C-91B6-B5C0196E28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4442520"/>
            <a:ext cx="1148556" cy="1148556"/>
          </a:xfrm>
          <a:prstGeom prst="rect">
            <a:avLst/>
          </a:prstGeom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D16EC6C-6BC8-AB57-D99B-7FA14AEE6FB3}"/>
              </a:ext>
            </a:extLst>
          </p:cNvPr>
          <p:cNvCxnSpPr>
            <a:cxnSpLocks/>
          </p:cNvCxnSpPr>
          <p:nvPr/>
        </p:nvCxnSpPr>
        <p:spPr>
          <a:xfrm flipV="1">
            <a:off x="2826497" y="2819400"/>
            <a:ext cx="678703" cy="287068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B542F1E6-CF61-E503-A136-477B15829FBC}"/>
              </a:ext>
            </a:extLst>
          </p:cNvPr>
          <p:cNvCxnSpPr>
            <a:cxnSpLocks/>
          </p:cNvCxnSpPr>
          <p:nvPr/>
        </p:nvCxnSpPr>
        <p:spPr>
          <a:xfrm>
            <a:off x="5791200" y="2802765"/>
            <a:ext cx="724849" cy="245235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2831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686800" cy="5410200"/>
              </a:xfrm>
            </p:spPr>
            <p:txBody>
              <a:bodyPr>
                <a:normAutofit fontScale="92500" lnSpcReduction="10000"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Gen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:  generate a </a:t>
                </a:r>
                <a:r>
                  <a:rPr lang="en-US" b="1" dirty="0">
                    <a:solidFill>
                      <a:schemeClr val="accent2"/>
                    </a:solidFill>
                  </a:rPr>
                  <a:t>key</a:t>
                </a:r>
                <a:r>
                  <a:rPr lang="en-US" dirty="0"/>
                  <a:t> of length n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Enc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: encrypt </a:t>
                </a:r>
                <a:r>
                  <a:rPr lang="en-US" b="1" dirty="0">
                    <a:solidFill>
                      <a:schemeClr val="accent2"/>
                    </a:solidFill>
                  </a:rPr>
                  <a:t>message</a:t>
                </a:r>
                <a:r>
                  <a:rPr lang="en-US" dirty="0"/>
                  <a:t> under key k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Dec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r>
                  <a:rPr lang="en-US" dirty="0"/>
                  <a:t>: decrypt </a:t>
                </a:r>
                <a:r>
                  <a:rPr lang="en-US" b="1" dirty="0">
                    <a:solidFill>
                      <a:schemeClr val="accent2"/>
                    </a:solidFill>
                  </a:rPr>
                  <a:t>ciphertext</a:t>
                </a:r>
                <a:r>
                  <a:rPr lang="en-US" dirty="0">
                    <a:solidFill>
                      <a:srgbClr val="4F81BD"/>
                    </a:solidFill>
                  </a:rPr>
                  <a:t> </a:t>
                </a:r>
                <a:r>
                  <a:rPr lang="en-US" dirty="0"/>
                  <a:t>c with key k</a:t>
                </a:r>
              </a:p>
              <a:p>
                <a:endParaRPr lang="en-US" dirty="0"/>
              </a:p>
              <a:p>
                <a:r>
                  <a:rPr lang="en-US" dirty="0">
                    <a:solidFill>
                      <a:srgbClr val="000000"/>
                    </a:solidFill>
                  </a:rPr>
                  <a:t>An encryption scheme is </a:t>
                </a:r>
                <a:r>
                  <a:rPr lang="en-US" b="1" dirty="0">
                    <a:solidFill>
                      <a:schemeClr val="accent2"/>
                    </a:solidFill>
                  </a:rPr>
                  <a:t>correct</a:t>
                </a:r>
                <a:r>
                  <a:rPr lang="en-US" dirty="0">
                    <a:solidFill>
                      <a:srgbClr val="000000"/>
                    </a:solidFill>
                  </a:rPr>
                  <a:t>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𝐷𝑒𝑐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𝐸𝑛𝑐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A crypto scheme is </a:t>
                </a:r>
                <a:r>
                  <a:rPr lang="en-US" b="1" dirty="0">
                    <a:solidFill>
                      <a:schemeClr val="accent2"/>
                    </a:solidFill>
                  </a:rPr>
                  <a:t>secure</a:t>
                </a:r>
                <a:r>
                  <a:rPr lang="en-US" dirty="0"/>
                  <a:t> if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∀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PPT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 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∀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 ∀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. 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      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𝐸𝑛𝑐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;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</a:rPr>
                        <m:t>≤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𝐸𝑛𝑐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;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686800" cy="5410200"/>
              </a:xfrm>
              <a:blipFill>
                <a:blip r:embed="rId3"/>
                <a:stretch>
                  <a:fillRect l="-585" t="-14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skeleton-key.jpg">
            <a:extLst>
              <a:ext uri="{FF2B5EF4-FFF2-40B4-BE49-F238E27FC236}">
                <a16:creationId xmlns:a16="http://schemas.microsoft.com/office/drawing/2014/main" id="{65115B40-33F6-8E07-F627-A470FA7C8B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850" y="4333072"/>
            <a:ext cx="585451" cy="3913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Review: (Symmetric) Encryption</a:t>
            </a:r>
          </a:p>
        </p:txBody>
      </p:sp>
      <p:pic>
        <p:nvPicPr>
          <p:cNvPr id="4" name="Picture 3" descr="oOSFW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219" y="3468991"/>
            <a:ext cx="1341608" cy="178881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3713536" y="4653615"/>
            <a:ext cx="1158240" cy="0"/>
          </a:xfrm>
          <a:prstGeom prst="line">
            <a:avLst/>
          </a:prstGeom>
          <a:ln w="44450">
            <a:solidFill>
              <a:schemeClr val="tx1"/>
            </a:solidFill>
            <a:headEnd type="triangl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733800" y="3705084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ronosPro-Regular"/>
                <a:cs typeface="CronosPro-Regular"/>
              </a:rPr>
              <a:t>Enc</a:t>
            </a:r>
            <a:endParaRPr lang="en-US" dirty="0">
              <a:latin typeface="CronosPro-Regular"/>
              <a:cs typeface="CronosPro-Regular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02782" y="4322639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ronosPro-Regular"/>
                <a:cs typeface="CronosPro-Regular"/>
              </a:rPr>
              <a:t>Dec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457200" y="5998742"/>
            <a:ext cx="8229600" cy="7830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b="1" dirty="0">
              <a:solidFill>
                <a:schemeClr val="accent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447" y="3454821"/>
            <a:ext cx="1313482" cy="1776439"/>
          </a:xfrm>
          <a:prstGeom prst="rect">
            <a:avLst/>
          </a:prstGeom>
        </p:spPr>
      </p:pic>
      <p:pic>
        <p:nvPicPr>
          <p:cNvPr id="5" name="Picture 4" descr="skeleton-key.jpg">
            <a:extLst>
              <a:ext uri="{FF2B5EF4-FFF2-40B4-BE49-F238E27FC236}">
                <a16:creationId xmlns:a16="http://schemas.microsoft.com/office/drawing/2014/main" id="{71AB28BB-E9CB-FA0A-C832-CA96D1DD3D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434" y="3713663"/>
            <a:ext cx="585451" cy="391328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3713536" y="4114800"/>
            <a:ext cx="1158240" cy="0"/>
          </a:xfrm>
          <a:prstGeom prst="line">
            <a:avLst/>
          </a:prstGeom>
          <a:ln w="44450">
            <a:solidFill>
              <a:schemeClr val="tx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5984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2300513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Advanced Encryption Standard (AES) result of 2001 NIST competition</a:t>
                </a:r>
              </a:p>
              <a:p>
                <a:r>
                  <a:rPr lang="en-US" b="1" dirty="0">
                    <a:solidFill>
                      <a:schemeClr val="accent2"/>
                    </a:solidFill>
                  </a:rPr>
                  <a:t>Block cipher </a:t>
                </a:r>
                <a:r>
                  <a:rPr lang="en-US" dirty="0"/>
                  <a:t>that operates on fixed-size messages </a:t>
                </a:r>
              </a:p>
              <a:p>
                <a:r>
                  <a:rPr lang="en-US" dirty="0"/>
                  <a:t>Currently no known practical attacks, approved by NSA for top-secret 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</a:rPr>
                      <m:t>Gen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≔ </m:t>
                    </m:r>
                  </m:oMath>
                </a14:m>
                <a:r>
                  <a:rPr lang="en-US" dirty="0"/>
                  <a:t> generate a random </a:t>
                </a:r>
                <a:r>
                  <a:rPr lang="en-US" dirty="0" err="1"/>
                  <a:t>bitstring</a:t>
                </a:r>
                <a:r>
                  <a:rPr lang="en-US" dirty="0"/>
                  <a:t> of length n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2300513"/>
              </a:xfrm>
              <a:blipFill>
                <a:blip r:embed="rId2"/>
                <a:stretch>
                  <a:fillRect l="-617" t="-32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D2B21768-BF0F-F445-BBEE-CC1FAA00C6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734"/>
          <a:stretch/>
        </p:blipFill>
        <p:spPr>
          <a:xfrm>
            <a:off x="962839" y="3680308"/>
            <a:ext cx="2812435" cy="31407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F276C2-E21B-594B-9618-A1B1C1FA49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192" y="4055828"/>
            <a:ext cx="2116808" cy="11245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9537BE-A36F-8546-9E9B-B249B86AC3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994" y="4129313"/>
            <a:ext cx="2128280" cy="11031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A6326B-E5A1-7F48-88E4-0B6D5CCF95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476" y="5146569"/>
            <a:ext cx="2360084" cy="873231"/>
          </a:xfrm>
          <a:prstGeom prst="rect">
            <a:avLst/>
          </a:prstGeom>
        </p:spPr>
      </p:pic>
      <p:pic>
        <p:nvPicPr>
          <p:cNvPr id="10" name="Picture 9" descr="A close up of a clock&#10;&#10;Description automatically generated">
            <a:extLst>
              <a:ext uri="{FF2B5EF4-FFF2-40B4-BE49-F238E27FC236}">
                <a16:creationId xmlns:a16="http://schemas.microsoft.com/office/drawing/2014/main" id="{DCD87F7C-286E-8145-991C-E111E6D3E5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192" y="5160502"/>
            <a:ext cx="2083596" cy="1621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797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C23AF-9D35-B1EB-1A66-416672710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Encryption for Privacy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C8C51-8AAE-32DA-35B2-F5E04EF9E9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people with </a:t>
            </a:r>
            <a:r>
              <a:rPr lang="en-US" dirty="0" err="1"/>
              <a:t>sk</a:t>
            </a:r>
            <a:r>
              <a:rPr lang="en-US" dirty="0"/>
              <a:t> can read data </a:t>
            </a:r>
            <a:r>
              <a:rPr lang="en-US" b="1" dirty="0">
                <a:solidFill>
                  <a:schemeClr val="accent1"/>
                </a:solidFill>
              </a:rPr>
              <a:t>(correctness)</a:t>
            </a:r>
          </a:p>
          <a:p>
            <a:r>
              <a:rPr lang="en-US" dirty="0"/>
              <a:t>people without </a:t>
            </a:r>
            <a:r>
              <a:rPr lang="en-US" dirty="0" err="1"/>
              <a:t>sk</a:t>
            </a:r>
            <a:r>
              <a:rPr lang="en-US" dirty="0"/>
              <a:t> can’t read data </a:t>
            </a:r>
            <a:r>
              <a:rPr lang="en-US" b="1" dirty="0">
                <a:solidFill>
                  <a:schemeClr val="accent1"/>
                </a:solidFill>
              </a:rPr>
              <a:t>(security)</a:t>
            </a:r>
          </a:p>
          <a:p>
            <a:endParaRPr lang="en-US" b="1" dirty="0">
              <a:solidFill>
                <a:schemeClr val="accent1"/>
              </a:solidFill>
            </a:endParaRPr>
          </a:p>
          <a:p>
            <a:r>
              <a:rPr lang="en-US" dirty="0"/>
              <a:t>so can control access by controlling who gets </a:t>
            </a:r>
            <a:r>
              <a:rPr lang="en-US" dirty="0" err="1"/>
              <a:t>sk</a:t>
            </a:r>
            <a:endParaRPr lang="en-US" dirty="0"/>
          </a:p>
          <a:p>
            <a:endParaRPr lang="en-US" dirty="0"/>
          </a:p>
          <a:p>
            <a:r>
              <a:rPr lang="en-US" dirty="0"/>
              <a:t>to distribute keys, we can use more crypto!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67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(Public-Key) Encryption algorithms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839200" cy="5257800"/>
              </a:xfrm>
            </p:spPr>
            <p:txBody>
              <a:bodyPr>
                <a:normAutofit fontScale="92500" lnSpcReduction="10000"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Gen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:  generate a </a:t>
                </a:r>
                <a:r>
                  <a:rPr lang="en-US" b="1" dirty="0">
                    <a:solidFill>
                      <a:srgbClr val="4F81BD"/>
                    </a:solidFill>
                  </a:rPr>
                  <a:t>keypair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𝑝𝑘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𝑠𝑘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of length n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Enc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: encrypt </a:t>
                </a:r>
                <a:r>
                  <a:rPr lang="en-US" b="1" dirty="0">
                    <a:solidFill>
                      <a:srgbClr val="4F81BD"/>
                    </a:solidFill>
                  </a:rPr>
                  <a:t>message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under public key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𝑝𝑘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Dec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𝑠𝑘</m:t>
                        </m:r>
                      </m:e>
                    </m:d>
                  </m:oMath>
                </a14:m>
                <a:r>
                  <a:rPr lang="en-US" dirty="0"/>
                  <a:t>: decrypt </a:t>
                </a:r>
                <a:r>
                  <a:rPr lang="en-US" b="1" dirty="0">
                    <a:solidFill>
                      <a:srgbClr val="4F81BD"/>
                    </a:solidFill>
                  </a:rPr>
                  <a:t>ciphertext</a:t>
                </a:r>
                <a:r>
                  <a:rPr lang="en-US" dirty="0">
                    <a:solidFill>
                      <a:srgbClr val="4F81BD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 with secret key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𝑠𝑘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>
                    <a:solidFill>
                      <a:srgbClr val="000000"/>
                    </a:solidFill>
                  </a:rPr>
                  <a:t>An encryption scheme is </a:t>
                </a:r>
                <a:r>
                  <a:rPr lang="en-US" b="1" dirty="0">
                    <a:solidFill>
                      <a:schemeClr val="accent2"/>
                    </a:solidFill>
                  </a:rPr>
                  <a:t>correct</a:t>
                </a:r>
                <a:r>
                  <a:rPr lang="en-US" dirty="0">
                    <a:solidFill>
                      <a:srgbClr val="000000"/>
                    </a:solidFill>
                  </a:rPr>
                  <a:t> 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𝐷𝑒𝑐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𝐸𝑛𝑐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𝑝𝑘</m:t>
                        </m:r>
                      </m:e>
                    </m:d>
                    <m:r>
                      <a:rPr lang="en-US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A crypto scheme is </a:t>
                </a:r>
                <a:r>
                  <a:rPr lang="en-US" b="1" dirty="0">
                    <a:solidFill>
                      <a:schemeClr val="accent2"/>
                    </a:solidFill>
                  </a:rPr>
                  <a:t>secure</a:t>
                </a:r>
                <a:r>
                  <a:rPr lang="en-US" dirty="0"/>
                  <a:t> if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∀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PPT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 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∀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 ∀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. 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      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𝐸𝑛𝑐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;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</a:rPr>
                        <m:t>≤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𝐸𝑛𝑐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;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839200" cy="5257800"/>
              </a:xfrm>
              <a:blipFill>
                <a:blip r:embed="rId3"/>
                <a:stretch>
                  <a:fillRect l="-575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oOSFW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09"/>
          <a:stretch>
            <a:fillRect/>
          </a:stretch>
        </p:blipFill>
        <p:spPr>
          <a:xfrm>
            <a:off x="5217572" y="3468991"/>
            <a:ext cx="1502511" cy="1788810"/>
          </a:xfrm>
          <a:prstGeom prst="rect">
            <a:avLst/>
          </a:prstGeom>
        </p:spPr>
      </p:pic>
      <p:pic>
        <p:nvPicPr>
          <p:cNvPr id="7" name="Picture 6" descr="skeleton-key.jpg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461" y="3630291"/>
            <a:ext cx="566564" cy="378703"/>
          </a:xfrm>
          <a:prstGeom prst="rect">
            <a:avLst/>
          </a:prstGeom>
        </p:spPr>
      </p:pic>
      <p:pic>
        <p:nvPicPr>
          <p:cNvPr id="14" name="Picture 13" descr="skeleton-key.jpg">
            <a:extLst>
              <a:ext uri="{FF2B5EF4-FFF2-40B4-BE49-F238E27FC236}">
                <a16:creationId xmlns:a16="http://schemas.microsoft.com/office/drawing/2014/main" id="{FD35FF6C-45A7-3445-B754-87FEC1D9D4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899" y="4505023"/>
            <a:ext cx="566564" cy="378703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3689890" y="4038600"/>
            <a:ext cx="1158240" cy="0"/>
          </a:xfrm>
          <a:prstGeom prst="line">
            <a:avLst/>
          </a:prstGeom>
          <a:ln w="44450">
            <a:solidFill>
              <a:schemeClr val="tx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689890" y="4893458"/>
            <a:ext cx="1158240" cy="0"/>
          </a:xfrm>
          <a:prstGeom prst="line">
            <a:avLst/>
          </a:prstGeom>
          <a:ln w="44450">
            <a:solidFill>
              <a:schemeClr val="tx1"/>
            </a:solidFill>
            <a:headEnd type="triangle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689890" y="3628884"/>
            <a:ext cx="823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CronosPro-Regular"/>
                <a:cs typeface="CronosPro-Regular"/>
              </a:rPr>
              <a:t>Enc</a:t>
            </a:r>
            <a:endParaRPr lang="en-US" dirty="0">
              <a:latin typeface="CronosPro-Regular"/>
              <a:cs typeface="CronosPro-Regular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62554" y="4495800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ronosPro-Regular"/>
                <a:cs typeface="CronosPro-Regular"/>
              </a:rPr>
              <a:t>Dec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" b="9376"/>
          <a:stretch>
            <a:fillRect/>
          </a:stretch>
        </p:blipFill>
        <p:spPr>
          <a:xfrm>
            <a:off x="1828800" y="3468991"/>
            <a:ext cx="1471011" cy="178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96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b="1" dirty="0"/>
                  <a:t>[</a:t>
                </a:r>
                <a:r>
                  <a:rPr lang="en-US" b="1" dirty="0" err="1"/>
                  <a:t>Rivest</a:t>
                </a:r>
                <a:r>
                  <a:rPr lang="en-US" b="1" dirty="0"/>
                  <a:t>, Shamir, </a:t>
                </a:r>
                <a:r>
                  <a:rPr lang="en-US" b="1" dirty="0" err="1"/>
                  <a:t>Adleman</a:t>
                </a:r>
                <a:r>
                  <a:rPr lang="en-US" b="1" dirty="0"/>
                  <a:t> 1977]</a:t>
                </a:r>
              </a:p>
              <a:p>
                <a:pPr marL="0" indent="0">
                  <a:buNone/>
                </a:pPr>
                <a:r>
                  <a:rPr lang="en-US" sz="2000" b="1" dirty="0"/>
                  <a:t>Shared Turing Award in 2002:  </a:t>
                </a:r>
                <a:r>
                  <a:rPr lang="en-US" sz="2000" i="1" dirty="0"/>
                  <a:t>ingenious </a:t>
                </a:r>
              </a:p>
              <a:p>
                <a:pPr marL="0" indent="0">
                  <a:buNone/>
                </a:pPr>
                <a:r>
                  <a:rPr lang="en-US" sz="2000" i="1" dirty="0"/>
                  <a:t>contribution to making public-key crypto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Gen(</a:t>
                </a:r>
                <a:r>
                  <a:rPr lang="en-US" dirty="0" err="1"/>
                  <a:t>len</a:t>
                </a:r>
                <a:r>
                  <a:rPr lang="en-US" dirty="0"/>
                  <a:t>): </a:t>
                </a:r>
              </a:p>
              <a:p>
                <a:pPr lvl="1"/>
                <a:r>
                  <a:rPr lang="en-US" dirty="0"/>
                  <a:t>Pick primes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𝑝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𝑞</m:t>
                    </m:r>
                  </m:oMath>
                </a14:m>
                <a:r>
                  <a:rPr lang="en-US" dirty="0"/>
                  <a:t>, define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Choose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𝑒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𝑑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𝑒𝑑</m:t>
                    </m:r>
                    <m:r>
                      <a:rPr lang="en-US" b="0" i="1" smtClean="0">
                        <a:latin typeface="Cambria Math" charset="0"/>
                      </a:rPr>
                      <m:t>=1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charset="0"/>
                      </a:rPr>
                      <m:t>mod</m:t>
                    </m:r>
                    <m:r>
                      <a:rPr lang="en-US" b="0" i="1" smtClean="0">
                        <a:latin typeface="Cambria Math" charset="0"/>
                      </a:rPr>
                      <m:t> (</m:t>
                    </m:r>
                    <m:r>
                      <a:rPr lang="en-US" b="0" i="1" smtClean="0">
                        <a:latin typeface="Cambria Math" charset="0"/>
                      </a:rPr>
                      <m:t>𝑝</m:t>
                    </m:r>
                    <m:r>
                      <a:rPr lang="en-US" b="0" i="1" smtClean="0">
                        <a:latin typeface="Cambria Math" charset="0"/>
                      </a:rPr>
                      <m:t>−1)(</m:t>
                    </m:r>
                    <m:r>
                      <a:rPr lang="en-US" b="0" i="1" smtClean="0">
                        <a:latin typeface="Cambria Math" charset="0"/>
                      </a:rPr>
                      <m:t>𝑞</m:t>
                    </m:r>
                    <m:r>
                      <a:rPr lang="en-US" b="0" i="1" smtClean="0">
                        <a:latin typeface="Cambria Math" charset="0"/>
                      </a:rPr>
                      <m:t>−1)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𝑝𝑘</m:t>
                    </m:r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𝑒</m:t>
                        </m:r>
                      </m:e>
                    </m:d>
                    <m:r>
                      <a:rPr lang="en-US" b="0" i="0" smtClean="0">
                        <a:latin typeface="Cambria Math" charset="0"/>
                      </a:rPr>
                      <m:t>, </m:t>
                    </m:r>
                    <m:r>
                      <a:rPr lang="en-US" b="0" i="1" smtClean="0">
                        <a:latin typeface="Cambria Math" charset="0"/>
                      </a:rPr>
                      <m:t> </m:t>
                    </m:r>
                    <m:r>
                      <a:rPr lang="en-US" b="0" i="1" smtClean="0">
                        <a:latin typeface="Cambria Math" charset="0"/>
                      </a:rPr>
                      <m:t>𝑠𝑘</m:t>
                    </m:r>
                    <m:r>
                      <a:rPr lang="en-US" b="0" i="1" smtClean="0">
                        <a:latin typeface="Cambria Math" charset="0"/>
                      </a:rPr>
                      <m:t>=(</m:t>
                    </m:r>
                    <m:r>
                      <a:rPr lang="en-US" b="0" i="1" smtClean="0">
                        <a:latin typeface="Cambria Math" charset="0"/>
                      </a:rPr>
                      <m:t>𝑝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𝑞</m:t>
                    </m:r>
                    <m:r>
                      <a:rPr lang="en-US" b="0" i="1" smtClean="0">
                        <a:latin typeface="Cambria Math" charset="0"/>
                      </a:rPr>
                      <m:t>, </m:t>
                    </m:r>
                    <m:r>
                      <a:rPr lang="en-US" b="0" i="1" smtClean="0">
                        <a:latin typeface="Cambria Math" charset="0"/>
                      </a:rPr>
                      <m:t>𝑑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b="0" i="0" dirty="0" err="1"/>
                  <a:t>Enc</a:t>
                </a:r>
                <a:r>
                  <a:rPr lang="en-US" b="0" i="0" dirty="0"/>
                  <a:t>(m, </a:t>
                </a:r>
                <a:r>
                  <a:rPr lang="en-US" b="0" i="0" dirty="0" err="1"/>
                  <a:t>pk</a:t>
                </a:r>
                <a:r>
                  <a:rPr lang="en-US" b="0" i="0" dirty="0"/>
                  <a:t>)</a:t>
                </a:r>
              </a:p>
              <a:p>
                <a:endParaRPr lang="en-US" dirty="0"/>
              </a:p>
              <a:p>
                <a:r>
                  <a:rPr lang="en-US" dirty="0"/>
                  <a:t>Dec(c, </a:t>
                </a:r>
                <a:r>
                  <a:rPr lang="en-US" dirty="0" err="1"/>
                  <a:t>sk</a:t>
                </a:r>
                <a:r>
                  <a:rPr lang="en-US" dirty="0"/>
                  <a:t>):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35" t="-1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161162" y="5181600"/>
                <a:ext cx="227389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charset="0"/>
                        </a:rPr>
                        <m:t>𝑐</m:t>
                      </m:r>
                      <m:r>
                        <a:rPr lang="en-US" sz="2800" i="1">
                          <a:latin typeface="Cambria Math" charset="0"/>
                        </a:rPr>
                        <m:t>=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charset="0"/>
                            </a:rPr>
                            <m:t>𝑚</m:t>
                          </m:r>
                        </m:e>
                        <m:sup>
                          <m:r>
                            <a:rPr lang="en-US" sz="2800" i="1">
                              <a:latin typeface="Cambria Math" charset="0"/>
                            </a:rPr>
                            <m:t>𝑒</m:t>
                          </m:r>
                        </m:sup>
                      </m:sSup>
                      <m:r>
                        <a:rPr lang="en-US" sz="2800" i="1"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>
                          <a:latin typeface="Cambria Math" charset="0"/>
                        </a:rPr>
                        <m:t>mod</m:t>
                      </m:r>
                      <m:r>
                        <a:rPr lang="en-US" sz="2800">
                          <a:latin typeface="Cambria Math" charset="0"/>
                        </a:rPr>
                        <m:t> </m:t>
                      </m:r>
                      <m:r>
                        <a:rPr lang="en-US" sz="2800" i="1">
                          <a:latin typeface="Cambria Math" charset="0"/>
                        </a:rPr>
                        <m:t>𝑛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1162" y="5181600"/>
                <a:ext cx="2273892" cy="43088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193819" y="6140426"/>
                <a:ext cx="2306016" cy="4385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charset="0"/>
                        </a:rPr>
                        <m:t>𝑚</m:t>
                      </m:r>
                      <m:r>
                        <a:rPr lang="en-US" sz="2800" i="1">
                          <a:latin typeface="Cambria Math" charset="0"/>
                        </a:rPr>
                        <m:t>=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charset="0"/>
                            </a:rPr>
                            <m:t>𝑐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charset="0"/>
                            </a:rPr>
                            <m:t>𝑑</m:t>
                          </m:r>
                        </m:sup>
                      </m:sSup>
                      <m:r>
                        <a:rPr lang="en-US" sz="2800" i="1"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>
                          <a:latin typeface="Cambria Math" charset="0"/>
                        </a:rPr>
                        <m:t>mod</m:t>
                      </m:r>
                      <m:r>
                        <a:rPr lang="en-US" sz="2800">
                          <a:latin typeface="Cambria Math" charset="0"/>
                        </a:rPr>
                        <m:t> </m:t>
                      </m:r>
                      <m:r>
                        <a:rPr lang="en-US" sz="2800" i="1">
                          <a:latin typeface="Cambria Math" charset="0"/>
                        </a:rPr>
                        <m:t>𝑛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3819" y="6140426"/>
                <a:ext cx="2306016" cy="43858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rsa-photo.jpe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948" y="4427700"/>
            <a:ext cx="3435053" cy="243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324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4E965-F95A-8742-8338-3BE01C091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RSA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5DEFA9-57F5-CF4B-BC96-F51B3EA2B9E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876800"/>
              </a:xfrm>
            </p:spPr>
            <p:txBody>
              <a:bodyPr/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(21, 5)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=(3, 7, 5)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Observe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𝑒𝑑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=5⋅5=25=1 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mod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12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/>
                  <a:t>Compute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Enc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(17;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457200" indent="-457200">
                  <a:buFont typeface="+mj-lt"/>
                  <a:buAutoNum type="arabicPeriod"/>
                </a:pPr>
                <a:endParaRPr lang="en-US" dirty="0"/>
              </a:p>
              <a:p>
                <a:pPr marL="457200" indent="-457200">
                  <a:buFont typeface="+mj-lt"/>
                  <a:buAutoNum type="arabicPeriod"/>
                </a:pPr>
                <a:endParaRPr lang="en-US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/>
                  <a:t>Compute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Dec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5DEFA9-57F5-CF4B-BC96-F51B3EA2B9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876800"/>
              </a:xfrm>
              <a:blipFill>
                <a:blip r:embed="rId2"/>
                <a:stretch>
                  <a:fillRect l="-772" t="-1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26F4B30-F60D-7240-B1A4-9598AEB0E2E0}"/>
                  </a:ext>
                </a:extLst>
              </p:cNvPr>
              <p:cNvSpPr txBox="1"/>
              <p:nvPr/>
            </p:nvSpPr>
            <p:spPr>
              <a:xfrm>
                <a:off x="1066800" y="3657600"/>
                <a:ext cx="6128922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17;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21, 5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17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21=1419857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21=5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26F4B30-F60D-7240-B1A4-9598AEB0E2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3657600"/>
                <a:ext cx="6128922" cy="312650"/>
              </a:xfrm>
              <a:prstGeom prst="rect">
                <a:avLst/>
              </a:prstGeom>
              <a:blipFill>
                <a:blip r:embed="rId3"/>
                <a:stretch>
                  <a:fillRect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7E113A3-1A4A-904A-B13F-2B441BEF0EE0}"/>
                  </a:ext>
                </a:extLst>
              </p:cNvPr>
              <p:cNvSpPr txBox="1"/>
              <p:nvPr/>
            </p:nvSpPr>
            <p:spPr>
              <a:xfrm>
                <a:off x="1045464" y="5101475"/>
                <a:ext cx="6577313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5;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3,7,5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21=3125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21= 17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7E113A3-1A4A-904A-B13F-2B441BEF0E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464" y="5101475"/>
                <a:ext cx="6577313" cy="312650"/>
              </a:xfrm>
              <a:prstGeom prst="rect">
                <a:avLst/>
              </a:prstGeom>
              <a:blipFill>
                <a:blip r:embed="rId4"/>
                <a:stretch>
                  <a:fillRect r="-193" b="-2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692A5C01-66EE-13F8-6403-173C43592593}"/>
              </a:ext>
            </a:extLst>
          </p:cNvPr>
          <p:cNvSpPr/>
          <p:nvPr/>
        </p:nvSpPr>
        <p:spPr>
          <a:xfrm>
            <a:off x="228600" y="3429000"/>
            <a:ext cx="7162800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F7B7BA-71EA-0D55-5799-7C644E1FF993}"/>
              </a:ext>
            </a:extLst>
          </p:cNvPr>
          <p:cNvSpPr/>
          <p:nvPr/>
        </p:nvSpPr>
        <p:spPr>
          <a:xfrm>
            <a:off x="457200" y="4758575"/>
            <a:ext cx="7162800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361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5B465-0629-CB46-97D5-E084B9F37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RSA is correct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C38EA8-5FC4-474A-8EC6-A07017B05C6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1078231"/>
              </a:xfrm>
            </p:spPr>
            <p:txBody>
              <a:bodyPr/>
              <a:lstStyle/>
              <a:p>
                <a:r>
                  <a:rPr lang="en-US" dirty="0"/>
                  <a:t>Theorem: RSA is a correct public-key encryption scheme.</a:t>
                </a:r>
              </a:p>
              <a:p>
                <a:r>
                  <a:rPr lang="en-US" dirty="0"/>
                  <a:t>Theorem: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mod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𝑝𝑞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mod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C38EA8-5FC4-474A-8EC6-A07017B05C6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1078231"/>
              </a:xfrm>
              <a:blipFill>
                <a:blip r:embed="rId3"/>
                <a:stretch>
                  <a:fillRect l="-772" t="-5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EDD2E47-6D32-7E4D-809F-0F4F1DC34BDC}"/>
                  </a:ext>
                </a:extLst>
              </p:cNvPr>
              <p:cNvSpPr txBox="1"/>
              <p:nvPr/>
            </p:nvSpPr>
            <p:spPr>
              <a:xfrm>
                <a:off x="838200" y="2895600"/>
                <a:ext cx="4655184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Dec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;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𝑝𝑘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𝑠𝑘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 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mod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𝑝𝑞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EDD2E47-6D32-7E4D-809F-0F4F1DC34B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895600"/>
                <a:ext cx="4655184" cy="281937"/>
              </a:xfrm>
              <a:prstGeom prst="rect">
                <a:avLst/>
              </a:prstGeom>
              <a:blipFill>
                <a:blip r:embed="rId4"/>
                <a:stretch>
                  <a:fillRect l="-820" t="-4545" r="-546" b="-4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A9F294E-1511-DF48-978A-0C7CA05CC741}"/>
                  </a:ext>
                </a:extLst>
              </p:cNvPr>
              <p:cNvSpPr txBox="1"/>
              <p:nvPr/>
            </p:nvSpPr>
            <p:spPr>
              <a:xfrm>
                <a:off x="2895600" y="3317745"/>
                <a:ext cx="1839863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 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A9F294E-1511-DF48-978A-0C7CA05CC7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3317745"/>
                <a:ext cx="1839863" cy="281937"/>
              </a:xfrm>
              <a:prstGeom prst="rect">
                <a:avLst/>
              </a:prstGeom>
              <a:blipFill>
                <a:blip r:embed="rId5"/>
                <a:stretch>
                  <a:fillRect l="-694" t="-4545" r="-2083" b="-4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0724061-ED9B-5841-BDFD-7C8B1E03E969}"/>
                  </a:ext>
                </a:extLst>
              </p:cNvPr>
              <p:cNvSpPr txBox="1"/>
              <p:nvPr/>
            </p:nvSpPr>
            <p:spPr>
              <a:xfrm>
                <a:off x="2895600" y="3758944"/>
                <a:ext cx="1569532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𝑒𝑑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0724061-ED9B-5841-BDFD-7C8B1E03E9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3758944"/>
                <a:ext cx="1569532" cy="281937"/>
              </a:xfrm>
              <a:prstGeom prst="rect">
                <a:avLst/>
              </a:prstGeom>
              <a:blipFill>
                <a:blip r:embed="rId6"/>
                <a:stretch>
                  <a:fillRect l="-813" t="-4545" r="-2439" b="-4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A985742-967F-1948-87C5-42438BF0DD68}"/>
                  </a:ext>
                </a:extLst>
              </p:cNvPr>
              <p:cNvSpPr txBox="1"/>
              <p:nvPr/>
            </p:nvSpPr>
            <p:spPr>
              <a:xfrm>
                <a:off x="76200" y="4816393"/>
                <a:ext cx="3594189" cy="2884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𝑒𝑑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−1)(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A985742-967F-1948-87C5-42438BF0DD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4816393"/>
                <a:ext cx="3594189" cy="288477"/>
              </a:xfrm>
              <a:prstGeom prst="rect">
                <a:avLst/>
              </a:prstGeom>
              <a:blipFill>
                <a:blip r:embed="rId7"/>
                <a:stretch>
                  <a:fillRect l="-355" t="-9091" r="-1064" b="-4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AED9971-C784-8443-9400-C7141057098D}"/>
                  </a:ext>
                </a:extLst>
              </p:cNvPr>
              <p:cNvSpPr txBox="1"/>
              <p:nvPr/>
            </p:nvSpPr>
            <p:spPr>
              <a:xfrm>
                <a:off x="1235500" y="5202726"/>
                <a:ext cx="2846998" cy="2884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⋅(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AED9971-C784-8443-9400-C714105709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5500" y="5202726"/>
                <a:ext cx="2846998" cy="288477"/>
              </a:xfrm>
              <a:prstGeom prst="rect">
                <a:avLst/>
              </a:prstGeom>
              <a:blipFill>
                <a:blip r:embed="rId8"/>
                <a:stretch>
                  <a:fillRect l="-444" t="-4167" r="-1333" b="-3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4075890-E4BB-964E-8D6E-F4955E118E30}"/>
                  </a:ext>
                </a:extLst>
              </p:cNvPr>
              <p:cNvSpPr txBox="1"/>
              <p:nvPr/>
            </p:nvSpPr>
            <p:spPr>
              <a:xfrm>
                <a:off x="1143000" y="5600432"/>
                <a:ext cx="3598614" cy="2884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⋅(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4075890-E4BB-964E-8D6E-F4955E118E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5600432"/>
                <a:ext cx="3598614" cy="288477"/>
              </a:xfrm>
              <a:prstGeom prst="rect">
                <a:avLst/>
              </a:prstGeom>
              <a:blipFill>
                <a:blip r:embed="rId9"/>
                <a:stretch>
                  <a:fillRect t="-9091" b="-4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4007D71-8410-1647-A6ED-EF6C9C29EB51}"/>
                  </a:ext>
                </a:extLst>
              </p:cNvPr>
              <p:cNvSpPr txBox="1"/>
              <p:nvPr/>
            </p:nvSpPr>
            <p:spPr>
              <a:xfrm>
                <a:off x="1235500" y="6056807"/>
                <a:ext cx="2348785" cy="2955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4007D71-8410-1647-A6ED-EF6C9C29EB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5500" y="6056807"/>
                <a:ext cx="2348785" cy="295594"/>
              </a:xfrm>
              <a:prstGeom prst="rect">
                <a:avLst/>
              </a:prstGeom>
              <a:blipFill>
                <a:blip r:embed="rId10"/>
                <a:stretch>
                  <a:fillRect l="-541" r="-1622" b="-39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1E0F161-4191-444B-84F8-0F6FE2B29C22}"/>
                  </a:ext>
                </a:extLst>
              </p:cNvPr>
              <p:cNvSpPr txBox="1"/>
              <p:nvPr/>
            </p:nvSpPr>
            <p:spPr>
              <a:xfrm>
                <a:off x="1229399" y="6428601"/>
                <a:ext cx="11753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1E0F161-4191-444B-84F8-0F6FE2B29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399" y="6428601"/>
                <a:ext cx="1175385" cy="276999"/>
              </a:xfrm>
              <a:prstGeom prst="rect">
                <a:avLst/>
              </a:prstGeom>
              <a:blipFill>
                <a:blip r:embed="rId11"/>
                <a:stretch>
                  <a:fillRect l="-1075" t="-4545" r="-3226" b="-4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5598612-D381-EA47-88E7-9909F773322A}"/>
                  </a:ext>
                </a:extLst>
              </p:cNvPr>
              <p:cNvSpPr txBox="1"/>
              <p:nvPr/>
            </p:nvSpPr>
            <p:spPr>
              <a:xfrm>
                <a:off x="4487730" y="4816393"/>
                <a:ext cx="3594189" cy="2884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𝑒𝑑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−1)(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5598612-D381-EA47-88E7-9909F77332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7730" y="4816393"/>
                <a:ext cx="3594189" cy="288477"/>
              </a:xfrm>
              <a:prstGeom prst="rect">
                <a:avLst/>
              </a:prstGeom>
              <a:blipFill>
                <a:blip r:embed="rId12"/>
                <a:stretch>
                  <a:fillRect l="-353" t="-9091" r="-707" b="-4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ACE3028-46AC-064C-9387-6C23F2EA3FEC}"/>
                  </a:ext>
                </a:extLst>
              </p:cNvPr>
              <p:cNvSpPr txBox="1"/>
              <p:nvPr/>
            </p:nvSpPr>
            <p:spPr>
              <a:xfrm>
                <a:off x="5647030" y="5202726"/>
                <a:ext cx="2847959" cy="2884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⋅(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ACE3028-46AC-064C-9387-6C23F2EA3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7030" y="5202726"/>
                <a:ext cx="2847959" cy="288477"/>
              </a:xfrm>
              <a:prstGeom prst="rect">
                <a:avLst/>
              </a:prstGeom>
              <a:blipFill>
                <a:blip r:embed="rId13"/>
                <a:stretch>
                  <a:fillRect t="-4167" r="-885" b="-3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4F87CD5-6254-6343-B609-8D0AFBC9A13F}"/>
                  </a:ext>
                </a:extLst>
              </p:cNvPr>
              <p:cNvSpPr txBox="1"/>
              <p:nvPr/>
            </p:nvSpPr>
            <p:spPr>
              <a:xfrm>
                <a:off x="5554530" y="5600432"/>
                <a:ext cx="3485762" cy="2884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⋅(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4F87CD5-6254-6343-B609-8D0AFBC9A1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4530" y="5600432"/>
                <a:ext cx="3485762" cy="288477"/>
              </a:xfrm>
              <a:prstGeom prst="rect">
                <a:avLst/>
              </a:prstGeom>
              <a:blipFill>
                <a:blip r:embed="rId14"/>
                <a:stretch>
                  <a:fillRect l="-365" t="-9091" r="-1095" b="-4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D0D56B1-CA34-B44E-BA35-B10CA851EBF8}"/>
                  </a:ext>
                </a:extLst>
              </p:cNvPr>
              <p:cNvSpPr txBox="1"/>
              <p:nvPr/>
            </p:nvSpPr>
            <p:spPr>
              <a:xfrm>
                <a:off x="5647030" y="6056807"/>
                <a:ext cx="2351541" cy="2955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D0D56B1-CA34-B44E-BA35-B10CA851EB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7030" y="6056807"/>
                <a:ext cx="2351541" cy="295594"/>
              </a:xfrm>
              <a:prstGeom prst="rect">
                <a:avLst/>
              </a:prstGeom>
              <a:blipFill>
                <a:blip r:embed="rId15"/>
                <a:stretch>
                  <a:fillRect r="-1622" b="-39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4AF7177-6410-884B-8C58-2313AFF5973B}"/>
                  </a:ext>
                </a:extLst>
              </p:cNvPr>
              <p:cNvSpPr txBox="1"/>
              <p:nvPr/>
            </p:nvSpPr>
            <p:spPr>
              <a:xfrm>
                <a:off x="5640929" y="6428601"/>
                <a:ext cx="117634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4AF7177-6410-884B-8C58-2313AFF597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0929" y="6428601"/>
                <a:ext cx="1176348" cy="276999"/>
              </a:xfrm>
              <a:prstGeom prst="rect">
                <a:avLst/>
              </a:prstGeom>
              <a:blipFill>
                <a:blip r:embed="rId16"/>
                <a:stretch>
                  <a:fillRect l="-1087" t="-4545" r="-4348" b="-4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4DBD792-B301-1940-90AF-261825649B47}"/>
                  </a:ext>
                </a:extLst>
              </p:cNvPr>
              <p:cNvSpPr txBox="1"/>
              <p:nvPr/>
            </p:nvSpPr>
            <p:spPr>
              <a:xfrm>
                <a:off x="2895600" y="4200143"/>
                <a:ext cx="130458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4DBD792-B301-1940-90AF-261825649B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4200143"/>
                <a:ext cx="1304588" cy="276999"/>
              </a:xfrm>
              <a:prstGeom prst="rect">
                <a:avLst/>
              </a:prstGeom>
              <a:blipFill>
                <a:blip r:embed="rId17"/>
                <a:stretch>
                  <a:fillRect l="-1961" t="-4545" r="-3922" b="-4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066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9ECF4-ADCC-92FB-4013-7F1359159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74F60-C94E-543D-2758-A4CB77164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Textbook RSA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D4298-F8A3-024D-F334-AA63536A41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562600"/>
          </a:xfrm>
        </p:spPr>
        <p:txBody>
          <a:bodyPr>
            <a:normAutofit/>
          </a:bodyPr>
          <a:lstStyle/>
          <a:p>
            <a:r>
              <a:rPr lang="en-US" i="1" dirty="0"/>
              <a:t>Insecure keys: </a:t>
            </a:r>
            <a:r>
              <a:rPr lang="en-US" dirty="0"/>
              <a:t>There are known efficient attacks for some choices of e, d, p, q</a:t>
            </a:r>
          </a:p>
          <a:p>
            <a:pPr lvl="1"/>
            <a:r>
              <a:rPr lang="en-US" dirty="0"/>
              <a:t>use good crypto library, never implement yourself</a:t>
            </a:r>
          </a:p>
          <a:p>
            <a:endParaRPr lang="en-US" i="1" dirty="0"/>
          </a:p>
          <a:p>
            <a:r>
              <a:rPr lang="en-US" i="1" dirty="0"/>
              <a:t>Deterministic</a:t>
            </a:r>
            <a:r>
              <a:rPr lang="en-US" dirty="0"/>
              <a:t>:  given same plaintext and key, always produces the same ciphertext</a:t>
            </a:r>
          </a:p>
          <a:p>
            <a:pPr lvl="1"/>
            <a:r>
              <a:rPr lang="en-US" dirty="0"/>
              <a:t>OAEP (Optimal Asymmetric Encryption Padding)</a:t>
            </a:r>
          </a:p>
          <a:p>
            <a:pPr lvl="1"/>
            <a:endParaRPr lang="en-US" dirty="0"/>
          </a:p>
          <a:p>
            <a:r>
              <a:rPr lang="en-US" i="1" dirty="0"/>
              <a:t>Inefficient: </a:t>
            </a:r>
            <a:r>
              <a:rPr lang="en-US" dirty="0"/>
              <a:t>computing modular arithmetic with                       large numbers is very slow</a:t>
            </a:r>
          </a:p>
          <a:p>
            <a:pPr lvl="1"/>
            <a:r>
              <a:rPr lang="en-US" dirty="0"/>
              <a:t>only use </a:t>
            </a:r>
            <a:r>
              <a:rPr lang="en-US" dirty="0" err="1"/>
              <a:t>pke</a:t>
            </a:r>
            <a:r>
              <a:rPr lang="en-US" dirty="0"/>
              <a:t> to share/agree on key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B21322-E053-7EED-119C-C614D7DB1D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530" y="3810000"/>
            <a:ext cx="2688470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172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5332D-6561-A4B4-1945-FC6BDBA52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Option 1: Hybrid Encryption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B723BBE-2D4A-0143-C09D-8440687BB5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Symmetric Encryption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A6FEB094-F4A3-8552-2C43-260C82261C38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57200" y="2438400"/>
                <a:ext cx="3931920" cy="2873197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shared secret keys </a:t>
                </a:r>
              </a:p>
              <a:p>
                <a:r>
                  <a:rPr lang="en-US" dirty="0"/>
                  <a:t>e.g., AES</a:t>
                </a:r>
              </a:p>
              <a:p>
                <a:pPr>
                  <a:lnSpc>
                    <a:spcPts val="1580"/>
                  </a:lnSpc>
                </a:pPr>
                <a:endParaRPr lang="en-US" dirty="0"/>
              </a:p>
              <a:p>
                <a:r>
                  <a:rPr lang="en-US" dirty="0"/>
                  <a:t>Pros: fast, works on arbitrary-length messages</a:t>
                </a:r>
              </a:p>
              <a:p>
                <a:pPr>
                  <a:lnSpc>
                    <a:spcPts val="1580"/>
                  </a:lnSpc>
                </a:pPr>
                <a:endParaRPr lang="en-US" dirty="0"/>
              </a:p>
              <a:p>
                <a:r>
                  <a:rPr lang="en-US" dirty="0"/>
                  <a:t>Cons: need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keys, key distribution </a:t>
                </a:r>
              </a:p>
            </p:txBody>
          </p:sp>
        </mc:Choice>
        <mc:Fallback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A6FEB094-F4A3-8552-2C43-260C82261C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57200" y="2438400"/>
                <a:ext cx="3931920" cy="2873197"/>
              </a:xfrm>
              <a:blipFill>
                <a:blip r:embed="rId2"/>
                <a:stretch>
                  <a:fillRect l="-1613" t="-3084" r="-1290" b="-3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4FD91A6-80B3-0C5D-EBCF-DED1CCA505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4084320" cy="639762"/>
          </a:xfrm>
        </p:spPr>
        <p:txBody>
          <a:bodyPr>
            <a:normAutofit/>
          </a:bodyPr>
          <a:lstStyle/>
          <a:p>
            <a:r>
              <a:rPr lang="en-US" b="1" dirty="0"/>
              <a:t>Public-key Encryption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14CA651-9C55-615C-EB7F-0FA637531E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4236720" cy="287319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keypair (</a:t>
            </a:r>
            <a:r>
              <a:rPr lang="en-US" dirty="0" err="1"/>
              <a:t>sk</a:t>
            </a:r>
            <a:r>
              <a:rPr lang="en-US" dirty="0"/>
              <a:t>, pk)  per person</a:t>
            </a:r>
          </a:p>
          <a:p>
            <a:r>
              <a:rPr lang="en-US" dirty="0"/>
              <a:t>e.g., RSA</a:t>
            </a:r>
          </a:p>
          <a:p>
            <a:pPr>
              <a:lnSpc>
                <a:spcPct val="110000"/>
              </a:lnSpc>
            </a:pPr>
            <a:endParaRPr lang="en-US" dirty="0"/>
          </a:p>
          <a:p>
            <a:r>
              <a:rPr lang="en-US" dirty="0"/>
              <a:t>Pros: don’t need secret enc</a:t>
            </a:r>
          </a:p>
          <a:p>
            <a:pPr>
              <a:lnSpc>
                <a:spcPct val="110000"/>
              </a:lnSpc>
            </a:pPr>
            <a:endParaRPr lang="en-US" dirty="0"/>
          </a:p>
          <a:p>
            <a:r>
              <a:rPr lang="en-US" dirty="0"/>
              <a:t>Cons: (very!) slow, key authentication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773E7A-9703-7691-39A9-51ABC88846E1}"/>
              </a:ext>
            </a:extLst>
          </p:cNvPr>
          <p:cNvSpPr txBox="1"/>
          <p:nvPr/>
        </p:nvSpPr>
        <p:spPr>
          <a:xfrm>
            <a:off x="539966" y="5311597"/>
            <a:ext cx="8064067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400" dirty="0"/>
              <a:t>Hybrid Encryption: generate fresh AES key each time, </a:t>
            </a:r>
          </a:p>
          <a:p>
            <a:pPr algn="ctr"/>
            <a:r>
              <a:rPr lang="en-US" sz="2400" dirty="0"/>
              <a:t>use other person's public key to encrypt AES session key </a:t>
            </a:r>
          </a:p>
          <a:p>
            <a:pPr algn="ctr"/>
            <a:r>
              <a:rPr lang="en-US" sz="2400" dirty="0"/>
              <a:t>and send it to them </a:t>
            </a:r>
          </a:p>
        </p:txBody>
      </p:sp>
      <p:pic>
        <p:nvPicPr>
          <p:cNvPr id="3" name="Picture 2" descr="newborn-baby-liger-cubs.jpg">
            <a:extLst>
              <a:ext uri="{FF2B5EF4-FFF2-40B4-BE49-F238E27FC236}">
                <a16:creationId xmlns:a16="http://schemas.microsoft.com/office/drawing/2014/main" id="{9ED53C21-127C-3B48-7B4D-D4CD10907A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0"/>
            <a:ext cx="2209800" cy="149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48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  <p:bldP spid="10" grpId="0" build="p"/>
      <p:bldP spid="11" grpId="0" build="p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Option 1: Hybrid Encryption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3276600"/>
            <a:ext cx="7391400" cy="3200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>
                <a:latin typeface="Courier New"/>
                <a:cs typeface="Courier New"/>
              </a:rPr>
              <a:t>0.  B: (</a:t>
            </a:r>
            <a:r>
              <a:rPr lang="en-US" b="1" dirty="0" err="1">
                <a:latin typeface="Courier New"/>
                <a:cs typeface="Courier New"/>
              </a:rPr>
              <a:t>pk_B</a:t>
            </a:r>
            <a:r>
              <a:rPr lang="en-US" b="1" dirty="0">
                <a:latin typeface="Courier New"/>
                <a:cs typeface="Courier New"/>
              </a:rPr>
              <a:t>, </a:t>
            </a:r>
            <a:r>
              <a:rPr lang="en-US" b="1" dirty="0" err="1">
                <a:latin typeface="Courier New"/>
                <a:cs typeface="Courier New"/>
              </a:rPr>
              <a:t>sk_B</a:t>
            </a:r>
            <a:r>
              <a:rPr lang="en-US" b="1" dirty="0">
                <a:latin typeface="Courier New"/>
                <a:cs typeface="Courier New"/>
              </a:rPr>
              <a:t>) = </a:t>
            </a:r>
            <a:r>
              <a:rPr lang="en-US" b="1" dirty="0" err="1">
                <a:latin typeface="Courier New"/>
                <a:cs typeface="Courier New"/>
              </a:rPr>
              <a:t>Gen_PKE</a:t>
            </a:r>
            <a:r>
              <a:rPr lang="en-US" b="1" dirty="0">
                <a:latin typeface="Courier New"/>
                <a:cs typeface="Courier New"/>
              </a:rPr>
              <a:t>(</a:t>
            </a:r>
            <a:r>
              <a:rPr lang="en-US" b="1" dirty="0" err="1">
                <a:latin typeface="Courier New"/>
                <a:cs typeface="Courier New"/>
              </a:rPr>
              <a:t>len_PKE</a:t>
            </a:r>
            <a:r>
              <a:rPr lang="en-US" b="1" dirty="0">
                <a:latin typeface="Courier New"/>
                <a:cs typeface="Courier New"/>
              </a:rPr>
              <a:t>)</a:t>
            </a:r>
          </a:p>
          <a:p>
            <a:pPr marL="0" indent="0">
              <a:buNone/>
            </a:pPr>
            <a:r>
              <a:rPr lang="en-US" b="1" dirty="0">
                <a:latin typeface="Courier New"/>
                <a:cs typeface="Courier New"/>
              </a:rPr>
              <a:t>	  publish (B, </a:t>
            </a:r>
            <a:r>
              <a:rPr lang="en-US" b="1" dirty="0" err="1">
                <a:latin typeface="Courier New"/>
                <a:cs typeface="Courier New"/>
              </a:rPr>
              <a:t>pk_B</a:t>
            </a:r>
            <a:r>
              <a:rPr lang="en-US" b="1" dirty="0">
                <a:latin typeface="Courier New"/>
                <a:cs typeface="Courier New"/>
              </a:rPr>
              <a:t>)</a:t>
            </a:r>
          </a:p>
          <a:p>
            <a:pPr marL="0" indent="0">
              <a:buNone/>
            </a:pPr>
            <a:r>
              <a:rPr lang="en-US" b="1" dirty="0">
                <a:latin typeface="Courier New"/>
                <a:cs typeface="Courier New"/>
              </a:rPr>
              <a:t>1.  A: </a:t>
            </a:r>
            <a:r>
              <a:rPr lang="en-US" b="1" dirty="0" err="1">
                <a:latin typeface="Courier New"/>
                <a:cs typeface="Courier New"/>
              </a:rPr>
              <a:t>k_s</a:t>
            </a:r>
            <a:r>
              <a:rPr lang="en-US" b="1" dirty="0">
                <a:latin typeface="Courier New"/>
                <a:cs typeface="Courier New"/>
              </a:rPr>
              <a:t> = </a:t>
            </a:r>
            <a:r>
              <a:rPr lang="en-US" b="1" dirty="0" err="1">
                <a:latin typeface="Courier New"/>
                <a:cs typeface="Courier New"/>
              </a:rPr>
              <a:t>Gen_SKE</a:t>
            </a:r>
            <a:r>
              <a:rPr lang="en-US" b="1" dirty="0">
                <a:latin typeface="Courier New"/>
                <a:cs typeface="Courier New"/>
              </a:rPr>
              <a:t>(</a:t>
            </a:r>
            <a:r>
              <a:rPr lang="en-US" b="1" dirty="0" err="1">
                <a:latin typeface="Courier New"/>
                <a:cs typeface="Courier New"/>
              </a:rPr>
              <a:t>len_SKE</a:t>
            </a:r>
            <a:r>
              <a:rPr lang="en-US" b="1" dirty="0">
                <a:latin typeface="Courier New"/>
                <a:cs typeface="Courier New"/>
              </a:rPr>
              <a:t>)</a:t>
            </a:r>
          </a:p>
          <a:p>
            <a:pPr marL="0" indent="0">
              <a:buNone/>
            </a:pPr>
            <a:r>
              <a:rPr lang="en-US" b="1" dirty="0">
                <a:latin typeface="Courier New"/>
                <a:cs typeface="Courier New"/>
              </a:rPr>
              <a:t>       c1 = </a:t>
            </a:r>
            <a:r>
              <a:rPr lang="en-US" b="1" dirty="0" err="1">
                <a:latin typeface="Courier New"/>
                <a:cs typeface="Courier New"/>
              </a:rPr>
              <a:t>Enc_PKE</a:t>
            </a:r>
            <a:r>
              <a:rPr lang="en-US" b="1" dirty="0">
                <a:latin typeface="Courier New"/>
                <a:cs typeface="Courier New"/>
              </a:rPr>
              <a:t>(</a:t>
            </a:r>
            <a:r>
              <a:rPr lang="en-US" b="1" dirty="0" err="1">
                <a:latin typeface="Courier New"/>
                <a:cs typeface="Courier New"/>
              </a:rPr>
              <a:t>k_s</a:t>
            </a:r>
            <a:r>
              <a:rPr lang="en-US" b="1" dirty="0">
                <a:latin typeface="Courier New"/>
                <a:cs typeface="Courier New"/>
              </a:rPr>
              <a:t>; </a:t>
            </a:r>
            <a:r>
              <a:rPr lang="en-US" b="1" dirty="0" err="1">
                <a:latin typeface="Courier New"/>
                <a:cs typeface="Courier New"/>
              </a:rPr>
              <a:t>pk_B</a:t>
            </a:r>
            <a:r>
              <a:rPr lang="en-US" b="1" dirty="0">
                <a:latin typeface="Courier New"/>
                <a:cs typeface="Courier New"/>
              </a:rPr>
              <a:t>)</a:t>
            </a:r>
          </a:p>
          <a:p>
            <a:pPr marL="0" indent="0">
              <a:buNone/>
            </a:pPr>
            <a:r>
              <a:rPr lang="en-US" b="1" dirty="0">
                <a:latin typeface="Courier New"/>
                <a:cs typeface="Courier New"/>
              </a:rPr>
              <a:t>       c2 = </a:t>
            </a:r>
            <a:r>
              <a:rPr lang="en-US" b="1" dirty="0" err="1">
                <a:latin typeface="Courier New"/>
                <a:cs typeface="Courier New"/>
              </a:rPr>
              <a:t>Enc_SKE</a:t>
            </a:r>
            <a:r>
              <a:rPr lang="en-US" b="1" dirty="0">
                <a:latin typeface="Courier New"/>
                <a:cs typeface="Courier New"/>
              </a:rPr>
              <a:t>(m; </a:t>
            </a:r>
            <a:r>
              <a:rPr lang="en-US" b="1" dirty="0" err="1">
                <a:latin typeface="Courier New"/>
                <a:cs typeface="Courier New"/>
              </a:rPr>
              <a:t>k_s</a:t>
            </a:r>
            <a:r>
              <a:rPr lang="en-US" b="1" dirty="0">
                <a:latin typeface="Courier New"/>
                <a:cs typeface="Courier New"/>
              </a:rPr>
              <a:t>) </a:t>
            </a:r>
          </a:p>
          <a:p>
            <a:pPr marL="0" indent="0">
              <a:buNone/>
            </a:pPr>
            <a:r>
              <a:rPr lang="en-US" b="1" dirty="0">
                <a:latin typeface="Courier New"/>
                <a:cs typeface="Courier New"/>
              </a:rPr>
              <a:t>2.  A -&gt; B: c1, c2</a:t>
            </a:r>
          </a:p>
          <a:p>
            <a:pPr marL="0" indent="0">
              <a:buNone/>
            </a:pPr>
            <a:r>
              <a:rPr lang="en-US" b="1" dirty="0">
                <a:latin typeface="Courier New"/>
                <a:cs typeface="Courier New"/>
              </a:rPr>
              <a:t>3.  B: </a:t>
            </a:r>
            <a:r>
              <a:rPr lang="en-US" b="1" dirty="0" err="1">
                <a:latin typeface="Courier New"/>
                <a:cs typeface="Courier New"/>
              </a:rPr>
              <a:t>k_s</a:t>
            </a:r>
            <a:r>
              <a:rPr lang="en-US" b="1" dirty="0">
                <a:latin typeface="Courier New"/>
                <a:cs typeface="Courier New"/>
              </a:rPr>
              <a:t> = </a:t>
            </a:r>
            <a:r>
              <a:rPr lang="en-US" b="1" dirty="0" err="1">
                <a:latin typeface="Courier New"/>
                <a:cs typeface="Courier New"/>
              </a:rPr>
              <a:t>Dec_PKE</a:t>
            </a:r>
            <a:r>
              <a:rPr lang="en-US" b="1" dirty="0">
                <a:latin typeface="Courier New"/>
                <a:cs typeface="Courier New"/>
              </a:rPr>
              <a:t>(c1; </a:t>
            </a:r>
            <a:r>
              <a:rPr lang="en-US" b="1" dirty="0" err="1">
                <a:latin typeface="Courier New"/>
                <a:cs typeface="Courier New"/>
              </a:rPr>
              <a:t>sk_B</a:t>
            </a:r>
            <a:r>
              <a:rPr lang="en-US" b="1" dirty="0">
                <a:latin typeface="Courier New"/>
                <a:cs typeface="Courier New"/>
              </a:rPr>
              <a:t>)</a:t>
            </a:r>
          </a:p>
          <a:p>
            <a:pPr marL="0" indent="0">
              <a:buNone/>
            </a:pPr>
            <a:r>
              <a:rPr lang="en-US" b="1" dirty="0">
                <a:latin typeface="Courier New"/>
                <a:cs typeface="Courier New"/>
              </a:rPr>
              <a:t>       m = </a:t>
            </a:r>
            <a:r>
              <a:rPr lang="en-US" b="1" dirty="0" err="1">
                <a:latin typeface="Courier New"/>
                <a:cs typeface="Courier New"/>
              </a:rPr>
              <a:t>Dec_SKE</a:t>
            </a:r>
            <a:r>
              <a:rPr lang="en-US" b="1" dirty="0">
                <a:latin typeface="Courier New"/>
                <a:cs typeface="Courier New"/>
              </a:rPr>
              <a:t>(c2; </a:t>
            </a:r>
            <a:r>
              <a:rPr lang="en-US" b="1" dirty="0" err="1">
                <a:latin typeface="Courier New"/>
                <a:cs typeface="Courier New"/>
              </a:rPr>
              <a:t>k_s</a:t>
            </a:r>
            <a:r>
              <a:rPr lang="en-US" b="1" dirty="0">
                <a:latin typeface="Courier New"/>
                <a:cs typeface="Courier New"/>
              </a:rPr>
              <a:t>)</a:t>
            </a:r>
            <a:endParaRPr lang="en-US" dirty="0"/>
          </a:p>
        </p:txBody>
      </p:sp>
      <p:pic>
        <p:nvPicPr>
          <p:cNvPr id="4" name="Picture 3" descr="Bob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1650997"/>
            <a:ext cx="1120401" cy="119138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 descr="alic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 flipH="1">
            <a:off x="1295400" y="1655533"/>
            <a:ext cx="1026173" cy="118231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Right Arrow 5"/>
          <p:cNvSpPr/>
          <p:nvPr/>
        </p:nvSpPr>
        <p:spPr>
          <a:xfrm>
            <a:off x="2971800" y="1981200"/>
            <a:ext cx="3352800" cy="60960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urier New" charset="0"/>
                <a:ea typeface="Courier New" charset="0"/>
                <a:cs typeface="Courier New" charset="0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1470208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738F0-3EFB-08D7-13AF-5232E16D3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5C253-474B-F1E4-9175-7AD546256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Option 2: Key Agreement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F7D12-7E2A-86FF-089A-6AC4F818F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[Diffie and Hellman, 1976]</a:t>
            </a:r>
          </a:p>
          <a:p>
            <a:pPr marL="0" indent="0">
              <a:buNone/>
            </a:pPr>
            <a:r>
              <a:rPr lang="en-US" sz="2000" b="1" dirty="0"/>
              <a:t>Shared Turing Award in 2015:  </a:t>
            </a:r>
            <a:r>
              <a:rPr lang="en-US" sz="2000" i="1" dirty="0"/>
              <a:t>fundamental contributions to modern cryptography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Gen(</a:t>
            </a:r>
            <a:r>
              <a:rPr lang="en-US" dirty="0" err="1"/>
              <a:t>len</a:t>
            </a:r>
            <a:r>
              <a:rPr lang="en-US" dirty="0"/>
              <a:t>): </a:t>
            </a:r>
          </a:p>
          <a:p>
            <a:pPr lvl="1"/>
            <a:r>
              <a:rPr lang="en-US" dirty="0"/>
              <a:t>Agree on integer n, finite cyclic group G of order n, and generator g</a:t>
            </a:r>
          </a:p>
          <a:p>
            <a:pPr lvl="1"/>
            <a:r>
              <a:rPr lang="en-US" dirty="0"/>
              <a:t>Agree a prime p and value 1&lt;g&lt;p</a:t>
            </a:r>
          </a:p>
        </p:txBody>
      </p:sp>
      <p:pic>
        <p:nvPicPr>
          <p:cNvPr id="8" name="Picture 7" descr="A person in a suit and tie&#10;&#10;AI-generated content may be incorrect.">
            <a:extLst>
              <a:ext uri="{FF2B5EF4-FFF2-40B4-BE49-F238E27FC236}">
                <a16:creationId xmlns:a16="http://schemas.microsoft.com/office/drawing/2014/main" id="{043D21ED-EB1B-F09B-944C-2C8E3C4DE4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500" y="0"/>
            <a:ext cx="1460500" cy="1701800"/>
          </a:xfrm>
          <a:prstGeom prst="rect">
            <a:avLst/>
          </a:prstGeom>
        </p:spPr>
      </p:pic>
      <p:pic>
        <p:nvPicPr>
          <p:cNvPr id="10" name="Picture 9" descr="A person with long white hair and a suit&#10;&#10;AI-generated content may be incorrect.">
            <a:extLst>
              <a:ext uri="{FF2B5EF4-FFF2-40B4-BE49-F238E27FC236}">
                <a16:creationId xmlns:a16="http://schemas.microsoft.com/office/drawing/2014/main" id="{9B27B53A-EC10-153A-E6D8-4B82815972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1" t="6296" r="20330" b="44074"/>
          <a:stretch>
            <a:fillRect/>
          </a:stretch>
        </p:blipFill>
        <p:spPr>
          <a:xfrm>
            <a:off x="6242050" y="0"/>
            <a:ext cx="1460500" cy="17018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969DEB6-DBD2-2D79-B1DB-1265D8DA21FD}"/>
                  </a:ext>
                </a:extLst>
              </p:cNvPr>
              <p:cNvSpPr txBox="1"/>
              <p:nvPr/>
            </p:nvSpPr>
            <p:spPr>
              <a:xfrm>
                <a:off x="4524376" y="4441608"/>
                <a:ext cx="4619624" cy="23401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Person 2: 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Pick value 1&lt;b&lt;p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i="1">
                        <a:latin typeface="Cambria Math" panose="02040503050406030204" pitchFamily="18" charset="0"/>
                      </a:rPr>
                      <m:t>mod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sz="20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sent y to Person 1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i="1">
                        <a:latin typeface="Cambria Math" panose="02040503050406030204" pitchFamily="18" charset="0"/>
                      </a:rPr>
                      <m:t>mod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sz="20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969DEB6-DBD2-2D79-B1DB-1265D8DA21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4376" y="4441608"/>
                <a:ext cx="4619624" cy="2340192"/>
              </a:xfrm>
              <a:prstGeom prst="rect">
                <a:avLst/>
              </a:prstGeom>
              <a:blipFill>
                <a:blip r:embed="rId5"/>
                <a:stretch>
                  <a:fillRect l="-1923" t="-1613" b="-2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4792F34-B983-3420-749D-54680DA7A08A}"/>
                  </a:ext>
                </a:extLst>
              </p:cNvPr>
              <p:cNvSpPr txBox="1"/>
              <p:nvPr/>
            </p:nvSpPr>
            <p:spPr>
              <a:xfrm>
                <a:off x="457200" y="4441608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b="0" i="0" dirty="0"/>
                  <a:t>Person 1: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Pick value 1&lt;a&lt;p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000" b="0" i="0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1" smtClean="0">
                        <a:latin typeface="Cambria Math" panose="02040503050406030204" pitchFamily="18" charset="0"/>
                      </a:rPr>
                      <m:t>mod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sz="2000" b="0" i="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000" b="0" i="0" dirty="0"/>
                  <a:t>send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b="0" i="0" dirty="0"/>
                  <a:t> to Person 2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compute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1" smtClean="0">
                        <a:latin typeface="Cambria Math" panose="02040503050406030204" pitchFamily="18" charset="0"/>
                      </a:rPr>
                      <m:t>mod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sz="20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4792F34-B983-3420-749D-54680DA7A0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4441608"/>
                <a:ext cx="4572000" cy="2308324"/>
              </a:xfrm>
              <a:prstGeom prst="rect">
                <a:avLst/>
              </a:prstGeom>
              <a:blipFill>
                <a:blip r:embed="rId6"/>
                <a:stretch>
                  <a:fillRect l="-1944" t="-1639" b="-3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5390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6DF56-F6FE-FE42-9B5E-80E0C0EA1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DH Key Agreement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01A0832-4AA6-EF42-9A96-CB366BC080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Assume g=4 and p = 47</a:t>
            </a:r>
          </a:p>
          <a:p>
            <a:r>
              <a:rPr lang="en-US" dirty="0"/>
              <a:t>Assume Alice chooses a=13 and sends x=43 to Bob</a:t>
            </a:r>
          </a:p>
          <a:p>
            <a:r>
              <a:rPr lang="en-US" dirty="0"/>
              <a:t>Assume that Bob then chooses b=21 </a:t>
            </a:r>
          </a:p>
          <a:p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What value y will Bob send to Alice?</a:t>
            </a:r>
            <a:br>
              <a:rPr lang="en-US" dirty="0"/>
            </a:b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What secret key will be generated by Bob?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What secret key will be generated by Alice?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38387BB-ED3D-BE47-B5B4-81C4121DB350}"/>
                  </a:ext>
                </a:extLst>
              </p:cNvPr>
              <p:cNvSpPr txBox="1"/>
              <p:nvPr/>
            </p:nvSpPr>
            <p:spPr>
              <a:xfrm>
                <a:off x="1415941" y="4600501"/>
                <a:ext cx="2675669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sSup>
                      <m:sSupPr>
                        <m:ctrlPr>
                          <a:rPr lang="en-US" sz="2400" b="1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  <m:sup>
                        <m:r>
                          <a:rPr lang="en-US" sz="2400" b="1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𝟐𝟏</m:t>
                        </m:r>
                      </m:sup>
                    </m:sSup>
                    <m:r>
                      <a:rPr lang="en-US" sz="2400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1" i="0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𝐦𝐨𝐝</m:t>
                    </m:r>
                    <m:r>
                      <a:rPr lang="en-US" sz="2400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𝟒𝟕</m:t>
                    </m:r>
                    <m:r>
                      <a:rPr lang="en-US" sz="2400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b="1" dirty="0">
                    <a:solidFill>
                      <a:schemeClr val="accent2"/>
                    </a:solidFill>
                  </a:rPr>
                  <a:t>= 44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38387BB-ED3D-BE47-B5B4-81C4121DB3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5941" y="4600501"/>
                <a:ext cx="2675669" cy="470000"/>
              </a:xfrm>
              <a:prstGeom prst="rect">
                <a:avLst/>
              </a:prstGeom>
              <a:blipFill>
                <a:blip r:embed="rId2"/>
                <a:stretch>
                  <a:fillRect l="-472" t="-7895" r="-1887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3CDE1EF-6BC9-4943-93C3-99E5B387F4FD}"/>
                  </a:ext>
                </a:extLst>
              </p:cNvPr>
              <p:cNvSpPr txBox="1"/>
              <p:nvPr/>
            </p:nvSpPr>
            <p:spPr>
              <a:xfrm>
                <a:off x="1415940" y="5508204"/>
                <a:ext cx="2659639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𝟏𝟓</m:t>
                        </m:r>
                      </m:e>
                      <m:sup>
                        <m:r>
                          <a:rPr lang="en-US" sz="2400" b="1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𝟏𝟑</m:t>
                        </m:r>
                      </m:sup>
                    </m:sSup>
                    <m:r>
                      <a:rPr lang="en-US" sz="2400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1" i="0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𝐦𝐨𝐝</m:t>
                    </m:r>
                    <m:r>
                      <a:rPr lang="en-US" sz="2400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𝟒𝟕</m:t>
                    </m:r>
                    <m:r>
                      <a:rPr lang="en-US" sz="2400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b="1" dirty="0">
                    <a:solidFill>
                      <a:schemeClr val="accent2"/>
                    </a:solidFill>
                  </a:rPr>
                  <a:t>= 44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3CDE1EF-6BC9-4943-93C3-99E5B387F4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5940" y="5508204"/>
                <a:ext cx="2659639" cy="470000"/>
              </a:xfrm>
              <a:prstGeom prst="rect">
                <a:avLst/>
              </a:prstGeom>
              <a:blipFill>
                <a:blip r:embed="rId3"/>
                <a:stretch>
                  <a:fillRect l="-948" t="-5263" r="-2370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99272309-7B6C-8229-F6CF-9A7A418606EC}"/>
              </a:ext>
            </a:extLst>
          </p:cNvPr>
          <p:cNvSpPr/>
          <p:nvPr/>
        </p:nvSpPr>
        <p:spPr>
          <a:xfrm>
            <a:off x="1415940" y="4600501"/>
            <a:ext cx="2872410" cy="470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BF97E0C-CAEB-5ADF-90AC-600F0A3E41A6}"/>
              </a:ext>
            </a:extLst>
          </p:cNvPr>
          <p:cNvSpPr/>
          <p:nvPr/>
        </p:nvSpPr>
        <p:spPr>
          <a:xfrm>
            <a:off x="1415940" y="5508204"/>
            <a:ext cx="2872410" cy="470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CD72123-93ED-7E41-10B8-1A06F09BDE3B}"/>
                  </a:ext>
                </a:extLst>
              </p:cNvPr>
              <p:cNvSpPr txBox="1"/>
              <p:nvPr/>
            </p:nvSpPr>
            <p:spPr>
              <a:xfrm>
                <a:off x="1415941" y="3740050"/>
                <a:ext cx="2475293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  <m:sup>
                        <m:r>
                          <a:rPr lang="en-US" sz="2400" b="1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𝟐𝟏</m:t>
                        </m:r>
                      </m:sup>
                    </m:sSup>
                    <m:r>
                      <a:rPr lang="en-US" sz="2400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1" i="0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𝐦𝐨𝐝</m:t>
                    </m:r>
                    <m:r>
                      <a:rPr lang="en-US" sz="2400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𝟒𝟕</m:t>
                    </m:r>
                    <m:r>
                      <a:rPr lang="en-US" sz="2400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b="1" dirty="0">
                    <a:solidFill>
                      <a:schemeClr val="accent2"/>
                    </a:solidFill>
                  </a:rPr>
                  <a:t>= 15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CD72123-93ED-7E41-10B8-1A06F09BDE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5941" y="3740050"/>
                <a:ext cx="2475293" cy="470000"/>
              </a:xfrm>
              <a:prstGeom prst="rect">
                <a:avLst/>
              </a:prstGeom>
              <a:blipFill>
                <a:blip r:embed="rId4"/>
                <a:stretch>
                  <a:fillRect l="-1020" t="-7895" r="-2551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62157598-7332-D17F-495D-E23F3E0EAEF5}"/>
              </a:ext>
            </a:extLst>
          </p:cNvPr>
          <p:cNvSpPr/>
          <p:nvPr/>
        </p:nvSpPr>
        <p:spPr>
          <a:xfrm>
            <a:off x="1219200" y="3797200"/>
            <a:ext cx="2872410" cy="470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226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3" grpId="0" animBg="1"/>
      <p:bldP spid="4" grpId="0" animBg="1"/>
      <p:bldP spid="5" grpId="0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07D01-6852-6353-3D3A-D7884B750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11AA2-8D9E-92C3-C2C3-12864633A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DH is Correct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3D72DBB-4555-03DC-3D4A-410E602A3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Theorem: Diffie-Hellman key-agreement always results in Alice and Bob ending up with the same key.</a:t>
            </a:r>
          </a:p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48ADA74-C1FC-53A8-3C8A-9BC23764D27F}"/>
                  </a:ext>
                </a:extLst>
              </p:cNvPr>
              <p:cNvSpPr txBox="1"/>
              <p:nvPr/>
            </p:nvSpPr>
            <p:spPr>
              <a:xfrm>
                <a:off x="2133600" y="2667000"/>
                <a:ext cx="312420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𝐴𝑙𝑖𝑐𝑒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1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48ADA74-C1FC-53A8-3C8A-9BC23764D2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600" y="2667000"/>
                <a:ext cx="3124200" cy="400110"/>
              </a:xfrm>
              <a:prstGeom prst="rect">
                <a:avLst/>
              </a:prstGeom>
              <a:blipFill>
                <a:blip r:embed="rId2"/>
                <a:stretch>
                  <a:fillRect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D6B64F7-06F5-CBE7-1DB8-E3CCC9261724}"/>
                  </a:ext>
                </a:extLst>
              </p:cNvPr>
              <p:cNvSpPr txBox="1"/>
              <p:nvPr/>
            </p:nvSpPr>
            <p:spPr>
              <a:xfrm>
                <a:off x="2667000" y="3049089"/>
                <a:ext cx="3983636" cy="4056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1"/>
                <a:r>
                  <a:rPr lang="en-US" sz="2000" b="0" dirty="0"/>
                  <a:t>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 b="0" i="1" smtClean="0">
                            <a:latin typeface="Cambria Math" panose="02040503050406030204" pitchFamily="18" charset="0"/>
                          </a:rPr>
                          <m:t>mod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1" smtClean="0">
                        <a:latin typeface="Cambria Math" panose="02040503050406030204" pitchFamily="18" charset="0"/>
                      </a:rPr>
                      <m:t>mod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sz="20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D6B64F7-06F5-CBE7-1DB8-E3CCC92617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0" y="3049089"/>
                <a:ext cx="3983636" cy="405624"/>
              </a:xfrm>
              <a:prstGeom prst="rect">
                <a:avLst/>
              </a:prstGeom>
              <a:blipFill>
                <a:blip r:embed="rId3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B203FFA-F389-9A3A-084B-2191265FC0E7}"/>
                  </a:ext>
                </a:extLst>
              </p:cNvPr>
              <p:cNvSpPr txBox="1"/>
              <p:nvPr/>
            </p:nvSpPr>
            <p:spPr>
              <a:xfrm>
                <a:off x="2417164" y="3464249"/>
                <a:ext cx="3983636" cy="4056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)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1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B203FFA-F389-9A3A-084B-2191265FC0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7164" y="3464249"/>
                <a:ext cx="3983636" cy="405624"/>
              </a:xfrm>
              <a:prstGeom prst="rect">
                <a:avLst/>
              </a:prstGeom>
              <a:blipFill>
                <a:blip r:embed="rId4"/>
                <a:stretch>
                  <a:fillRect b="-21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ED29AF0-026A-0187-7E73-C32D108332EB}"/>
                  </a:ext>
                </a:extLst>
              </p:cNvPr>
              <p:cNvSpPr txBox="1"/>
              <p:nvPr/>
            </p:nvSpPr>
            <p:spPr>
              <a:xfrm>
                <a:off x="2286000" y="3877250"/>
                <a:ext cx="3983636" cy="4056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1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ED29AF0-026A-0187-7E73-C32D108332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3877250"/>
                <a:ext cx="3983636" cy="405624"/>
              </a:xfrm>
              <a:prstGeom prst="rect">
                <a:avLst/>
              </a:prstGeom>
              <a:blipFill>
                <a:blip r:embed="rId5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C4DF091-3F12-4D4C-2310-50660249FAAA}"/>
                  </a:ext>
                </a:extLst>
              </p:cNvPr>
              <p:cNvSpPr txBox="1"/>
              <p:nvPr/>
            </p:nvSpPr>
            <p:spPr>
              <a:xfrm>
                <a:off x="2417164" y="4272022"/>
                <a:ext cx="3983636" cy="4056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)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1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C4DF091-3F12-4D4C-2310-50660249FA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7164" y="4272022"/>
                <a:ext cx="3983636" cy="405624"/>
              </a:xfrm>
              <a:prstGeom prst="rect">
                <a:avLst/>
              </a:prstGeom>
              <a:blipFill>
                <a:blip r:embed="rId6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713C879-A556-43D3-EC06-A3BE92FF5F53}"/>
                  </a:ext>
                </a:extLst>
              </p:cNvPr>
              <p:cNvSpPr txBox="1"/>
              <p:nvPr/>
            </p:nvSpPr>
            <p:spPr>
              <a:xfrm>
                <a:off x="2798164" y="4661408"/>
                <a:ext cx="3983636" cy="4056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1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713C879-A556-43D3-EC06-A3BE92FF5F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8164" y="4661408"/>
                <a:ext cx="3983636" cy="405624"/>
              </a:xfrm>
              <a:prstGeom prst="rect">
                <a:avLst/>
              </a:prstGeom>
              <a:blipFill>
                <a:blip r:embed="rId7"/>
                <a:stretch>
                  <a:fillRect b="-218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797D3A4-E25E-1925-68DA-BB3A27A98F2C}"/>
                  </a:ext>
                </a:extLst>
              </p:cNvPr>
              <p:cNvSpPr txBox="1"/>
              <p:nvPr/>
            </p:nvSpPr>
            <p:spPr>
              <a:xfrm>
                <a:off x="2264764" y="5056063"/>
                <a:ext cx="3983636" cy="4056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1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797D3A4-E25E-1925-68DA-BB3A27A98F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4764" y="5056063"/>
                <a:ext cx="3983636" cy="405624"/>
              </a:xfrm>
              <a:prstGeom prst="rect">
                <a:avLst/>
              </a:prstGeom>
              <a:blipFill>
                <a:blip r:embed="rId8"/>
                <a:stretch>
                  <a:fillRect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BE6FDC8-A361-9466-4C1D-9B6C782AC4BB}"/>
                  </a:ext>
                </a:extLst>
              </p:cNvPr>
              <p:cNvSpPr txBox="1"/>
              <p:nvPr/>
            </p:nvSpPr>
            <p:spPr>
              <a:xfrm>
                <a:off x="2036164" y="5506533"/>
                <a:ext cx="3983636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𝐵𝑜𝑏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BE6FDC8-A361-9466-4C1D-9B6C782AC4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6164" y="5506533"/>
                <a:ext cx="3983636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3958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/>
      <p:bldP spid="16" grpId="0"/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A8C6D-31E5-F7C8-CF47-E77E4337E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F2A2B-E35C-20D4-BD7D-2176EAA12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Option 2: Key Agreement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21FB4-AF59-11CC-5756-2C5E837A3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3276600"/>
            <a:ext cx="7391400" cy="3581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Courier New"/>
                <a:cs typeface="Courier New"/>
              </a:rPr>
              <a:t>0.  B: pick </a:t>
            </a:r>
            <a:r>
              <a:rPr lang="en-US" b="1" dirty="0" err="1">
                <a:latin typeface="Courier New"/>
                <a:cs typeface="Courier New"/>
              </a:rPr>
              <a:t>p,g</a:t>
            </a:r>
            <a:r>
              <a:rPr lang="en-US" b="1" dirty="0">
                <a:latin typeface="Courier New"/>
                <a:cs typeface="Courier New"/>
              </a:rPr>
              <a:t>, y = </a:t>
            </a:r>
            <a:r>
              <a:rPr lang="en-US" b="1" dirty="0" err="1">
                <a:latin typeface="Courier New"/>
                <a:cs typeface="Courier New"/>
              </a:rPr>
              <a:t>g^b</a:t>
            </a:r>
            <a:r>
              <a:rPr lang="en-US" b="1" dirty="0">
                <a:latin typeface="Courier New"/>
                <a:cs typeface="Courier New"/>
              </a:rPr>
              <a:t> mod p</a:t>
            </a:r>
          </a:p>
          <a:p>
            <a:pPr marL="0" indent="0">
              <a:buNone/>
            </a:pPr>
            <a:r>
              <a:rPr lang="en-US" b="1" dirty="0">
                <a:latin typeface="Courier New"/>
                <a:cs typeface="Courier New"/>
              </a:rPr>
              <a:t>	  publish (</a:t>
            </a:r>
            <a:r>
              <a:rPr lang="en-US" b="1" dirty="0" err="1">
                <a:latin typeface="Courier New"/>
                <a:cs typeface="Courier New"/>
              </a:rPr>
              <a:t>g,p,y</a:t>
            </a:r>
            <a:r>
              <a:rPr lang="en-US" b="1" dirty="0">
                <a:latin typeface="Courier New"/>
                <a:cs typeface="Courier New"/>
              </a:rPr>
              <a:t>)</a:t>
            </a:r>
          </a:p>
          <a:p>
            <a:pPr marL="0" indent="0">
              <a:buNone/>
            </a:pPr>
            <a:r>
              <a:rPr lang="en-US" b="1" dirty="0">
                <a:latin typeface="Courier New"/>
                <a:cs typeface="Courier New"/>
              </a:rPr>
              <a:t>1.  A: pick a, x = </a:t>
            </a:r>
            <a:r>
              <a:rPr lang="en-US" b="1" dirty="0" err="1">
                <a:latin typeface="Courier New"/>
                <a:cs typeface="Courier New"/>
              </a:rPr>
              <a:t>g^a</a:t>
            </a:r>
            <a:r>
              <a:rPr lang="en-US" b="1" dirty="0">
                <a:latin typeface="Courier New"/>
                <a:cs typeface="Courier New"/>
              </a:rPr>
              <a:t> mod p</a:t>
            </a:r>
          </a:p>
          <a:p>
            <a:pPr marL="0" indent="0">
              <a:buNone/>
            </a:pPr>
            <a:r>
              <a:rPr lang="en-US" b="1" dirty="0">
                <a:latin typeface="Courier New"/>
                <a:cs typeface="Courier New"/>
              </a:rPr>
              <a:t>	  </a:t>
            </a:r>
            <a:r>
              <a:rPr lang="en-US" b="1" dirty="0" err="1">
                <a:latin typeface="Courier New"/>
                <a:cs typeface="Courier New"/>
              </a:rPr>
              <a:t>k_s</a:t>
            </a:r>
            <a:r>
              <a:rPr lang="en-US" b="1" dirty="0">
                <a:latin typeface="Courier New"/>
                <a:cs typeface="Courier New"/>
              </a:rPr>
              <a:t> = </a:t>
            </a:r>
            <a:r>
              <a:rPr lang="en-US" b="1" dirty="0" err="1">
                <a:latin typeface="Courier New"/>
                <a:cs typeface="Courier New"/>
              </a:rPr>
              <a:t>y^a</a:t>
            </a:r>
            <a:r>
              <a:rPr lang="en-US" b="1" dirty="0">
                <a:latin typeface="Courier New"/>
                <a:cs typeface="Courier New"/>
              </a:rPr>
              <a:t> mod p</a:t>
            </a:r>
          </a:p>
          <a:p>
            <a:pPr marL="0" indent="0">
              <a:buNone/>
            </a:pPr>
            <a:r>
              <a:rPr lang="en-US" b="1" dirty="0">
                <a:latin typeface="Courier New"/>
                <a:cs typeface="Courier New"/>
              </a:rPr>
              <a:t>	  c = </a:t>
            </a:r>
            <a:r>
              <a:rPr lang="en-US" b="1" dirty="0" err="1">
                <a:latin typeface="Courier New"/>
                <a:cs typeface="Courier New"/>
              </a:rPr>
              <a:t>Enc_SKE</a:t>
            </a:r>
            <a:r>
              <a:rPr lang="en-US" b="1" dirty="0">
                <a:latin typeface="Courier New"/>
                <a:cs typeface="Courier New"/>
              </a:rPr>
              <a:t>(m; </a:t>
            </a:r>
            <a:r>
              <a:rPr lang="en-US" b="1" dirty="0" err="1">
                <a:latin typeface="Courier New"/>
                <a:cs typeface="Courier New"/>
              </a:rPr>
              <a:t>k_s</a:t>
            </a:r>
            <a:r>
              <a:rPr lang="en-US" b="1" dirty="0">
                <a:latin typeface="Courier New"/>
                <a:cs typeface="Courier New"/>
              </a:rPr>
              <a:t>)</a:t>
            </a:r>
          </a:p>
          <a:p>
            <a:pPr marL="0" indent="0">
              <a:buNone/>
            </a:pPr>
            <a:r>
              <a:rPr lang="en-US" b="1" dirty="0">
                <a:latin typeface="Courier New"/>
                <a:cs typeface="Courier New"/>
              </a:rPr>
              <a:t>2.  A -&gt; B: x, c</a:t>
            </a:r>
          </a:p>
          <a:p>
            <a:pPr marL="0" indent="0">
              <a:buNone/>
            </a:pPr>
            <a:r>
              <a:rPr lang="en-US" b="1" dirty="0">
                <a:latin typeface="Courier New"/>
                <a:cs typeface="Courier New"/>
              </a:rPr>
              <a:t>3.  B: </a:t>
            </a:r>
            <a:r>
              <a:rPr lang="en-US" b="1" dirty="0" err="1">
                <a:latin typeface="Courier New"/>
                <a:cs typeface="Courier New"/>
              </a:rPr>
              <a:t>k_s</a:t>
            </a:r>
            <a:r>
              <a:rPr lang="en-US" b="1" dirty="0">
                <a:latin typeface="Courier New"/>
                <a:cs typeface="Courier New"/>
              </a:rPr>
              <a:t> = </a:t>
            </a:r>
            <a:r>
              <a:rPr lang="en-US" b="1" dirty="0" err="1">
                <a:latin typeface="Courier New"/>
                <a:cs typeface="Courier New"/>
              </a:rPr>
              <a:t>x^b</a:t>
            </a:r>
            <a:r>
              <a:rPr lang="en-US" b="1" dirty="0">
                <a:latin typeface="Courier New"/>
                <a:cs typeface="Courier New"/>
              </a:rPr>
              <a:t> mod p</a:t>
            </a:r>
          </a:p>
          <a:p>
            <a:pPr marL="0" indent="0">
              <a:buNone/>
            </a:pPr>
            <a:r>
              <a:rPr lang="en-US" b="1" dirty="0">
                <a:latin typeface="Courier New"/>
                <a:cs typeface="Courier New"/>
              </a:rPr>
              <a:t>       m = </a:t>
            </a:r>
            <a:r>
              <a:rPr lang="en-US" b="1" dirty="0" err="1">
                <a:latin typeface="Courier New"/>
                <a:cs typeface="Courier New"/>
              </a:rPr>
              <a:t>Dec_SKE</a:t>
            </a:r>
            <a:r>
              <a:rPr lang="en-US" b="1" dirty="0">
                <a:latin typeface="Courier New"/>
                <a:cs typeface="Courier New"/>
              </a:rPr>
              <a:t>(c; </a:t>
            </a:r>
            <a:r>
              <a:rPr lang="en-US" b="1" dirty="0" err="1">
                <a:latin typeface="Courier New"/>
                <a:cs typeface="Courier New"/>
              </a:rPr>
              <a:t>k_s</a:t>
            </a:r>
            <a:r>
              <a:rPr lang="en-US" b="1" dirty="0">
                <a:latin typeface="Courier New"/>
                <a:cs typeface="Courier New"/>
              </a:rPr>
              <a:t>)</a:t>
            </a:r>
            <a:endParaRPr lang="en-US" dirty="0"/>
          </a:p>
        </p:txBody>
      </p:sp>
      <p:pic>
        <p:nvPicPr>
          <p:cNvPr id="4" name="Picture 3" descr="Bob.gif">
            <a:extLst>
              <a:ext uri="{FF2B5EF4-FFF2-40B4-BE49-F238E27FC236}">
                <a16:creationId xmlns:a16="http://schemas.microsoft.com/office/drawing/2014/main" id="{57DB2B93-7919-2F58-4482-8739E58B3CB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1650997"/>
            <a:ext cx="1120401" cy="119138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 descr="alice.jpg">
            <a:extLst>
              <a:ext uri="{FF2B5EF4-FFF2-40B4-BE49-F238E27FC236}">
                <a16:creationId xmlns:a16="http://schemas.microsoft.com/office/drawing/2014/main" id="{D8CFA212-32DB-4139-D119-0B5A2F7DA3D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 flipH="1">
            <a:off x="1295400" y="1655533"/>
            <a:ext cx="1026173" cy="118231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Right Arrow 5">
            <a:extLst>
              <a:ext uri="{FF2B5EF4-FFF2-40B4-BE49-F238E27FC236}">
                <a16:creationId xmlns:a16="http://schemas.microsoft.com/office/drawing/2014/main" id="{4162898F-C0E5-3E98-ECF7-B3D2C2127CF8}"/>
              </a:ext>
            </a:extLst>
          </p:cNvPr>
          <p:cNvSpPr/>
          <p:nvPr/>
        </p:nvSpPr>
        <p:spPr>
          <a:xfrm>
            <a:off x="2895600" y="1981200"/>
            <a:ext cx="3352800" cy="60960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urier New" charset="0"/>
                <a:ea typeface="Courier New" charset="0"/>
                <a:cs typeface="Courier New" charset="0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4081352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978FF-B772-A2AB-9B54-545133F77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Problem: Key Authentication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801D240-AC7C-C871-0FC9-E04AE29339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Hybrid Encryption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4D82DCE-89ED-F7D3-A764-E13F4DFCFE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" y="2438400"/>
            <a:ext cx="4800600" cy="395128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000" b="1" dirty="0">
                <a:latin typeface="Courier New"/>
                <a:cs typeface="Courier New"/>
              </a:rPr>
              <a:t>0.  B: (</a:t>
            </a:r>
            <a:r>
              <a:rPr lang="en-US" sz="2000" b="1" dirty="0" err="1">
                <a:latin typeface="Courier New"/>
                <a:cs typeface="Courier New"/>
              </a:rPr>
              <a:t>pk_B</a:t>
            </a:r>
            <a:r>
              <a:rPr lang="en-US" sz="2000" b="1" dirty="0">
                <a:latin typeface="Courier New"/>
                <a:cs typeface="Courier New"/>
              </a:rPr>
              <a:t>, </a:t>
            </a:r>
            <a:r>
              <a:rPr lang="en-US" sz="2000" b="1" dirty="0" err="1">
                <a:latin typeface="Courier New"/>
                <a:cs typeface="Courier New"/>
              </a:rPr>
              <a:t>sk_B</a:t>
            </a:r>
            <a:r>
              <a:rPr lang="en-US" sz="2000" b="1" dirty="0">
                <a:latin typeface="Courier New"/>
                <a:cs typeface="Courier New"/>
              </a:rPr>
              <a:t>) = </a:t>
            </a:r>
            <a:r>
              <a:rPr lang="en-US" sz="2000" b="1" dirty="0" err="1">
                <a:latin typeface="Courier New"/>
                <a:cs typeface="Courier New"/>
              </a:rPr>
              <a:t>Gen_PK</a:t>
            </a:r>
            <a:endParaRPr lang="en-US" sz="2000" b="1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000" b="1" dirty="0">
                <a:latin typeface="Courier New"/>
                <a:cs typeface="Courier New"/>
              </a:rPr>
              <a:t>	  publish (B, </a:t>
            </a:r>
            <a:r>
              <a:rPr lang="en-US" sz="2000" b="1" dirty="0" err="1">
                <a:latin typeface="Courier New"/>
                <a:cs typeface="Courier New"/>
              </a:rPr>
              <a:t>pk_B</a:t>
            </a:r>
            <a:r>
              <a:rPr lang="en-US" sz="2000" b="1" dirty="0">
                <a:latin typeface="Courier New"/>
                <a:cs typeface="Courier New"/>
              </a:rPr>
              <a:t>)</a:t>
            </a:r>
          </a:p>
          <a:p>
            <a:pPr marL="0" indent="0">
              <a:buNone/>
            </a:pPr>
            <a:endParaRPr lang="en-US" sz="2000" b="1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000" b="1" dirty="0">
                <a:latin typeface="Courier New"/>
                <a:cs typeface="Courier New"/>
              </a:rPr>
              <a:t>1.  A: </a:t>
            </a:r>
            <a:r>
              <a:rPr lang="en-US" sz="2000" b="1" dirty="0" err="1">
                <a:latin typeface="Courier New"/>
                <a:cs typeface="Courier New"/>
              </a:rPr>
              <a:t>k_s</a:t>
            </a:r>
            <a:r>
              <a:rPr lang="en-US" sz="2000" b="1" dirty="0">
                <a:latin typeface="Courier New"/>
                <a:cs typeface="Courier New"/>
              </a:rPr>
              <a:t> = </a:t>
            </a:r>
            <a:r>
              <a:rPr lang="en-US" sz="2000" b="1" dirty="0" err="1">
                <a:latin typeface="Courier New"/>
                <a:cs typeface="Courier New"/>
              </a:rPr>
              <a:t>Gen_SK</a:t>
            </a:r>
            <a:endParaRPr lang="en-US" sz="2000" b="1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000" b="1" dirty="0">
                <a:latin typeface="Courier New"/>
                <a:cs typeface="Courier New"/>
              </a:rPr>
              <a:t>       c1 = </a:t>
            </a:r>
            <a:r>
              <a:rPr lang="en-US" sz="2000" b="1" dirty="0" err="1">
                <a:latin typeface="Courier New"/>
                <a:cs typeface="Courier New"/>
              </a:rPr>
              <a:t>Enc_PKE</a:t>
            </a:r>
            <a:r>
              <a:rPr lang="en-US" sz="2000" b="1" dirty="0">
                <a:latin typeface="Courier New"/>
                <a:cs typeface="Courier New"/>
              </a:rPr>
              <a:t>(</a:t>
            </a:r>
            <a:r>
              <a:rPr lang="en-US" sz="2000" b="1" dirty="0" err="1">
                <a:latin typeface="Courier New"/>
                <a:cs typeface="Courier New"/>
              </a:rPr>
              <a:t>k_s</a:t>
            </a:r>
            <a:r>
              <a:rPr lang="en-US" sz="2000" b="1" dirty="0">
                <a:latin typeface="Courier New"/>
                <a:cs typeface="Courier New"/>
              </a:rPr>
              <a:t>; </a:t>
            </a:r>
            <a:r>
              <a:rPr lang="en-US" sz="2000" b="1" dirty="0" err="1">
                <a:latin typeface="Courier New"/>
                <a:cs typeface="Courier New"/>
              </a:rPr>
              <a:t>pk_B</a:t>
            </a:r>
            <a:r>
              <a:rPr lang="en-US" sz="2000" b="1" dirty="0">
                <a:latin typeface="Courier New"/>
                <a:cs typeface="Courier New"/>
              </a:rPr>
              <a:t>)</a:t>
            </a:r>
          </a:p>
          <a:p>
            <a:pPr marL="0" indent="0">
              <a:buNone/>
            </a:pPr>
            <a:r>
              <a:rPr lang="en-US" sz="2000" b="1" dirty="0">
                <a:latin typeface="Courier New"/>
                <a:cs typeface="Courier New"/>
              </a:rPr>
              <a:t>       c2 = </a:t>
            </a:r>
            <a:r>
              <a:rPr lang="en-US" sz="2000" b="1" dirty="0" err="1">
                <a:latin typeface="Courier New"/>
                <a:cs typeface="Courier New"/>
              </a:rPr>
              <a:t>Enc_SKE</a:t>
            </a:r>
            <a:r>
              <a:rPr lang="en-US" sz="2000" b="1" dirty="0">
                <a:latin typeface="Courier New"/>
                <a:cs typeface="Courier New"/>
              </a:rPr>
              <a:t>(m; </a:t>
            </a:r>
            <a:r>
              <a:rPr lang="en-US" sz="2000" b="1" dirty="0" err="1">
                <a:latin typeface="Courier New"/>
                <a:cs typeface="Courier New"/>
              </a:rPr>
              <a:t>k_s</a:t>
            </a:r>
            <a:r>
              <a:rPr lang="en-US" sz="2000" b="1" dirty="0">
                <a:latin typeface="Courier New"/>
                <a:cs typeface="Courier New"/>
              </a:rPr>
              <a:t>) </a:t>
            </a:r>
          </a:p>
          <a:p>
            <a:pPr marL="0" indent="0">
              <a:buNone/>
            </a:pPr>
            <a:endParaRPr lang="en-US" sz="2000" b="1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000" b="1" dirty="0">
                <a:latin typeface="Courier New"/>
                <a:cs typeface="Courier New"/>
              </a:rPr>
              <a:t>2.  A -&gt; B: c1, c2</a:t>
            </a:r>
          </a:p>
          <a:p>
            <a:pPr marL="0" indent="0">
              <a:buNone/>
            </a:pPr>
            <a:r>
              <a:rPr lang="en-US" sz="2000" b="1" dirty="0">
                <a:latin typeface="Courier New"/>
                <a:cs typeface="Courier New"/>
              </a:rPr>
              <a:t>3.  B: </a:t>
            </a:r>
            <a:r>
              <a:rPr lang="en-US" sz="2000" b="1" dirty="0" err="1">
                <a:latin typeface="Courier New"/>
                <a:cs typeface="Courier New"/>
              </a:rPr>
              <a:t>k_s</a:t>
            </a:r>
            <a:r>
              <a:rPr lang="en-US" sz="2000" b="1" dirty="0">
                <a:latin typeface="Courier New"/>
                <a:cs typeface="Courier New"/>
              </a:rPr>
              <a:t> = </a:t>
            </a:r>
            <a:r>
              <a:rPr lang="en-US" sz="2000" b="1" dirty="0" err="1">
                <a:latin typeface="Courier New"/>
                <a:cs typeface="Courier New"/>
              </a:rPr>
              <a:t>Dec_PKE</a:t>
            </a:r>
            <a:r>
              <a:rPr lang="en-US" sz="2000" b="1" dirty="0">
                <a:latin typeface="Courier New"/>
                <a:cs typeface="Courier New"/>
              </a:rPr>
              <a:t>(c1; </a:t>
            </a:r>
            <a:r>
              <a:rPr lang="en-US" sz="2000" b="1" dirty="0" err="1">
                <a:latin typeface="Courier New"/>
                <a:cs typeface="Courier New"/>
              </a:rPr>
              <a:t>sk_B</a:t>
            </a:r>
            <a:r>
              <a:rPr lang="en-US" sz="2000" b="1" dirty="0">
                <a:latin typeface="Courier New"/>
                <a:cs typeface="Courier New"/>
              </a:rPr>
              <a:t>)</a:t>
            </a:r>
          </a:p>
          <a:p>
            <a:pPr marL="0" indent="0">
              <a:buNone/>
            </a:pPr>
            <a:r>
              <a:rPr lang="en-US" sz="2000" b="1" dirty="0">
                <a:latin typeface="Courier New"/>
                <a:cs typeface="Courier New"/>
              </a:rPr>
              <a:t>       m = </a:t>
            </a:r>
            <a:r>
              <a:rPr lang="en-US" sz="2000" b="1" dirty="0" err="1">
                <a:latin typeface="Courier New"/>
                <a:cs typeface="Courier New"/>
              </a:rPr>
              <a:t>Dec_SKE</a:t>
            </a:r>
            <a:r>
              <a:rPr lang="en-US" sz="2000" b="1" dirty="0">
                <a:latin typeface="Courier New"/>
                <a:cs typeface="Courier New"/>
              </a:rPr>
              <a:t>(c2; </a:t>
            </a:r>
            <a:r>
              <a:rPr lang="en-US" sz="2000" b="1" dirty="0" err="1">
                <a:latin typeface="Courier New"/>
                <a:cs typeface="Courier New"/>
              </a:rPr>
              <a:t>k_s</a:t>
            </a:r>
            <a:r>
              <a:rPr lang="en-US" sz="2000" b="1" dirty="0">
                <a:latin typeface="Courier New"/>
                <a:cs typeface="Courier New"/>
              </a:rPr>
              <a:t>)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B41BC2C-B616-0B77-0ED0-6F2DC99DCF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Encryption w/ KA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122C3F9-A77E-C706-019A-C7B7CD4433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4880" y="2362200"/>
            <a:ext cx="4389120" cy="395128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200" b="1" dirty="0">
                <a:latin typeface="Courier New"/>
                <a:cs typeface="Courier New"/>
              </a:rPr>
              <a:t>0.  B: pick </a:t>
            </a:r>
            <a:r>
              <a:rPr lang="en-US" sz="2200" b="1" dirty="0" err="1">
                <a:latin typeface="Courier New"/>
                <a:cs typeface="Courier New"/>
              </a:rPr>
              <a:t>p,g</a:t>
            </a:r>
            <a:r>
              <a:rPr lang="en-US" sz="2200" b="1" dirty="0">
                <a:latin typeface="Courier New"/>
                <a:cs typeface="Courier New"/>
              </a:rPr>
              <a:t>, </a:t>
            </a:r>
          </a:p>
          <a:p>
            <a:pPr marL="0" indent="0">
              <a:buNone/>
            </a:pPr>
            <a:r>
              <a:rPr lang="en-US" sz="2200" b="1" dirty="0">
                <a:latin typeface="Courier New"/>
                <a:cs typeface="Courier New"/>
              </a:rPr>
              <a:t>       y = </a:t>
            </a:r>
            <a:r>
              <a:rPr lang="en-US" sz="2200" b="1" dirty="0" err="1">
                <a:latin typeface="Courier New"/>
                <a:cs typeface="Courier New"/>
              </a:rPr>
              <a:t>g^b</a:t>
            </a:r>
            <a:r>
              <a:rPr lang="en-US" sz="2200" b="1" dirty="0">
                <a:latin typeface="Courier New"/>
                <a:cs typeface="Courier New"/>
              </a:rPr>
              <a:t> mod p</a:t>
            </a:r>
          </a:p>
          <a:p>
            <a:pPr marL="0" indent="0">
              <a:buNone/>
            </a:pPr>
            <a:r>
              <a:rPr lang="en-US" sz="2200" b="1" dirty="0">
                <a:latin typeface="Courier New"/>
                <a:cs typeface="Courier New"/>
              </a:rPr>
              <a:t>	 publish (</a:t>
            </a:r>
            <a:r>
              <a:rPr lang="en-US" sz="2200" b="1" dirty="0" err="1">
                <a:latin typeface="Courier New"/>
                <a:cs typeface="Courier New"/>
              </a:rPr>
              <a:t>g,p,y</a:t>
            </a:r>
            <a:r>
              <a:rPr lang="en-US" sz="2200" b="1" dirty="0">
                <a:latin typeface="Courier New"/>
                <a:cs typeface="Courier New"/>
              </a:rPr>
              <a:t>)</a:t>
            </a:r>
          </a:p>
          <a:p>
            <a:pPr marL="0" indent="0">
              <a:buNone/>
            </a:pPr>
            <a:r>
              <a:rPr lang="en-US" sz="2200" b="1" dirty="0">
                <a:latin typeface="Courier New"/>
                <a:cs typeface="Courier New"/>
              </a:rPr>
              <a:t>1.  A: pick a, </a:t>
            </a:r>
          </a:p>
          <a:p>
            <a:pPr marL="0" indent="0">
              <a:buNone/>
            </a:pPr>
            <a:r>
              <a:rPr lang="en-US" sz="2200" b="1" dirty="0">
                <a:latin typeface="Courier New"/>
                <a:cs typeface="Courier New"/>
              </a:rPr>
              <a:t>       x = </a:t>
            </a:r>
            <a:r>
              <a:rPr lang="en-US" sz="2200" b="1" dirty="0" err="1">
                <a:latin typeface="Courier New"/>
                <a:cs typeface="Courier New"/>
              </a:rPr>
              <a:t>g^a</a:t>
            </a:r>
            <a:r>
              <a:rPr lang="en-US" sz="2200" b="1" dirty="0">
                <a:latin typeface="Courier New"/>
                <a:cs typeface="Courier New"/>
              </a:rPr>
              <a:t> mod p</a:t>
            </a:r>
          </a:p>
          <a:p>
            <a:pPr marL="0" indent="0">
              <a:buNone/>
            </a:pPr>
            <a:r>
              <a:rPr lang="en-US" sz="2200" b="1" dirty="0">
                <a:latin typeface="Courier New"/>
                <a:cs typeface="Courier New"/>
              </a:rPr>
              <a:t>	 </a:t>
            </a:r>
            <a:r>
              <a:rPr lang="en-US" sz="2200" b="1" dirty="0" err="1">
                <a:latin typeface="Courier New"/>
                <a:cs typeface="Courier New"/>
              </a:rPr>
              <a:t>k_s</a:t>
            </a:r>
            <a:r>
              <a:rPr lang="en-US" sz="2200" b="1" dirty="0">
                <a:latin typeface="Courier New"/>
                <a:cs typeface="Courier New"/>
              </a:rPr>
              <a:t> = </a:t>
            </a:r>
            <a:r>
              <a:rPr lang="en-US" sz="2200" b="1" dirty="0" err="1">
                <a:latin typeface="Courier New"/>
                <a:cs typeface="Courier New"/>
              </a:rPr>
              <a:t>y^a</a:t>
            </a:r>
            <a:r>
              <a:rPr lang="en-US" sz="2200" b="1" dirty="0">
                <a:latin typeface="Courier New"/>
                <a:cs typeface="Courier New"/>
              </a:rPr>
              <a:t> mod p</a:t>
            </a:r>
          </a:p>
          <a:p>
            <a:pPr marL="0" indent="0">
              <a:buNone/>
            </a:pPr>
            <a:r>
              <a:rPr lang="en-US" sz="2200" b="1" dirty="0">
                <a:latin typeface="Courier New"/>
                <a:cs typeface="Courier New"/>
              </a:rPr>
              <a:t>	 c = </a:t>
            </a:r>
            <a:r>
              <a:rPr lang="en-US" sz="2200" b="1" dirty="0" err="1">
                <a:latin typeface="Courier New"/>
                <a:cs typeface="Courier New"/>
              </a:rPr>
              <a:t>Enc_SKE</a:t>
            </a:r>
            <a:r>
              <a:rPr lang="en-US" sz="2200" b="1" dirty="0">
                <a:latin typeface="Courier New"/>
                <a:cs typeface="Courier New"/>
              </a:rPr>
              <a:t>(m; </a:t>
            </a:r>
            <a:r>
              <a:rPr lang="en-US" sz="2200" b="1" dirty="0" err="1">
                <a:latin typeface="Courier New"/>
                <a:cs typeface="Courier New"/>
              </a:rPr>
              <a:t>k_s</a:t>
            </a:r>
            <a:r>
              <a:rPr lang="en-US" sz="2200" b="1" dirty="0">
                <a:latin typeface="Courier New"/>
                <a:cs typeface="Courier New"/>
              </a:rPr>
              <a:t>)</a:t>
            </a:r>
          </a:p>
          <a:p>
            <a:pPr marL="0" indent="0">
              <a:buNone/>
            </a:pPr>
            <a:r>
              <a:rPr lang="en-US" sz="2200" b="1" dirty="0">
                <a:latin typeface="Courier New"/>
                <a:cs typeface="Courier New"/>
              </a:rPr>
              <a:t>2.  A -&gt; B: x, c</a:t>
            </a:r>
          </a:p>
          <a:p>
            <a:pPr marL="0" indent="0">
              <a:buNone/>
            </a:pPr>
            <a:r>
              <a:rPr lang="en-US" sz="2200" b="1" dirty="0">
                <a:latin typeface="Courier New"/>
                <a:cs typeface="Courier New"/>
              </a:rPr>
              <a:t>3.  B: </a:t>
            </a:r>
            <a:r>
              <a:rPr lang="en-US" sz="2200" b="1" dirty="0" err="1">
                <a:latin typeface="Courier New"/>
                <a:cs typeface="Courier New"/>
              </a:rPr>
              <a:t>k_s</a:t>
            </a:r>
            <a:r>
              <a:rPr lang="en-US" sz="2200" b="1" dirty="0">
                <a:latin typeface="Courier New"/>
                <a:cs typeface="Courier New"/>
              </a:rPr>
              <a:t> = </a:t>
            </a:r>
            <a:r>
              <a:rPr lang="en-US" sz="2200" b="1" dirty="0" err="1">
                <a:latin typeface="Courier New"/>
                <a:cs typeface="Courier New"/>
              </a:rPr>
              <a:t>x^b</a:t>
            </a:r>
            <a:r>
              <a:rPr lang="en-US" sz="2200" b="1" dirty="0">
                <a:latin typeface="Courier New"/>
                <a:cs typeface="Courier New"/>
              </a:rPr>
              <a:t> mod p</a:t>
            </a:r>
          </a:p>
          <a:p>
            <a:pPr marL="0" indent="0">
              <a:buNone/>
            </a:pPr>
            <a:r>
              <a:rPr lang="en-US" sz="2200" b="1" dirty="0">
                <a:latin typeface="Courier New"/>
                <a:cs typeface="Courier New"/>
              </a:rPr>
              <a:t>       m = </a:t>
            </a:r>
            <a:r>
              <a:rPr lang="en-US" sz="2200" b="1" dirty="0" err="1">
                <a:latin typeface="Courier New"/>
                <a:cs typeface="Courier New"/>
              </a:rPr>
              <a:t>Dec_SKE</a:t>
            </a:r>
            <a:r>
              <a:rPr lang="en-US" sz="2200" b="1" dirty="0">
                <a:latin typeface="Courier New"/>
                <a:cs typeface="Courier New"/>
              </a:rPr>
              <a:t>(c; </a:t>
            </a:r>
            <a:r>
              <a:rPr lang="en-US" sz="2200" b="1" dirty="0" err="1">
                <a:latin typeface="Courier New"/>
                <a:cs typeface="Courier New"/>
              </a:rPr>
              <a:t>k_s</a:t>
            </a:r>
            <a:r>
              <a:rPr lang="en-US" sz="2200" b="1" dirty="0">
                <a:latin typeface="Courier New"/>
                <a:cs typeface="Courier New"/>
              </a:rPr>
              <a:t>)</a:t>
            </a:r>
            <a:endParaRPr lang="en-US" sz="2200" dirty="0"/>
          </a:p>
          <a:p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FC1901-A721-CE78-D503-CBBCFCC56E51}"/>
              </a:ext>
            </a:extLst>
          </p:cNvPr>
          <p:cNvSpPr/>
          <p:nvPr/>
        </p:nvSpPr>
        <p:spPr>
          <a:xfrm>
            <a:off x="1295400" y="2819400"/>
            <a:ext cx="2667000" cy="304800"/>
          </a:xfrm>
          <a:prstGeom prst="rect">
            <a:avLst/>
          </a:prstGeom>
          <a:solidFill>
            <a:srgbClr val="FFFF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B68C36-E78D-13A7-A64B-849AE1F1F006}"/>
              </a:ext>
            </a:extLst>
          </p:cNvPr>
          <p:cNvSpPr/>
          <p:nvPr/>
        </p:nvSpPr>
        <p:spPr>
          <a:xfrm>
            <a:off x="5715000" y="3124200"/>
            <a:ext cx="2667000" cy="304800"/>
          </a:xfrm>
          <a:prstGeom prst="rect">
            <a:avLst/>
          </a:prstGeom>
          <a:solidFill>
            <a:srgbClr val="FFFF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847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3EBBF-E807-0068-61B7-7C793A952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Key Infrastructure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99FC134-A198-912C-6463-DF084EEDA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X.509 Certificates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7BC4D1-FB0E-1FA5-A32C-5FBA7C90D8B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Digital certificate </a:t>
            </a:r>
            <a:r>
              <a:rPr lang="en-US" dirty="0"/>
              <a:t>is a document binding together:</a:t>
            </a:r>
          </a:p>
          <a:p>
            <a:pPr lvl="1"/>
            <a:r>
              <a:rPr lang="en-US" b="1" dirty="0">
                <a:solidFill>
                  <a:schemeClr val="accent2"/>
                </a:solidFill>
              </a:rPr>
              <a:t>identity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of principal</a:t>
            </a:r>
          </a:p>
          <a:p>
            <a:pPr lvl="1"/>
            <a:r>
              <a:rPr lang="en-US" b="1" dirty="0">
                <a:solidFill>
                  <a:schemeClr val="accent2"/>
                </a:solidFill>
              </a:rPr>
              <a:t>public key </a:t>
            </a:r>
            <a:r>
              <a:rPr lang="en-US" dirty="0"/>
              <a:t>of that principal (might be RSA pk or DH info)</a:t>
            </a:r>
          </a:p>
          <a:p>
            <a:r>
              <a:rPr lang="en-US" dirty="0"/>
              <a:t>binding together = signed </a:t>
            </a:r>
          </a:p>
          <a:p>
            <a:r>
              <a:rPr lang="en-US" dirty="0"/>
              <a:t>standard: X.509 certs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06F50C1-7598-8AD8-C7E3-2DA9FB6B15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b="1" dirty="0"/>
              <a:t>Certificate Authorities (CAs)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79699F-97F5-5124-A226-B6DDD6FA8BC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responsible for verifying identity and signing certs</a:t>
            </a:r>
          </a:p>
          <a:p>
            <a:r>
              <a:rPr lang="en-US" dirty="0"/>
              <a:t>Can also sign certs saying they trust other CAs</a:t>
            </a:r>
          </a:p>
          <a:p>
            <a:endParaRPr lang="en-US" dirty="0"/>
          </a:p>
          <a:p>
            <a:r>
              <a:rPr lang="en-US" dirty="0"/>
              <a:t>You decide which root CAs you trust</a:t>
            </a:r>
          </a:p>
          <a:p>
            <a:r>
              <a:rPr lang="en-US" dirty="0"/>
              <a:t>more precisely, this is defined in a file on your computer</a:t>
            </a:r>
          </a:p>
        </p:txBody>
      </p:sp>
    </p:spTree>
    <p:extLst>
      <p:ext uri="{BB962C8B-B14F-4D97-AF65-F5344CB8AC3E}">
        <p14:creationId xmlns:p14="http://schemas.microsoft.com/office/powerpoint/2010/main" val="2473557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E70699B-6368-B089-BDBB-661F803D7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HTTPS</a:t>
            </a:r>
          </a:p>
        </p:txBody>
      </p:sp>
      <p:pic>
        <p:nvPicPr>
          <p:cNvPr id="9" name="Content Placeholder 1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64067D8D-BF35-CD06-E0F2-0A2FDD16C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935622"/>
            <a:ext cx="752475" cy="75247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5E27278E-E529-87CC-0202-C3FA777D1B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05" y="4553761"/>
            <a:ext cx="1700979" cy="1844909"/>
          </a:xfrm>
          <a:prstGeom prst="rect">
            <a:avLst/>
          </a:prstGeom>
        </p:spPr>
      </p:pic>
      <p:pic>
        <p:nvPicPr>
          <p:cNvPr id="11" name="Picture 10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8980A18F-B5D2-557D-E1D6-1B25774907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899" y="1289762"/>
            <a:ext cx="2070197" cy="207019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3652D9A0-8CC7-F77B-9E1B-C7A597F51335}"/>
              </a:ext>
            </a:extLst>
          </p:cNvPr>
          <p:cNvGrpSpPr/>
          <p:nvPr/>
        </p:nvGrpSpPr>
        <p:grpSpPr>
          <a:xfrm>
            <a:off x="3759226" y="2148789"/>
            <a:ext cx="1556723" cy="617276"/>
            <a:chOff x="7315200" y="3228386"/>
            <a:chExt cx="1556723" cy="617276"/>
          </a:xfrm>
        </p:grpSpPr>
        <p:sp>
          <p:nvSpPr>
            <p:cNvPr id="13" name="Can 12">
              <a:extLst>
                <a:ext uri="{FF2B5EF4-FFF2-40B4-BE49-F238E27FC236}">
                  <a16:creationId xmlns:a16="http://schemas.microsoft.com/office/drawing/2014/main" id="{F1D9C164-5928-0B8F-4318-A9AAFABDD469}"/>
                </a:ext>
              </a:extLst>
            </p:cNvPr>
            <p:cNvSpPr/>
            <p:nvPr/>
          </p:nvSpPr>
          <p:spPr>
            <a:xfrm>
              <a:off x="7315200" y="3426578"/>
              <a:ext cx="709483" cy="396220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Server</a:t>
              </a:r>
            </a:p>
          </p:txBody>
        </p:sp>
        <p:sp>
          <p:nvSpPr>
            <p:cNvPr id="14" name="Can 13">
              <a:extLst>
                <a:ext uri="{FF2B5EF4-FFF2-40B4-BE49-F238E27FC236}">
                  <a16:creationId xmlns:a16="http://schemas.microsoft.com/office/drawing/2014/main" id="{9B796465-00A1-F012-EED1-BC7C0053607A}"/>
                </a:ext>
              </a:extLst>
            </p:cNvPr>
            <p:cNvSpPr/>
            <p:nvPr/>
          </p:nvSpPr>
          <p:spPr>
            <a:xfrm>
              <a:off x="7879504" y="3228386"/>
              <a:ext cx="709483" cy="396220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Server</a:t>
              </a:r>
            </a:p>
          </p:txBody>
        </p:sp>
        <p:sp>
          <p:nvSpPr>
            <p:cNvPr id="15" name="Can 14">
              <a:extLst>
                <a:ext uri="{FF2B5EF4-FFF2-40B4-BE49-F238E27FC236}">
                  <a16:creationId xmlns:a16="http://schemas.microsoft.com/office/drawing/2014/main" id="{CAEDC6AF-0EC4-8522-1782-2F2BD73F85C2}"/>
                </a:ext>
              </a:extLst>
            </p:cNvPr>
            <p:cNvSpPr/>
            <p:nvPr/>
          </p:nvSpPr>
          <p:spPr>
            <a:xfrm>
              <a:off x="8162440" y="3449442"/>
              <a:ext cx="709483" cy="396220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Server</a:t>
              </a:r>
            </a:p>
          </p:txBody>
        </p:sp>
      </p:grp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587DE33-C36D-0F30-CA38-697B09D19998}"/>
              </a:ext>
            </a:extLst>
          </p:cNvPr>
          <p:cNvCxnSpPr>
            <a:cxnSpLocks/>
          </p:cNvCxnSpPr>
          <p:nvPr/>
        </p:nvCxnSpPr>
        <p:spPr>
          <a:xfrm flipV="1">
            <a:off x="1669887" y="3739356"/>
            <a:ext cx="0" cy="9697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2EE0B85-1487-DBEB-C278-79837D9F17F3}"/>
              </a:ext>
            </a:extLst>
          </p:cNvPr>
          <p:cNvCxnSpPr>
            <a:cxnSpLocks/>
          </p:cNvCxnSpPr>
          <p:nvPr/>
        </p:nvCxnSpPr>
        <p:spPr>
          <a:xfrm>
            <a:off x="1827026" y="3739356"/>
            <a:ext cx="0" cy="9697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EC8D6AB-2630-43F3-11F0-6BFAF7E64452}"/>
              </a:ext>
            </a:extLst>
          </p:cNvPr>
          <p:cNvCxnSpPr>
            <a:cxnSpLocks/>
          </p:cNvCxnSpPr>
          <p:nvPr/>
        </p:nvCxnSpPr>
        <p:spPr>
          <a:xfrm flipV="1">
            <a:off x="2738696" y="2626142"/>
            <a:ext cx="678703" cy="2870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D00486E-A876-3EAE-A6C6-F211DB18B72D}"/>
              </a:ext>
            </a:extLst>
          </p:cNvPr>
          <p:cNvCxnSpPr>
            <a:cxnSpLocks/>
          </p:cNvCxnSpPr>
          <p:nvPr/>
        </p:nvCxnSpPr>
        <p:spPr>
          <a:xfrm flipV="1">
            <a:off x="2826497" y="2819400"/>
            <a:ext cx="678703" cy="287068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6535C0F-0CE2-22A1-9A0C-CF48AEE4BBF4}"/>
              </a:ext>
            </a:extLst>
          </p:cNvPr>
          <p:cNvGrpSpPr/>
          <p:nvPr/>
        </p:nvGrpSpPr>
        <p:grpSpPr>
          <a:xfrm>
            <a:off x="1143000" y="1600200"/>
            <a:ext cx="2554881" cy="621246"/>
            <a:chOff x="1143000" y="1600200"/>
            <a:chExt cx="2554881" cy="621246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73E7CF7-FEFE-8569-880A-C334E556E523}"/>
                </a:ext>
              </a:extLst>
            </p:cNvPr>
            <p:cNvSpPr txBox="1"/>
            <p:nvPr/>
          </p:nvSpPr>
          <p:spPr>
            <a:xfrm>
              <a:off x="1295088" y="1636067"/>
              <a:ext cx="18870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/>
                <a:t>pk_server</a:t>
              </a:r>
              <a:r>
                <a:rPr lang="en-US" sz="2400" dirty="0"/>
                <a:t> = 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804F9EF-CD4F-A1EF-0FDE-6A6552967F4B}"/>
                </a:ext>
              </a:extLst>
            </p:cNvPr>
            <p:cNvSpPr/>
            <p:nvPr/>
          </p:nvSpPr>
          <p:spPr>
            <a:xfrm>
              <a:off x="1143000" y="1600200"/>
              <a:ext cx="2554881" cy="62124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Content Placeholder 25" descr="A blue key with a circle&#10;&#10;AI-generated content may be incorrect.">
              <a:extLst>
                <a:ext uri="{FF2B5EF4-FFF2-40B4-BE49-F238E27FC236}">
                  <a16:creationId xmlns:a16="http://schemas.microsoft.com/office/drawing/2014/main" id="{FD85CD78-B3C6-A851-E317-D52F62C1BC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4200" y="1676400"/>
              <a:ext cx="533400" cy="533400"/>
            </a:xfrm>
            <a:prstGeom prst="rect">
              <a:avLst/>
            </a:prstGeom>
          </p:spPr>
        </p:pic>
      </p:grpSp>
      <p:pic>
        <p:nvPicPr>
          <p:cNvPr id="37" name="Picture 36" descr="A purple and white paper&#10;&#10;AI-generated content may be incorrect.">
            <a:extLst>
              <a:ext uri="{FF2B5EF4-FFF2-40B4-BE49-F238E27FC236}">
                <a16:creationId xmlns:a16="http://schemas.microsoft.com/office/drawing/2014/main" id="{4C467521-D249-5CE6-87CA-6D7EF90182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840" y="4449643"/>
            <a:ext cx="1148556" cy="1148556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12A1C1DE-EFB5-E03F-ADE4-45DF089F63A9}"/>
              </a:ext>
            </a:extLst>
          </p:cNvPr>
          <p:cNvGrpSpPr/>
          <p:nvPr/>
        </p:nvGrpSpPr>
        <p:grpSpPr>
          <a:xfrm>
            <a:off x="1685840" y="4442008"/>
            <a:ext cx="1164508" cy="1303999"/>
            <a:chOff x="4445588" y="4611888"/>
            <a:chExt cx="1164508" cy="1303999"/>
          </a:xfrm>
        </p:grpSpPr>
        <p:pic>
          <p:nvPicPr>
            <p:cNvPr id="44" name="Picture 43" descr="A purple and white paper&#10;&#10;AI-generated content may be incorrect.">
              <a:extLst>
                <a:ext uri="{FF2B5EF4-FFF2-40B4-BE49-F238E27FC236}">
                  <a16:creationId xmlns:a16="http://schemas.microsoft.com/office/drawing/2014/main" id="{E1D224CD-C6E7-F46C-C8DB-03FB23B6C1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5588" y="4611888"/>
              <a:ext cx="1148556" cy="1148556"/>
            </a:xfrm>
            <a:prstGeom prst="rect">
              <a:avLst/>
            </a:prstGeom>
          </p:spPr>
        </p:pic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3E415981-4815-BCCD-9FEF-77C6A3FB1903}"/>
                </a:ext>
              </a:extLst>
            </p:cNvPr>
            <p:cNvGrpSpPr/>
            <p:nvPr/>
          </p:nvGrpSpPr>
          <p:grpSpPr>
            <a:xfrm>
              <a:off x="4565770" y="4675148"/>
              <a:ext cx="1044326" cy="1240739"/>
              <a:chOff x="1279135" y="1600200"/>
              <a:chExt cx="1044326" cy="1240739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2AFF697-45F6-D411-0E58-C51D1BAF80DF}"/>
                  </a:ext>
                </a:extLst>
              </p:cNvPr>
              <p:cNvSpPr txBox="1"/>
              <p:nvPr/>
            </p:nvSpPr>
            <p:spPr>
              <a:xfrm>
                <a:off x="1295088" y="1636067"/>
                <a:ext cx="1847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400" dirty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163CF954-7EA8-0DB4-BE7A-6EE92CC5CCB3}"/>
                  </a:ext>
                </a:extLst>
              </p:cNvPr>
              <p:cNvSpPr/>
              <p:nvPr/>
            </p:nvSpPr>
            <p:spPr>
              <a:xfrm>
                <a:off x="1279135" y="1600200"/>
                <a:ext cx="803201" cy="1010588"/>
              </a:xfrm>
              <a:prstGeom prst="rect">
                <a:avLst/>
              </a:prstGeom>
              <a:solidFill>
                <a:srgbClr val="0070C0">
                  <a:alpha val="47059"/>
                </a:srgbClr>
              </a:solidFill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8" name="Content Placeholder 25" descr="A blue key with a circle&#10;&#10;AI-generated content may be incorrect.">
                <a:extLst>
                  <a:ext uri="{FF2B5EF4-FFF2-40B4-BE49-F238E27FC236}">
                    <a16:creationId xmlns:a16="http://schemas.microsoft.com/office/drawing/2014/main" id="{E559CD1B-1A6E-852E-48B7-FCF0666247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0061" y="2307539"/>
                <a:ext cx="533400" cy="533400"/>
              </a:xfrm>
              <a:prstGeom prst="rect">
                <a:avLst/>
              </a:prstGeom>
            </p:spPr>
          </p:pic>
        </p:grpSp>
      </p:grpSp>
      <p:pic>
        <p:nvPicPr>
          <p:cNvPr id="50" name="Picture 49" descr="A purple and white paper&#10;&#10;AI-generated content may be incorrect.">
            <a:extLst>
              <a:ext uri="{FF2B5EF4-FFF2-40B4-BE49-F238E27FC236}">
                <a16:creationId xmlns:a16="http://schemas.microsoft.com/office/drawing/2014/main" id="{098B5F01-93E7-85A7-21DD-59383B7C04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859" y="1981200"/>
            <a:ext cx="1148556" cy="1148556"/>
          </a:xfrm>
          <a:prstGeom prst="rect">
            <a:avLst/>
          </a:prstGeom>
        </p:spPr>
      </p:pic>
      <p:pic>
        <p:nvPicPr>
          <p:cNvPr id="51" name="Content Placeholder 25" descr="A blue key with a circle&#10;&#10;AI-generated content may be incorrect.">
            <a:extLst>
              <a:ext uri="{FF2B5EF4-FFF2-40B4-BE49-F238E27FC236}">
                <a16:creationId xmlns:a16="http://schemas.microsoft.com/office/drawing/2014/main" id="{CA49BB35-418E-3D03-58B3-9AF870D294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52" y="4755863"/>
            <a:ext cx="533400" cy="533400"/>
          </a:xfrm>
          <a:prstGeom prst="rect">
            <a:avLst/>
          </a:pr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D6CFBBC4-268F-DD6C-DE46-4CC7052B9286}"/>
              </a:ext>
            </a:extLst>
          </p:cNvPr>
          <p:cNvGrpSpPr/>
          <p:nvPr/>
        </p:nvGrpSpPr>
        <p:grpSpPr>
          <a:xfrm>
            <a:off x="841589" y="4495800"/>
            <a:ext cx="1139611" cy="1277288"/>
            <a:chOff x="3956923" y="3926172"/>
            <a:chExt cx="1139611" cy="1277288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3F05E946-953D-0D0F-1646-98829D3E870D}"/>
                </a:ext>
              </a:extLst>
            </p:cNvPr>
            <p:cNvGrpSpPr/>
            <p:nvPr/>
          </p:nvGrpSpPr>
          <p:grpSpPr>
            <a:xfrm>
              <a:off x="3956923" y="3926172"/>
              <a:ext cx="1139611" cy="1277288"/>
              <a:chOff x="1104055" y="1622070"/>
              <a:chExt cx="1139611" cy="1277288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C5EA6E1E-6CAE-3590-21E2-8E4A0D87C31F}"/>
                  </a:ext>
                </a:extLst>
              </p:cNvPr>
              <p:cNvSpPr txBox="1"/>
              <p:nvPr/>
            </p:nvSpPr>
            <p:spPr>
              <a:xfrm>
                <a:off x="1295088" y="1636067"/>
                <a:ext cx="1847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400" dirty="0"/>
              </a:p>
            </p:txBody>
          </p:sp>
          <p:pic>
            <p:nvPicPr>
              <p:cNvPr id="57" name="Content Placeholder 25" descr="A blue key with a circle&#10;&#10;AI-generated content may be incorrect.">
                <a:extLst>
                  <a:ext uri="{FF2B5EF4-FFF2-40B4-BE49-F238E27FC236}">
                    <a16:creationId xmlns:a16="http://schemas.microsoft.com/office/drawing/2014/main" id="{C662AA6B-0596-D71E-5BD4-70710383BF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10266" y="2365958"/>
                <a:ext cx="533400" cy="533400"/>
              </a:xfrm>
              <a:prstGeom prst="rect">
                <a:avLst/>
              </a:prstGeom>
            </p:spPr>
          </p:pic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51DFBF5E-E2D1-F935-741B-EBBD46D0D9C7}"/>
                  </a:ext>
                </a:extLst>
              </p:cNvPr>
              <p:cNvSpPr/>
              <p:nvPr/>
            </p:nvSpPr>
            <p:spPr>
              <a:xfrm>
                <a:off x="1104055" y="1622070"/>
                <a:ext cx="803201" cy="1010588"/>
              </a:xfrm>
              <a:prstGeom prst="rect">
                <a:avLst/>
              </a:prstGeom>
              <a:solidFill>
                <a:srgbClr val="9E2F6A">
                  <a:alpha val="45882"/>
                </a:srgb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59" name="Content Placeholder 25" descr="A blue key with a circle&#10;&#10;AI-generated content may be incorrect.">
              <a:extLst>
                <a:ext uri="{FF2B5EF4-FFF2-40B4-BE49-F238E27FC236}">
                  <a16:creationId xmlns:a16="http://schemas.microsoft.com/office/drawing/2014/main" id="{6C324FB1-16E7-9533-DF5E-B3177D48E7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3147" y="4149131"/>
              <a:ext cx="533400" cy="533399"/>
            </a:xfrm>
            <a:prstGeom prst="rect">
              <a:avLst/>
            </a:prstGeom>
          </p:spPr>
        </p:pic>
      </p:grpSp>
      <p:pic>
        <p:nvPicPr>
          <p:cNvPr id="61" name="Content Placeholder 25" descr="A blue key with a circle&#10;&#10;AI-generated content may be incorrect.">
            <a:extLst>
              <a:ext uri="{FF2B5EF4-FFF2-40B4-BE49-F238E27FC236}">
                <a16:creationId xmlns:a16="http://schemas.microsoft.com/office/drawing/2014/main" id="{EA88E19C-C1B5-1CA7-8116-924744AE5F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2209800"/>
            <a:ext cx="5334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04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11111E-6 L 0.00087 -0.2585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12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-0.25856 L 0.20069 -0.36342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26" y="-5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00949 L -0.00729 -0.25277 " pathEditMode="relative" ptsTypes="AA">
                                      <p:cBhvr>
                                        <p:cTn id="47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25277 L 0.18541 -0.35995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35" y="-5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E2E3A-98E4-3A29-1A1D-A4572133C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C8D1964-22B7-E65D-D8F3-5F9A02946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Cloud storage</a:t>
            </a:r>
          </a:p>
        </p:txBody>
      </p:sp>
      <p:pic>
        <p:nvPicPr>
          <p:cNvPr id="9" name="Content Placeholder 1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BBFF5F0D-7A3B-7BA9-64C9-37EB153BD3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935622"/>
            <a:ext cx="752475" cy="75247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A4D461D0-9D15-674D-0A07-601A3DA99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05" y="4553761"/>
            <a:ext cx="1700979" cy="1844909"/>
          </a:xfrm>
          <a:prstGeom prst="rect">
            <a:avLst/>
          </a:prstGeom>
        </p:spPr>
      </p:pic>
      <p:pic>
        <p:nvPicPr>
          <p:cNvPr id="11" name="Picture 10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2CD82522-9952-5BA3-98AA-8D3A9EEEC3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899" y="1289762"/>
            <a:ext cx="2070197" cy="207019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C6FBCE7-8B14-B341-BEF9-F2517D0F882C}"/>
              </a:ext>
            </a:extLst>
          </p:cNvPr>
          <p:cNvGrpSpPr/>
          <p:nvPr/>
        </p:nvGrpSpPr>
        <p:grpSpPr>
          <a:xfrm>
            <a:off x="3759226" y="2148789"/>
            <a:ext cx="1556723" cy="617276"/>
            <a:chOff x="7315200" y="3228386"/>
            <a:chExt cx="1556723" cy="617276"/>
          </a:xfrm>
        </p:grpSpPr>
        <p:sp>
          <p:nvSpPr>
            <p:cNvPr id="13" name="Can 12">
              <a:extLst>
                <a:ext uri="{FF2B5EF4-FFF2-40B4-BE49-F238E27FC236}">
                  <a16:creationId xmlns:a16="http://schemas.microsoft.com/office/drawing/2014/main" id="{A0AEF8B1-636C-C43A-5775-054226E17A4C}"/>
                </a:ext>
              </a:extLst>
            </p:cNvPr>
            <p:cNvSpPr/>
            <p:nvPr/>
          </p:nvSpPr>
          <p:spPr>
            <a:xfrm>
              <a:off x="7315200" y="3426578"/>
              <a:ext cx="709483" cy="396220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Server</a:t>
              </a:r>
            </a:p>
          </p:txBody>
        </p:sp>
        <p:sp>
          <p:nvSpPr>
            <p:cNvPr id="14" name="Can 13">
              <a:extLst>
                <a:ext uri="{FF2B5EF4-FFF2-40B4-BE49-F238E27FC236}">
                  <a16:creationId xmlns:a16="http://schemas.microsoft.com/office/drawing/2014/main" id="{09AB5B8D-D8F1-22A5-400E-941DA16187EE}"/>
                </a:ext>
              </a:extLst>
            </p:cNvPr>
            <p:cNvSpPr/>
            <p:nvPr/>
          </p:nvSpPr>
          <p:spPr>
            <a:xfrm>
              <a:off x="7879504" y="3228386"/>
              <a:ext cx="709483" cy="396220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Server</a:t>
              </a:r>
            </a:p>
          </p:txBody>
        </p:sp>
        <p:sp>
          <p:nvSpPr>
            <p:cNvPr id="15" name="Can 14">
              <a:extLst>
                <a:ext uri="{FF2B5EF4-FFF2-40B4-BE49-F238E27FC236}">
                  <a16:creationId xmlns:a16="http://schemas.microsoft.com/office/drawing/2014/main" id="{CDAEBDFB-73A8-6460-DCC2-068203B9EE4B}"/>
                </a:ext>
              </a:extLst>
            </p:cNvPr>
            <p:cNvSpPr/>
            <p:nvPr/>
          </p:nvSpPr>
          <p:spPr>
            <a:xfrm>
              <a:off x="8162440" y="3449442"/>
              <a:ext cx="709483" cy="396220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Server</a:t>
              </a:r>
            </a:p>
          </p:txBody>
        </p:sp>
      </p:grp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1283FB7-ACD4-11E7-30E6-6631282F415F}"/>
              </a:ext>
            </a:extLst>
          </p:cNvPr>
          <p:cNvCxnSpPr>
            <a:cxnSpLocks/>
          </p:cNvCxnSpPr>
          <p:nvPr/>
        </p:nvCxnSpPr>
        <p:spPr>
          <a:xfrm flipV="1">
            <a:off x="1669887" y="3739356"/>
            <a:ext cx="0" cy="9697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1C0481D-CEC0-4594-0A4B-2230851DFF36}"/>
              </a:ext>
            </a:extLst>
          </p:cNvPr>
          <p:cNvCxnSpPr>
            <a:cxnSpLocks/>
          </p:cNvCxnSpPr>
          <p:nvPr/>
        </p:nvCxnSpPr>
        <p:spPr>
          <a:xfrm flipV="1">
            <a:off x="2738696" y="2626142"/>
            <a:ext cx="678703" cy="2870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60FB693-6DE7-A588-DE32-86D47B9F9719}"/>
              </a:ext>
            </a:extLst>
          </p:cNvPr>
          <p:cNvGrpSpPr/>
          <p:nvPr/>
        </p:nvGrpSpPr>
        <p:grpSpPr>
          <a:xfrm>
            <a:off x="1143000" y="1600200"/>
            <a:ext cx="2554881" cy="621246"/>
            <a:chOff x="1143000" y="1600200"/>
            <a:chExt cx="2554881" cy="621246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C5A9D19-76E6-26AD-AA97-EAB4C3DA6B25}"/>
                </a:ext>
              </a:extLst>
            </p:cNvPr>
            <p:cNvSpPr txBox="1"/>
            <p:nvPr/>
          </p:nvSpPr>
          <p:spPr>
            <a:xfrm>
              <a:off x="1295088" y="1636067"/>
              <a:ext cx="18870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/>
                <a:t>pk_server</a:t>
              </a:r>
              <a:r>
                <a:rPr lang="en-US" sz="2400" dirty="0"/>
                <a:t> = 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816840E-6E23-A5EC-290F-AD269929BA7D}"/>
                </a:ext>
              </a:extLst>
            </p:cNvPr>
            <p:cNvSpPr/>
            <p:nvPr/>
          </p:nvSpPr>
          <p:spPr>
            <a:xfrm>
              <a:off x="1143000" y="1600200"/>
              <a:ext cx="2554881" cy="62124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Content Placeholder 25" descr="A blue key with a circle&#10;&#10;AI-generated content may be incorrect.">
              <a:extLst>
                <a:ext uri="{FF2B5EF4-FFF2-40B4-BE49-F238E27FC236}">
                  <a16:creationId xmlns:a16="http://schemas.microsoft.com/office/drawing/2014/main" id="{66371562-6B0B-7D60-45AC-76FB875E05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4200" y="1676400"/>
              <a:ext cx="533400" cy="533400"/>
            </a:xfrm>
            <a:prstGeom prst="rect">
              <a:avLst/>
            </a:prstGeom>
          </p:spPr>
        </p:pic>
      </p:grpSp>
      <p:pic>
        <p:nvPicPr>
          <p:cNvPr id="37" name="Picture 36" descr="A purple and white paper&#10;&#10;AI-generated content may be incorrect.">
            <a:extLst>
              <a:ext uri="{FF2B5EF4-FFF2-40B4-BE49-F238E27FC236}">
                <a16:creationId xmlns:a16="http://schemas.microsoft.com/office/drawing/2014/main" id="{883C6F62-BEA3-C4B6-1566-6D74743538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840" y="4449643"/>
            <a:ext cx="1148556" cy="1148556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11DAF314-A597-9102-BED3-F9F61948B113}"/>
              </a:ext>
            </a:extLst>
          </p:cNvPr>
          <p:cNvGrpSpPr/>
          <p:nvPr/>
        </p:nvGrpSpPr>
        <p:grpSpPr>
          <a:xfrm>
            <a:off x="1685840" y="4442008"/>
            <a:ext cx="1164508" cy="1303999"/>
            <a:chOff x="4445588" y="4611888"/>
            <a:chExt cx="1164508" cy="1303999"/>
          </a:xfrm>
        </p:grpSpPr>
        <p:pic>
          <p:nvPicPr>
            <p:cNvPr id="44" name="Picture 43" descr="A purple and white paper&#10;&#10;AI-generated content may be incorrect.">
              <a:extLst>
                <a:ext uri="{FF2B5EF4-FFF2-40B4-BE49-F238E27FC236}">
                  <a16:creationId xmlns:a16="http://schemas.microsoft.com/office/drawing/2014/main" id="{51AD0A14-80D9-F7A2-BE46-79E6BCE836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5588" y="4611888"/>
              <a:ext cx="1148556" cy="1148556"/>
            </a:xfrm>
            <a:prstGeom prst="rect">
              <a:avLst/>
            </a:prstGeom>
          </p:spPr>
        </p:pic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143F7992-0B15-1224-5E81-C6DCABD78FED}"/>
                </a:ext>
              </a:extLst>
            </p:cNvPr>
            <p:cNvGrpSpPr/>
            <p:nvPr/>
          </p:nvGrpSpPr>
          <p:grpSpPr>
            <a:xfrm>
              <a:off x="4565770" y="4675148"/>
              <a:ext cx="1044326" cy="1240739"/>
              <a:chOff x="1279135" y="1600200"/>
              <a:chExt cx="1044326" cy="1240739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16184C4-BA41-BA6B-7047-7EF0BF617ACB}"/>
                  </a:ext>
                </a:extLst>
              </p:cNvPr>
              <p:cNvSpPr txBox="1"/>
              <p:nvPr/>
            </p:nvSpPr>
            <p:spPr>
              <a:xfrm>
                <a:off x="1295088" y="1636067"/>
                <a:ext cx="1847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400" dirty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B60B3F14-FA71-FFBF-D222-4F7BFE66A395}"/>
                  </a:ext>
                </a:extLst>
              </p:cNvPr>
              <p:cNvSpPr/>
              <p:nvPr/>
            </p:nvSpPr>
            <p:spPr>
              <a:xfrm>
                <a:off x="1279135" y="1600200"/>
                <a:ext cx="803201" cy="1010588"/>
              </a:xfrm>
              <a:prstGeom prst="rect">
                <a:avLst/>
              </a:prstGeom>
              <a:solidFill>
                <a:srgbClr val="0070C0">
                  <a:alpha val="47059"/>
                </a:srgbClr>
              </a:solidFill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8" name="Content Placeholder 25" descr="A blue key with a circle&#10;&#10;AI-generated content may be incorrect.">
                <a:extLst>
                  <a:ext uri="{FF2B5EF4-FFF2-40B4-BE49-F238E27FC236}">
                    <a16:creationId xmlns:a16="http://schemas.microsoft.com/office/drawing/2014/main" id="{BE489F40-7BD2-F7E4-87F4-A4AE7A3290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0061" y="2307539"/>
                <a:ext cx="533400" cy="533400"/>
              </a:xfrm>
              <a:prstGeom prst="rect">
                <a:avLst/>
              </a:prstGeom>
            </p:spPr>
          </p:pic>
        </p:grpSp>
      </p:grpSp>
      <p:pic>
        <p:nvPicPr>
          <p:cNvPr id="50" name="Picture 49" descr="A purple and white paper&#10;&#10;AI-generated content may be incorrect.">
            <a:extLst>
              <a:ext uri="{FF2B5EF4-FFF2-40B4-BE49-F238E27FC236}">
                <a16:creationId xmlns:a16="http://schemas.microsoft.com/office/drawing/2014/main" id="{8CEE15D2-BAA3-0156-48D2-36D03A0D31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859" y="1981200"/>
            <a:ext cx="1148556" cy="1148556"/>
          </a:xfrm>
          <a:prstGeom prst="rect">
            <a:avLst/>
          </a:prstGeom>
        </p:spPr>
      </p:pic>
      <p:pic>
        <p:nvPicPr>
          <p:cNvPr id="51" name="Content Placeholder 25" descr="A blue key with a circle&#10;&#10;AI-generated content may be incorrect.">
            <a:extLst>
              <a:ext uri="{FF2B5EF4-FFF2-40B4-BE49-F238E27FC236}">
                <a16:creationId xmlns:a16="http://schemas.microsoft.com/office/drawing/2014/main" id="{87C20D96-ABB1-17E6-7A81-2FFDC1E31E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52" y="4755863"/>
            <a:ext cx="533400" cy="533400"/>
          </a:xfrm>
          <a:prstGeom prst="rect">
            <a:avLst/>
          </a:pr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8E1EDA98-2AC2-D72E-557C-517687DAA3B9}"/>
              </a:ext>
            </a:extLst>
          </p:cNvPr>
          <p:cNvGrpSpPr/>
          <p:nvPr/>
        </p:nvGrpSpPr>
        <p:grpSpPr>
          <a:xfrm>
            <a:off x="841589" y="4495800"/>
            <a:ext cx="1139611" cy="1277288"/>
            <a:chOff x="3956923" y="3926172"/>
            <a:chExt cx="1139611" cy="1277288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3DC28C60-9A06-4143-08B4-939E2F5A169D}"/>
                </a:ext>
              </a:extLst>
            </p:cNvPr>
            <p:cNvGrpSpPr/>
            <p:nvPr/>
          </p:nvGrpSpPr>
          <p:grpSpPr>
            <a:xfrm>
              <a:off x="3956923" y="3926172"/>
              <a:ext cx="1139611" cy="1277288"/>
              <a:chOff x="1104055" y="1622070"/>
              <a:chExt cx="1139611" cy="1277288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4E55957C-008A-57B2-1E1C-758A05D1C855}"/>
                  </a:ext>
                </a:extLst>
              </p:cNvPr>
              <p:cNvSpPr txBox="1"/>
              <p:nvPr/>
            </p:nvSpPr>
            <p:spPr>
              <a:xfrm>
                <a:off x="1295088" y="1636067"/>
                <a:ext cx="1847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400" dirty="0"/>
              </a:p>
            </p:txBody>
          </p:sp>
          <p:pic>
            <p:nvPicPr>
              <p:cNvPr id="57" name="Content Placeholder 25" descr="A blue key with a circle&#10;&#10;AI-generated content may be incorrect.">
                <a:extLst>
                  <a:ext uri="{FF2B5EF4-FFF2-40B4-BE49-F238E27FC236}">
                    <a16:creationId xmlns:a16="http://schemas.microsoft.com/office/drawing/2014/main" id="{DD240658-EEB5-6CB6-AEAC-2193A18F65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10266" y="2365958"/>
                <a:ext cx="533400" cy="533400"/>
              </a:xfrm>
              <a:prstGeom prst="rect">
                <a:avLst/>
              </a:prstGeom>
            </p:spPr>
          </p:pic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63FFE9F6-A9CF-583A-D3CE-19D60FB7E124}"/>
                  </a:ext>
                </a:extLst>
              </p:cNvPr>
              <p:cNvSpPr/>
              <p:nvPr/>
            </p:nvSpPr>
            <p:spPr>
              <a:xfrm>
                <a:off x="1104055" y="1622070"/>
                <a:ext cx="803201" cy="1010588"/>
              </a:xfrm>
              <a:prstGeom prst="rect">
                <a:avLst/>
              </a:prstGeom>
              <a:solidFill>
                <a:srgbClr val="9E2F6A">
                  <a:alpha val="45882"/>
                </a:srgb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59" name="Content Placeholder 25" descr="A blue key with a circle&#10;&#10;AI-generated content may be incorrect.">
              <a:extLst>
                <a:ext uri="{FF2B5EF4-FFF2-40B4-BE49-F238E27FC236}">
                  <a16:creationId xmlns:a16="http://schemas.microsoft.com/office/drawing/2014/main" id="{9C5939B7-89A7-4032-9D3E-D0C52404EB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3147" y="4149131"/>
              <a:ext cx="533400" cy="533399"/>
            </a:xfrm>
            <a:prstGeom prst="rect">
              <a:avLst/>
            </a:prstGeom>
          </p:spPr>
        </p:pic>
      </p:grpSp>
      <p:pic>
        <p:nvPicPr>
          <p:cNvPr id="61" name="Content Placeholder 25" descr="A blue key with a circle&#10;&#10;AI-generated content may be incorrect.">
            <a:extLst>
              <a:ext uri="{FF2B5EF4-FFF2-40B4-BE49-F238E27FC236}">
                <a16:creationId xmlns:a16="http://schemas.microsoft.com/office/drawing/2014/main" id="{32DA3AED-45D6-E2B6-117B-FDD991E801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2209800"/>
            <a:ext cx="533400" cy="5334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97570E4-191B-9F7D-29FB-9A6415FF41D4}"/>
              </a:ext>
            </a:extLst>
          </p:cNvPr>
          <p:cNvGrpSpPr/>
          <p:nvPr/>
        </p:nvGrpSpPr>
        <p:grpSpPr>
          <a:xfrm>
            <a:off x="3505200" y="2097732"/>
            <a:ext cx="1048087" cy="1202476"/>
            <a:chOff x="3505200" y="2097732"/>
            <a:chExt cx="1048087" cy="1202476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6DC06DC-377A-A938-4E52-C85211D79A0A}"/>
                </a:ext>
              </a:extLst>
            </p:cNvPr>
            <p:cNvSpPr/>
            <p:nvPr/>
          </p:nvSpPr>
          <p:spPr>
            <a:xfrm>
              <a:off x="3505200" y="2097732"/>
              <a:ext cx="818330" cy="1008736"/>
            </a:xfrm>
            <a:prstGeom prst="rect">
              <a:avLst/>
            </a:prstGeom>
            <a:solidFill>
              <a:srgbClr val="ECE400">
                <a:alpha val="50196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Content Placeholder 25" descr="A blue key with a circle&#10;&#10;AI-generated content may be incorrect.">
              <a:extLst>
                <a:ext uri="{FF2B5EF4-FFF2-40B4-BE49-F238E27FC236}">
                  <a16:creationId xmlns:a16="http://schemas.microsoft.com/office/drawing/2014/main" id="{4B23DE34-DC01-789C-D80C-7CA715E307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9887" y="2766808"/>
              <a:ext cx="533400" cy="533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9380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11111E-6 L 0.00087 -0.2585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12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-0.25856 L 0.20069 -0.36342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26" y="-5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00949 L -0.00729 -0.25277 " pathEditMode="relative" ptsTypes="AA">
                                      <p:cBhvr>
                                        <p:cTn id="47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25277 L 0.18541 -0.35995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35" y="-5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0ACA7-1456-BEFF-1CE8-47B3D7F3B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7D755-E941-00F9-44E1-0FE436336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Point-to-Point Encryption</a:t>
            </a:r>
          </a:p>
        </p:txBody>
      </p:sp>
      <p:pic>
        <p:nvPicPr>
          <p:cNvPr id="7" name="Picture 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6F7C2EE4-3699-C19D-6014-83741121BB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899" y="1289762"/>
            <a:ext cx="2070197" cy="207019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6ABD496-0332-72B3-2FC4-838D8AC4289D}"/>
              </a:ext>
            </a:extLst>
          </p:cNvPr>
          <p:cNvGrpSpPr/>
          <p:nvPr/>
        </p:nvGrpSpPr>
        <p:grpSpPr>
          <a:xfrm>
            <a:off x="3759226" y="2148789"/>
            <a:ext cx="1556723" cy="617276"/>
            <a:chOff x="7315200" y="3228386"/>
            <a:chExt cx="1556723" cy="617276"/>
          </a:xfrm>
        </p:grpSpPr>
        <p:sp>
          <p:nvSpPr>
            <p:cNvPr id="9" name="Can 8">
              <a:extLst>
                <a:ext uri="{FF2B5EF4-FFF2-40B4-BE49-F238E27FC236}">
                  <a16:creationId xmlns:a16="http://schemas.microsoft.com/office/drawing/2014/main" id="{59E47DD0-4252-0FDE-3AD0-66E61BB3DC80}"/>
                </a:ext>
              </a:extLst>
            </p:cNvPr>
            <p:cNvSpPr/>
            <p:nvPr/>
          </p:nvSpPr>
          <p:spPr>
            <a:xfrm>
              <a:off x="7315200" y="3426578"/>
              <a:ext cx="709483" cy="396220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Server</a:t>
              </a:r>
            </a:p>
          </p:txBody>
        </p:sp>
        <p:sp>
          <p:nvSpPr>
            <p:cNvPr id="10" name="Can 9">
              <a:extLst>
                <a:ext uri="{FF2B5EF4-FFF2-40B4-BE49-F238E27FC236}">
                  <a16:creationId xmlns:a16="http://schemas.microsoft.com/office/drawing/2014/main" id="{B0FBF38E-C064-7326-AA62-F00A7A518912}"/>
                </a:ext>
              </a:extLst>
            </p:cNvPr>
            <p:cNvSpPr/>
            <p:nvPr/>
          </p:nvSpPr>
          <p:spPr>
            <a:xfrm>
              <a:off x="7879504" y="3228386"/>
              <a:ext cx="709483" cy="396220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Server</a:t>
              </a:r>
            </a:p>
          </p:txBody>
        </p:sp>
        <p:sp>
          <p:nvSpPr>
            <p:cNvPr id="11" name="Can 10">
              <a:extLst>
                <a:ext uri="{FF2B5EF4-FFF2-40B4-BE49-F238E27FC236}">
                  <a16:creationId xmlns:a16="http://schemas.microsoft.com/office/drawing/2014/main" id="{97D95CA6-B831-2340-AB11-4D8C02CD33CB}"/>
                </a:ext>
              </a:extLst>
            </p:cNvPr>
            <p:cNvSpPr/>
            <p:nvPr/>
          </p:nvSpPr>
          <p:spPr>
            <a:xfrm>
              <a:off x="8162440" y="3449442"/>
              <a:ext cx="709483" cy="396220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Server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C3C61AD-B645-C41D-4276-B4CA9CD34696}"/>
              </a:ext>
            </a:extLst>
          </p:cNvPr>
          <p:cNvGrpSpPr/>
          <p:nvPr/>
        </p:nvGrpSpPr>
        <p:grpSpPr>
          <a:xfrm>
            <a:off x="6530670" y="4724400"/>
            <a:ext cx="1859846" cy="2022438"/>
            <a:chOff x="7307736" y="4724400"/>
            <a:chExt cx="1859846" cy="2022438"/>
          </a:xfrm>
        </p:grpSpPr>
        <p:pic>
          <p:nvPicPr>
            <p:cNvPr id="17" name="Picture 16" descr="A computer with a blue screen&#10;&#10;AI-generated content may be incorrect.">
              <a:extLst>
                <a:ext uri="{FF2B5EF4-FFF2-40B4-BE49-F238E27FC236}">
                  <a16:creationId xmlns:a16="http://schemas.microsoft.com/office/drawing/2014/main" id="{135BB9CF-24E1-9D9D-D27A-B447FFB9C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7736" y="4724400"/>
              <a:ext cx="1226664" cy="1226664"/>
            </a:xfrm>
            <a:prstGeom prst="rect">
              <a:avLst/>
            </a:prstGeom>
          </p:spPr>
        </p:pic>
        <p:pic>
          <p:nvPicPr>
            <p:cNvPr id="18" name="Picture 17" descr="A cartoon character of a spongebob squarepants&#10;&#10;AI-generated content may be incorrect.">
              <a:extLst>
                <a:ext uri="{FF2B5EF4-FFF2-40B4-BE49-F238E27FC236}">
                  <a16:creationId xmlns:a16="http://schemas.microsoft.com/office/drawing/2014/main" id="{F85A453B-A6A9-585B-2EB6-5EB7246FB5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9794" y="4956078"/>
              <a:ext cx="1397788" cy="1790760"/>
            </a:xfrm>
            <a:prstGeom prst="rect">
              <a:avLst/>
            </a:prstGeom>
          </p:spPr>
        </p:pic>
      </p:grpSp>
      <p:pic>
        <p:nvPicPr>
          <p:cNvPr id="19" name="Content Placeholder 1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B6628568-C1E0-7478-D91C-632BC6760F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425" y="2869316"/>
            <a:ext cx="752475" cy="752475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6041FA3-A4E9-FAF6-E286-D9C809676EB4}"/>
              </a:ext>
            </a:extLst>
          </p:cNvPr>
          <p:cNvCxnSpPr>
            <a:cxnSpLocks/>
          </p:cNvCxnSpPr>
          <p:nvPr/>
        </p:nvCxnSpPr>
        <p:spPr>
          <a:xfrm>
            <a:off x="5803675" y="2574165"/>
            <a:ext cx="724849" cy="2452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08B310E-777F-C29F-E129-537EEE2CE7EB}"/>
              </a:ext>
            </a:extLst>
          </p:cNvPr>
          <p:cNvCxnSpPr>
            <a:cxnSpLocks/>
          </p:cNvCxnSpPr>
          <p:nvPr/>
        </p:nvCxnSpPr>
        <p:spPr>
          <a:xfrm flipV="1">
            <a:off x="7086600" y="3739356"/>
            <a:ext cx="0" cy="9626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8293DEA-72C9-C591-5E6B-698E9B5BEB14}"/>
              </a:ext>
            </a:extLst>
          </p:cNvPr>
          <p:cNvCxnSpPr>
            <a:cxnSpLocks/>
          </p:cNvCxnSpPr>
          <p:nvPr/>
        </p:nvCxnSpPr>
        <p:spPr>
          <a:xfrm>
            <a:off x="7243739" y="3739356"/>
            <a:ext cx="0" cy="9626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7029B6C8-BC91-BDAB-FC9E-8FC8386A54CF}"/>
              </a:ext>
            </a:extLst>
          </p:cNvPr>
          <p:cNvCxnSpPr>
            <a:cxnSpLocks/>
          </p:cNvCxnSpPr>
          <p:nvPr/>
        </p:nvCxnSpPr>
        <p:spPr>
          <a:xfrm>
            <a:off x="5791200" y="2802765"/>
            <a:ext cx="724849" cy="245235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57" name="Content Placeholder 1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7F74F278-2BA2-B640-CB86-4F16E9EDEE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935622"/>
            <a:ext cx="752475" cy="752475"/>
          </a:xfrm>
          <a:prstGeom prst="rect">
            <a:avLst/>
          </a:prstGeom>
        </p:spPr>
      </p:pic>
      <p:pic>
        <p:nvPicPr>
          <p:cNvPr id="58" name="Content Placeholder 3">
            <a:extLst>
              <a:ext uri="{FF2B5EF4-FFF2-40B4-BE49-F238E27FC236}">
                <a16:creationId xmlns:a16="http://schemas.microsoft.com/office/drawing/2014/main" id="{E3036E63-1E89-2F90-6870-435F02EA97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05" y="4553761"/>
            <a:ext cx="1700979" cy="1844909"/>
          </a:xfrm>
          <a:prstGeom prst="rect">
            <a:avLst/>
          </a:prstGeom>
        </p:spPr>
      </p:pic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CA58D780-7368-C300-8985-F251A1A032FD}"/>
              </a:ext>
            </a:extLst>
          </p:cNvPr>
          <p:cNvCxnSpPr>
            <a:cxnSpLocks/>
          </p:cNvCxnSpPr>
          <p:nvPr/>
        </p:nvCxnSpPr>
        <p:spPr>
          <a:xfrm flipV="1">
            <a:off x="1669887" y="3739356"/>
            <a:ext cx="0" cy="9697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97" name="Group 96">
            <a:extLst>
              <a:ext uri="{FF2B5EF4-FFF2-40B4-BE49-F238E27FC236}">
                <a16:creationId xmlns:a16="http://schemas.microsoft.com/office/drawing/2014/main" id="{DA041C45-A97F-40F3-8001-3D21DB6E22E9}"/>
              </a:ext>
            </a:extLst>
          </p:cNvPr>
          <p:cNvGrpSpPr/>
          <p:nvPr/>
        </p:nvGrpSpPr>
        <p:grpSpPr>
          <a:xfrm>
            <a:off x="6096000" y="4475812"/>
            <a:ext cx="1139611" cy="1276733"/>
            <a:chOff x="5845404" y="4475812"/>
            <a:chExt cx="1139611" cy="1276733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E3869334-17AD-7FA7-B7E7-79AA1A45B4EC}"/>
                </a:ext>
              </a:extLst>
            </p:cNvPr>
            <p:cNvGrpSpPr/>
            <p:nvPr/>
          </p:nvGrpSpPr>
          <p:grpSpPr>
            <a:xfrm>
              <a:off x="5845404" y="4475812"/>
              <a:ext cx="1139611" cy="1276733"/>
              <a:chOff x="1104055" y="1622625"/>
              <a:chExt cx="1139611" cy="1276733"/>
            </a:xfrm>
          </p:grpSpPr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52D022EE-40E9-D0AC-A62A-6803504BBE61}"/>
                  </a:ext>
                </a:extLst>
              </p:cNvPr>
              <p:cNvSpPr txBox="1"/>
              <p:nvPr/>
            </p:nvSpPr>
            <p:spPr>
              <a:xfrm>
                <a:off x="1295088" y="1636067"/>
                <a:ext cx="1847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400" dirty="0"/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F18D47B3-7EC1-BDBC-BEA8-D507EAA5C723}"/>
                  </a:ext>
                </a:extLst>
              </p:cNvPr>
              <p:cNvSpPr/>
              <p:nvPr/>
            </p:nvSpPr>
            <p:spPr>
              <a:xfrm>
                <a:off x="1104055" y="1622625"/>
                <a:ext cx="803201" cy="1010588"/>
              </a:xfrm>
              <a:prstGeom prst="rect">
                <a:avLst/>
              </a:prstGeom>
              <a:solidFill>
                <a:srgbClr val="9E2F6A">
                  <a:alpha val="45882"/>
                </a:srgb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8" name="Content Placeholder 25" descr="A blue key with a circle&#10;&#10;AI-generated content may be incorrect.">
                <a:extLst>
                  <a:ext uri="{FF2B5EF4-FFF2-40B4-BE49-F238E27FC236}">
                    <a16:creationId xmlns:a16="http://schemas.microsoft.com/office/drawing/2014/main" id="{A8C2C2D1-B436-8A25-C482-8ABFB17749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10266" y="2365958"/>
                <a:ext cx="533400" cy="533400"/>
              </a:xfrm>
              <a:prstGeom prst="rect">
                <a:avLst/>
              </a:prstGeom>
            </p:spPr>
          </p:pic>
        </p:grpSp>
        <p:pic>
          <p:nvPicPr>
            <p:cNvPr id="83" name="Content Placeholder 25" descr="A blue key with a circle&#10;&#10;AI-generated content may be incorrect.">
              <a:extLst>
                <a:ext uri="{FF2B5EF4-FFF2-40B4-BE49-F238E27FC236}">
                  <a16:creationId xmlns:a16="http://schemas.microsoft.com/office/drawing/2014/main" id="{D5E299C9-4940-5E97-1CFD-CFE8D390A34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3222" y="4724400"/>
              <a:ext cx="533400" cy="533400"/>
            </a:xfrm>
            <a:prstGeom prst="rect">
              <a:avLst/>
            </a:prstGeom>
          </p:spPr>
        </p:pic>
      </p:grp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01016201-0F9F-1E8D-85A7-EC6C28F89D05}"/>
              </a:ext>
            </a:extLst>
          </p:cNvPr>
          <p:cNvCxnSpPr>
            <a:cxnSpLocks/>
          </p:cNvCxnSpPr>
          <p:nvPr/>
        </p:nvCxnSpPr>
        <p:spPr>
          <a:xfrm flipV="1">
            <a:off x="2738696" y="2626142"/>
            <a:ext cx="678703" cy="2870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63" name="Group 62">
            <a:extLst>
              <a:ext uri="{FF2B5EF4-FFF2-40B4-BE49-F238E27FC236}">
                <a16:creationId xmlns:a16="http://schemas.microsoft.com/office/drawing/2014/main" id="{0AE693BB-FE5A-0FFC-01DC-158BB73C14B6}"/>
              </a:ext>
            </a:extLst>
          </p:cNvPr>
          <p:cNvGrpSpPr/>
          <p:nvPr/>
        </p:nvGrpSpPr>
        <p:grpSpPr>
          <a:xfrm>
            <a:off x="1143000" y="1600200"/>
            <a:ext cx="2554881" cy="621246"/>
            <a:chOff x="1143000" y="1600200"/>
            <a:chExt cx="2554881" cy="621246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7DC2A4A-E210-1271-40E5-6B84F5981178}"/>
                </a:ext>
              </a:extLst>
            </p:cNvPr>
            <p:cNvSpPr txBox="1"/>
            <p:nvPr/>
          </p:nvSpPr>
          <p:spPr>
            <a:xfrm>
              <a:off x="1295088" y="1636067"/>
              <a:ext cx="18870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/>
                <a:t>pk_server</a:t>
              </a:r>
              <a:r>
                <a:rPr lang="en-US" sz="2400" dirty="0"/>
                <a:t> = 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AD3EA9C5-4423-8F82-FD32-611ED445ED74}"/>
                </a:ext>
              </a:extLst>
            </p:cNvPr>
            <p:cNvSpPr/>
            <p:nvPr/>
          </p:nvSpPr>
          <p:spPr>
            <a:xfrm>
              <a:off x="1143000" y="1600200"/>
              <a:ext cx="2554881" cy="62124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6" name="Content Placeholder 25" descr="A blue key with a circle&#10;&#10;AI-generated content may be incorrect.">
              <a:extLst>
                <a:ext uri="{FF2B5EF4-FFF2-40B4-BE49-F238E27FC236}">
                  <a16:creationId xmlns:a16="http://schemas.microsoft.com/office/drawing/2014/main" id="{B7F55584-D8D9-ED9B-2C78-9275A263341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4200" y="1676400"/>
              <a:ext cx="533400" cy="533400"/>
            </a:xfrm>
            <a:prstGeom prst="rect">
              <a:avLst/>
            </a:prstGeom>
          </p:spPr>
        </p:pic>
      </p:grpSp>
      <p:pic>
        <p:nvPicPr>
          <p:cNvPr id="67" name="Picture 66" descr="A purple and white paper&#10;&#10;AI-generated content may be incorrect.">
            <a:extLst>
              <a:ext uri="{FF2B5EF4-FFF2-40B4-BE49-F238E27FC236}">
                <a16:creationId xmlns:a16="http://schemas.microsoft.com/office/drawing/2014/main" id="{282949DC-FE61-DFD4-F015-FF3DB10ACF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840" y="4449643"/>
            <a:ext cx="1148556" cy="1148556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3AA9BCB2-7A2E-9D61-98C5-53323A5FEF2C}"/>
              </a:ext>
            </a:extLst>
          </p:cNvPr>
          <p:cNvGrpSpPr/>
          <p:nvPr/>
        </p:nvGrpSpPr>
        <p:grpSpPr>
          <a:xfrm>
            <a:off x="1685840" y="4442008"/>
            <a:ext cx="1164508" cy="1303999"/>
            <a:chOff x="4445588" y="4611888"/>
            <a:chExt cx="1164508" cy="1303999"/>
          </a:xfrm>
        </p:grpSpPr>
        <p:pic>
          <p:nvPicPr>
            <p:cNvPr id="69" name="Picture 68" descr="A purple and white paper&#10;&#10;AI-generated content may be incorrect.">
              <a:extLst>
                <a:ext uri="{FF2B5EF4-FFF2-40B4-BE49-F238E27FC236}">
                  <a16:creationId xmlns:a16="http://schemas.microsoft.com/office/drawing/2014/main" id="{A8141E46-9F43-5B07-18EE-E11563051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5588" y="4611888"/>
              <a:ext cx="1148556" cy="1148556"/>
            </a:xfrm>
            <a:prstGeom prst="rect">
              <a:avLst/>
            </a:prstGeom>
          </p:spPr>
        </p:pic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871E2A77-4D6B-0D8A-4CCF-A3D011CE68FB}"/>
                </a:ext>
              </a:extLst>
            </p:cNvPr>
            <p:cNvGrpSpPr/>
            <p:nvPr/>
          </p:nvGrpSpPr>
          <p:grpSpPr>
            <a:xfrm>
              <a:off x="4565770" y="4675148"/>
              <a:ext cx="1044326" cy="1240739"/>
              <a:chOff x="1279135" y="1600200"/>
              <a:chExt cx="1044326" cy="1240739"/>
            </a:xfrm>
          </p:grpSpPr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B2C73656-A1A9-BDDA-4525-81EB5D8450D5}"/>
                  </a:ext>
                </a:extLst>
              </p:cNvPr>
              <p:cNvSpPr txBox="1"/>
              <p:nvPr/>
            </p:nvSpPr>
            <p:spPr>
              <a:xfrm>
                <a:off x="1295088" y="1636067"/>
                <a:ext cx="1847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400" dirty="0"/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A60461F3-8E4D-69DF-39CA-22C411876430}"/>
                  </a:ext>
                </a:extLst>
              </p:cNvPr>
              <p:cNvSpPr/>
              <p:nvPr/>
            </p:nvSpPr>
            <p:spPr>
              <a:xfrm>
                <a:off x="1279135" y="1600200"/>
                <a:ext cx="803201" cy="1010588"/>
              </a:xfrm>
              <a:prstGeom prst="rect">
                <a:avLst/>
              </a:prstGeom>
              <a:solidFill>
                <a:srgbClr val="0070C0">
                  <a:alpha val="47059"/>
                </a:srgbClr>
              </a:solidFill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3" name="Content Placeholder 25" descr="A blue key with a circle&#10;&#10;AI-generated content may be incorrect.">
                <a:extLst>
                  <a:ext uri="{FF2B5EF4-FFF2-40B4-BE49-F238E27FC236}">
                    <a16:creationId xmlns:a16="http://schemas.microsoft.com/office/drawing/2014/main" id="{09C5AD56-71AB-3B73-C85B-C7F78AC0C3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0061" y="2307539"/>
                <a:ext cx="533400" cy="533400"/>
              </a:xfrm>
              <a:prstGeom prst="rect">
                <a:avLst/>
              </a:prstGeom>
            </p:spPr>
          </p:pic>
        </p:grpSp>
      </p:grpSp>
      <p:pic>
        <p:nvPicPr>
          <p:cNvPr id="74" name="Picture 73" descr="A purple and white paper&#10;&#10;AI-generated content may be incorrect.">
            <a:extLst>
              <a:ext uri="{FF2B5EF4-FFF2-40B4-BE49-F238E27FC236}">
                <a16:creationId xmlns:a16="http://schemas.microsoft.com/office/drawing/2014/main" id="{B1F09685-64C7-50EB-2CBA-01AF3051EE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859" y="1981200"/>
            <a:ext cx="1148556" cy="1148556"/>
          </a:xfrm>
          <a:prstGeom prst="rect">
            <a:avLst/>
          </a:prstGeom>
        </p:spPr>
      </p:pic>
      <p:pic>
        <p:nvPicPr>
          <p:cNvPr id="75" name="Content Placeholder 25" descr="A blue key with a circle&#10;&#10;AI-generated content may be incorrect.">
            <a:extLst>
              <a:ext uri="{FF2B5EF4-FFF2-40B4-BE49-F238E27FC236}">
                <a16:creationId xmlns:a16="http://schemas.microsoft.com/office/drawing/2014/main" id="{76512E71-BE3B-E44B-8436-C87D083D61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52" y="4755863"/>
            <a:ext cx="533400" cy="533400"/>
          </a:xfrm>
          <a:prstGeom prst="rect">
            <a:avLst/>
          </a:prstGeom>
        </p:spPr>
      </p:pic>
      <p:grpSp>
        <p:nvGrpSpPr>
          <p:cNvPr id="76" name="Group 75">
            <a:extLst>
              <a:ext uri="{FF2B5EF4-FFF2-40B4-BE49-F238E27FC236}">
                <a16:creationId xmlns:a16="http://schemas.microsoft.com/office/drawing/2014/main" id="{5753FD8B-FDDC-7E18-D12C-7B81A3ABFCB8}"/>
              </a:ext>
            </a:extLst>
          </p:cNvPr>
          <p:cNvGrpSpPr/>
          <p:nvPr/>
        </p:nvGrpSpPr>
        <p:grpSpPr>
          <a:xfrm>
            <a:off x="841589" y="4495800"/>
            <a:ext cx="1139611" cy="1277288"/>
            <a:chOff x="3956923" y="3926172"/>
            <a:chExt cx="1139611" cy="1277288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AAF7D4C3-81F3-B0DE-EA9B-184C69401DEE}"/>
                </a:ext>
              </a:extLst>
            </p:cNvPr>
            <p:cNvGrpSpPr/>
            <p:nvPr/>
          </p:nvGrpSpPr>
          <p:grpSpPr>
            <a:xfrm>
              <a:off x="3956923" y="3926172"/>
              <a:ext cx="1139611" cy="1277288"/>
              <a:chOff x="1104055" y="1622070"/>
              <a:chExt cx="1139611" cy="1277288"/>
            </a:xfrm>
          </p:grpSpPr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FE2FCC66-6E83-D7CF-4446-682E69B4AB04}"/>
                  </a:ext>
                </a:extLst>
              </p:cNvPr>
              <p:cNvSpPr txBox="1"/>
              <p:nvPr/>
            </p:nvSpPr>
            <p:spPr>
              <a:xfrm>
                <a:off x="1295088" y="1636067"/>
                <a:ext cx="1847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400" dirty="0"/>
              </a:p>
            </p:txBody>
          </p:sp>
          <p:pic>
            <p:nvPicPr>
              <p:cNvPr id="80" name="Content Placeholder 25" descr="A blue key with a circle&#10;&#10;AI-generated content may be incorrect.">
                <a:extLst>
                  <a:ext uri="{FF2B5EF4-FFF2-40B4-BE49-F238E27FC236}">
                    <a16:creationId xmlns:a16="http://schemas.microsoft.com/office/drawing/2014/main" id="{C55D8DA3-7BEB-45B0-BA66-8DE846AC2F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10266" y="2365958"/>
                <a:ext cx="533400" cy="533400"/>
              </a:xfrm>
              <a:prstGeom prst="rect">
                <a:avLst/>
              </a:prstGeom>
            </p:spPr>
          </p:pic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41DC4822-67D1-3635-DD0C-23B341F5A89F}"/>
                  </a:ext>
                </a:extLst>
              </p:cNvPr>
              <p:cNvSpPr/>
              <p:nvPr/>
            </p:nvSpPr>
            <p:spPr>
              <a:xfrm>
                <a:off x="1104055" y="1622070"/>
                <a:ext cx="803201" cy="1010588"/>
              </a:xfrm>
              <a:prstGeom prst="rect">
                <a:avLst/>
              </a:prstGeom>
              <a:solidFill>
                <a:srgbClr val="9E2F6A">
                  <a:alpha val="45882"/>
                </a:srgb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78" name="Content Placeholder 25" descr="A blue key with a circle&#10;&#10;AI-generated content may be incorrect.">
              <a:extLst>
                <a:ext uri="{FF2B5EF4-FFF2-40B4-BE49-F238E27FC236}">
                  <a16:creationId xmlns:a16="http://schemas.microsoft.com/office/drawing/2014/main" id="{05AD4F58-3D32-6320-D040-2F5B4231BD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3147" y="4149131"/>
              <a:ext cx="533400" cy="533399"/>
            </a:xfrm>
            <a:prstGeom prst="rect">
              <a:avLst/>
            </a:prstGeom>
          </p:spPr>
        </p:pic>
      </p:grpSp>
      <p:pic>
        <p:nvPicPr>
          <p:cNvPr id="82" name="Content Placeholder 25" descr="A blue key with a circle&#10;&#10;AI-generated content may be incorrect.">
            <a:extLst>
              <a:ext uri="{FF2B5EF4-FFF2-40B4-BE49-F238E27FC236}">
                <a16:creationId xmlns:a16="http://schemas.microsoft.com/office/drawing/2014/main" id="{A7190475-524B-18A9-8037-F1F95DFC67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2209800"/>
            <a:ext cx="533400" cy="533400"/>
          </a:xfrm>
          <a:prstGeom prst="rect">
            <a:avLst/>
          </a:prstGeom>
        </p:spPr>
      </p:pic>
      <p:pic>
        <p:nvPicPr>
          <p:cNvPr id="99" name="Content Placeholder 25" descr="A blue key with a circle&#10;&#10;AI-generated content may be incorrect.">
            <a:extLst>
              <a:ext uri="{FF2B5EF4-FFF2-40B4-BE49-F238E27FC236}">
                <a16:creationId xmlns:a16="http://schemas.microsoft.com/office/drawing/2014/main" id="{1A8DF352-9B65-AC4E-5A74-BEC53273B4F0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095" y="2514600"/>
            <a:ext cx="533400" cy="533400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A9CDED28-954B-2CD5-1692-F05699847E74}"/>
              </a:ext>
            </a:extLst>
          </p:cNvPr>
          <p:cNvGrpSpPr/>
          <p:nvPr/>
        </p:nvGrpSpPr>
        <p:grpSpPr>
          <a:xfrm>
            <a:off x="3364515" y="1981200"/>
            <a:ext cx="1163615" cy="1277049"/>
            <a:chOff x="3484585" y="3599751"/>
            <a:chExt cx="1163615" cy="1277049"/>
          </a:xfrm>
        </p:grpSpPr>
        <p:pic>
          <p:nvPicPr>
            <p:cNvPr id="100" name="Picture 99" descr="A purple and white paper&#10;&#10;AI-generated content may be incorrect.">
              <a:extLst>
                <a:ext uri="{FF2B5EF4-FFF2-40B4-BE49-F238E27FC236}">
                  <a16:creationId xmlns:a16="http://schemas.microsoft.com/office/drawing/2014/main" id="{1112A926-179D-E127-9961-83CB058E8B5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4585" y="3599751"/>
              <a:ext cx="1148556" cy="1148556"/>
            </a:xfrm>
            <a:prstGeom prst="rect">
              <a:avLst/>
            </a:prstGeom>
          </p:spPr>
        </p:pic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B3010A1C-B135-F5AC-D0B1-37D31C2CDC8F}"/>
                </a:ext>
              </a:extLst>
            </p:cNvPr>
            <p:cNvSpPr/>
            <p:nvPr/>
          </p:nvSpPr>
          <p:spPr>
            <a:xfrm>
              <a:off x="3600113" y="3674324"/>
              <a:ext cx="818330" cy="1008736"/>
            </a:xfrm>
            <a:prstGeom prst="rect">
              <a:avLst/>
            </a:prstGeom>
            <a:solidFill>
              <a:srgbClr val="ECE400">
                <a:alpha val="50196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0" name="Content Placeholder 25" descr="A blue key with a circle&#10;&#10;AI-generated content may be incorrect.">
              <a:extLst>
                <a:ext uri="{FF2B5EF4-FFF2-40B4-BE49-F238E27FC236}">
                  <a16:creationId xmlns:a16="http://schemas.microsoft.com/office/drawing/2014/main" id="{B1B8515E-8921-2780-1D78-6F264A8E66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4800" y="4343400"/>
              <a:ext cx="533400" cy="533400"/>
            </a:xfrm>
            <a:prstGeom prst="rect">
              <a:avLst/>
            </a:prstGeom>
          </p:spPr>
        </p:pic>
      </p:grpSp>
      <p:pic>
        <p:nvPicPr>
          <p:cNvPr id="112" name="Picture 111" descr="A purple and white paper&#10;&#10;AI-generated content may be incorrect.">
            <a:extLst>
              <a:ext uri="{FF2B5EF4-FFF2-40B4-BE49-F238E27FC236}">
                <a16:creationId xmlns:a16="http://schemas.microsoft.com/office/drawing/2014/main" id="{3E03726B-2981-C785-3D43-EDB48F1E9A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036" y="4384451"/>
            <a:ext cx="1148556" cy="114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893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11111E-6 L 0.00087 -0.2585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12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-0.25856 L 0.20069 -0.36342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26" y="-5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1 -0.01319 L -0.01423 -0.28194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13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23 -0.28194 L -0.09427 -0.31528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-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00949 L -0.00729 -0.25277 " pathEditMode="relative" ptsTypes="AA">
                                      <p:cBhvr>
                                        <p:cTn id="68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25277 L 0.18541 -0.35995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35" y="-5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29 0.00093 L 0.38611 0.09121 " pathEditMode="relative" ptsTypes="AA">
                                      <p:cBhvr>
                                        <p:cTn id="91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611 0.09121 L 0.38611 0.34445 " pathEditMode="relative" ptsTypes="AA">
                                      <p:cBhvr>
                                        <p:cTn id="94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D9237-1B57-F6F5-2CCF-CEBE11E23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2F0FC5-85A8-1D3B-06DE-0A859F7D5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messages/content is encrypted in transit</a:t>
            </a:r>
          </a:p>
          <a:p>
            <a:r>
              <a:rPr lang="en-US" dirty="0"/>
              <a:t>All messages/content is encrypted when stored</a:t>
            </a:r>
          </a:p>
          <a:p>
            <a:endParaRPr lang="en-US" dirty="0"/>
          </a:p>
          <a:p>
            <a:r>
              <a:rPr lang="en-US" dirty="0"/>
              <a:t>Server can decrypt all messages/content</a:t>
            </a:r>
          </a:p>
          <a:p>
            <a:endParaRPr lang="en-US" dirty="0"/>
          </a:p>
          <a:p>
            <a:pPr marL="274320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16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F4F6C-8790-48F1-12EE-4EB7EB833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Client-Side encryption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63E6558F-D640-D03F-5B67-E315101DE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3000" y="1673352"/>
            <a:ext cx="4038600" cy="471830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Can store encrypted files locally</a:t>
            </a:r>
          </a:p>
          <a:p>
            <a:pPr lvl="1"/>
            <a:r>
              <a:rPr lang="en-US" dirty="0"/>
              <a:t>iOS does by default when enable passcode</a:t>
            </a:r>
          </a:p>
          <a:p>
            <a:pPr lvl="1"/>
            <a:endParaRPr lang="en-US" dirty="0"/>
          </a:p>
          <a:p>
            <a:r>
              <a:rPr lang="en-US" dirty="0"/>
              <a:t>Can backup encrypted files in cloud</a:t>
            </a:r>
          </a:p>
          <a:p>
            <a:pPr lvl="1"/>
            <a:r>
              <a:rPr lang="en-US" dirty="0"/>
              <a:t>Example: iOS Advanced Data Protection</a:t>
            </a:r>
          </a:p>
          <a:p>
            <a:pPr lvl="1"/>
            <a:r>
              <a:rPr lang="en-US" dirty="0"/>
              <a:t>Sometimes called E2E</a:t>
            </a:r>
          </a:p>
          <a:p>
            <a:pPr lvl="1"/>
            <a:endParaRPr lang="en-US" dirty="0"/>
          </a:p>
          <a:p>
            <a:r>
              <a:rPr lang="en-US" dirty="0"/>
              <a:t>key often generated from password</a:t>
            </a:r>
          </a:p>
          <a:p>
            <a:r>
              <a:rPr lang="en-US" dirty="0"/>
              <a:t>can also be chosen at random</a:t>
            </a:r>
          </a:p>
        </p:txBody>
      </p:sp>
      <p:pic>
        <p:nvPicPr>
          <p:cNvPr id="4" name="Content Placeholder 1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89D8B3A0-B1BC-8D31-07D4-ACD0DCF078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95" y="2935622"/>
            <a:ext cx="752475" cy="752475"/>
          </a:xfrm>
          <a:prstGeom prst="rect">
            <a:avLst/>
          </a:prstGeom>
        </p:spPr>
      </p:pic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C1EF39D2-F8C9-D0D7-BFAA-D0EE9797CC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53761"/>
            <a:ext cx="1700979" cy="1844909"/>
          </a:xfrm>
          <a:prstGeom prst="rect">
            <a:avLst/>
          </a:prstGeom>
        </p:spPr>
      </p:pic>
      <p:pic>
        <p:nvPicPr>
          <p:cNvPr id="6" name="Picture 5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CCA99D67-0DEA-7A26-4824-F9F0077740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394" y="1289762"/>
            <a:ext cx="2070197" cy="207019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DA57074-BFDD-8747-1055-F63BFC9A1F1A}"/>
              </a:ext>
            </a:extLst>
          </p:cNvPr>
          <p:cNvGrpSpPr/>
          <p:nvPr/>
        </p:nvGrpSpPr>
        <p:grpSpPr>
          <a:xfrm>
            <a:off x="3012721" y="2148789"/>
            <a:ext cx="1556723" cy="617276"/>
            <a:chOff x="7315200" y="3228386"/>
            <a:chExt cx="1556723" cy="617276"/>
          </a:xfrm>
        </p:grpSpPr>
        <p:sp>
          <p:nvSpPr>
            <p:cNvPr id="8" name="Can 7">
              <a:extLst>
                <a:ext uri="{FF2B5EF4-FFF2-40B4-BE49-F238E27FC236}">
                  <a16:creationId xmlns:a16="http://schemas.microsoft.com/office/drawing/2014/main" id="{C8B946ED-C65C-6D49-5DBB-B9B26484E43F}"/>
                </a:ext>
              </a:extLst>
            </p:cNvPr>
            <p:cNvSpPr/>
            <p:nvPr/>
          </p:nvSpPr>
          <p:spPr>
            <a:xfrm>
              <a:off x="7315200" y="3426578"/>
              <a:ext cx="709483" cy="396220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Server</a:t>
              </a:r>
            </a:p>
          </p:txBody>
        </p:sp>
        <p:sp>
          <p:nvSpPr>
            <p:cNvPr id="9" name="Can 8">
              <a:extLst>
                <a:ext uri="{FF2B5EF4-FFF2-40B4-BE49-F238E27FC236}">
                  <a16:creationId xmlns:a16="http://schemas.microsoft.com/office/drawing/2014/main" id="{791E4187-F167-32DF-073F-0ACA1DA78424}"/>
                </a:ext>
              </a:extLst>
            </p:cNvPr>
            <p:cNvSpPr/>
            <p:nvPr/>
          </p:nvSpPr>
          <p:spPr>
            <a:xfrm>
              <a:off x="7879504" y="3228386"/>
              <a:ext cx="709483" cy="396220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Server</a:t>
              </a:r>
            </a:p>
          </p:txBody>
        </p:sp>
        <p:sp>
          <p:nvSpPr>
            <p:cNvPr id="10" name="Can 9">
              <a:extLst>
                <a:ext uri="{FF2B5EF4-FFF2-40B4-BE49-F238E27FC236}">
                  <a16:creationId xmlns:a16="http://schemas.microsoft.com/office/drawing/2014/main" id="{B9B8DD51-A8B8-65ED-F660-5EEDEF75BC01}"/>
                </a:ext>
              </a:extLst>
            </p:cNvPr>
            <p:cNvSpPr/>
            <p:nvPr/>
          </p:nvSpPr>
          <p:spPr>
            <a:xfrm>
              <a:off x="8162440" y="3449442"/>
              <a:ext cx="709483" cy="396220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Server</a:t>
              </a:r>
            </a:p>
          </p:txBody>
        </p:sp>
      </p:grp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D60F029-89F1-E79A-3D9C-D718986549CA}"/>
              </a:ext>
            </a:extLst>
          </p:cNvPr>
          <p:cNvCxnSpPr>
            <a:cxnSpLocks/>
          </p:cNvCxnSpPr>
          <p:nvPr/>
        </p:nvCxnSpPr>
        <p:spPr>
          <a:xfrm flipV="1">
            <a:off x="923382" y="3739356"/>
            <a:ext cx="0" cy="9697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DBAB01B-FB39-A7CA-976D-2AAA746565D5}"/>
              </a:ext>
            </a:extLst>
          </p:cNvPr>
          <p:cNvCxnSpPr>
            <a:cxnSpLocks/>
          </p:cNvCxnSpPr>
          <p:nvPr/>
        </p:nvCxnSpPr>
        <p:spPr>
          <a:xfrm flipV="1">
            <a:off x="1992191" y="2626142"/>
            <a:ext cx="678703" cy="2870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97B8637-2D9D-0F16-CD00-62A0BAD4E193}"/>
              </a:ext>
            </a:extLst>
          </p:cNvPr>
          <p:cNvGrpSpPr/>
          <p:nvPr/>
        </p:nvGrpSpPr>
        <p:grpSpPr>
          <a:xfrm>
            <a:off x="396495" y="1600200"/>
            <a:ext cx="2554881" cy="621246"/>
            <a:chOff x="1143000" y="1600200"/>
            <a:chExt cx="2554881" cy="62124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48C212-6FDD-72E8-4688-9E1CAD312102}"/>
                </a:ext>
              </a:extLst>
            </p:cNvPr>
            <p:cNvSpPr txBox="1"/>
            <p:nvPr/>
          </p:nvSpPr>
          <p:spPr>
            <a:xfrm>
              <a:off x="1295088" y="1636067"/>
              <a:ext cx="18870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/>
                <a:t>pk_server</a:t>
              </a:r>
              <a:r>
                <a:rPr lang="en-US" sz="2400" dirty="0"/>
                <a:t> = 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61E6538-E33B-E663-88A3-63BD1A763E98}"/>
                </a:ext>
              </a:extLst>
            </p:cNvPr>
            <p:cNvSpPr/>
            <p:nvPr/>
          </p:nvSpPr>
          <p:spPr>
            <a:xfrm>
              <a:off x="1143000" y="1600200"/>
              <a:ext cx="2554881" cy="62124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Content Placeholder 25" descr="A blue key with a circle&#10;&#10;AI-generated content may be incorrect.">
              <a:extLst>
                <a:ext uri="{FF2B5EF4-FFF2-40B4-BE49-F238E27FC236}">
                  <a16:creationId xmlns:a16="http://schemas.microsoft.com/office/drawing/2014/main" id="{73142F91-9CB5-D798-6736-80A102A4BC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4200" y="1676400"/>
              <a:ext cx="533400" cy="533400"/>
            </a:xfrm>
            <a:prstGeom prst="rect">
              <a:avLst/>
            </a:prstGeom>
          </p:spPr>
        </p:pic>
      </p:grpSp>
      <p:pic>
        <p:nvPicPr>
          <p:cNvPr id="17" name="Picture 16" descr="A purple and white paper&#10;&#10;AI-generated content may be incorrect.">
            <a:extLst>
              <a:ext uri="{FF2B5EF4-FFF2-40B4-BE49-F238E27FC236}">
                <a16:creationId xmlns:a16="http://schemas.microsoft.com/office/drawing/2014/main" id="{74A90CC7-BBF8-5974-ECE5-AEF71A33E7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335" y="4449643"/>
            <a:ext cx="1148556" cy="1148556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4A5EC75F-1AF7-F836-750D-C199CAC92E2F}"/>
              </a:ext>
            </a:extLst>
          </p:cNvPr>
          <p:cNvGrpSpPr/>
          <p:nvPr/>
        </p:nvGrpSpPr>
        <p:grpSpPr>
          <a:xfrm>
            <a:off x="939335" y="4442008"/>
            <a:ext cx="1164508" cy="1303999"/>
            <a:chOff x="4445588" y="4611888"/>
            <a:chExt cx="1164508" cy="1303999"/>
          </a:xfrm>
        </p:grpSpPr>
        <p:pic>
          <p:nvPicPr>
            <p:cNvPr id="19" name="Picture 18" descr="A purple and white paper&#10;&#10;AI-generated content may be incorrect.">
              <a:extLst>
                <a:ext uri="{FF2B5EF4-FFF2-40B4-BE49-F238E27FC236}">
                  <a16:creationId xmlns:a16="http://schemas.microsoft.com/office/drawing/2014/main" id="{A353D256-592A-0CAA-6535-D273CA701D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5588" y="4611888"/>
              <a:ext cx="1148556" cy="1148556"/>
            </a:xfrm>
            <a:prstGeom prst="rect">
              <a:avLst/>
            </a:prstGeom>
          </p:spPr>
        </p:pic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7459AE6-2763-A5F0-876D-0790DFCD963B}"/>
                </a:ext>
              </a:extLst>
            </p:cNvPr>
            <p:cNvGrpSpPr/>
            <p:nvPr/>
          </p:nvGrpSpPr>
          <p:grpSpPr>
            <a:xfrm>
              <a:off x="4565770" y="4675148"/>
              <a:ext cx="1044326" cy="1240739"/>
              <a:chOff x="1279135" y="1600200"/>
              <a:chExt cx="1044326" cy="1240739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5A85CCB-1BC0-ECD2-23D2-EBA8B619E5CB}"/>
                  </a:ext>
                </a:extLst>
              </p:cNvPr>
              <p:cNvSpPr txBox="1"/>
              <p:nvPr/>
            </p:nvSpPr>
            <p:spPr>
              <a:xfrm>
                <a:off x="1295088" y="1636067"/>
                <a:ext cx="1847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400" dirty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C10D056-0553-6D0D-602E-5BA745FE469A}"/>
                  </a:ext>
                </a:extLst>
              </p:cNvPr>
              <p:cNvSpPr/>
              <p:nvPr/>
            </p:nvSpPr>
            <p:spPr>
              <a:xfrm>
                <a:off x="1279135" y="1600200"/>
                <a:ext cx="803201" cy="1010588"/>
              </a:xfrm>
              <a:prstGeom prst="rect">
                <a:avLst/>
              </a:prstGeom>
              <a:solidFill>
                <a:srgbClr val="0070C0">
                  <a:alpha val="47059"/>
                </a:srgbClr>
              </a:solidFill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3" name="Content Placeholder 25" descr="A blue key with a circle&#10;&#10;AI-generated content may be incorrect.">
                <a:extLst>
                  <a:ext uri="{FF2B5EF4-FFF2-40B4-BE49-F238E27FC236}">
                    <a16:creationId xmlns:a16="http://schemas.microsoft.com/office/drawing/2014/main" id="{7F2F85D1-1D2E-14B3-45F5-1911D63E7C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0061" y="2307539"/>
                <a:ext cx="533400" cy="5334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2248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00949 L -0.00729 -0.25277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25277 L 0.18542 -0.35995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35" y="-5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E6AC2-3613-1A07-A422-A75077573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C8BD7-488C-DA43-E24F-B5F355A09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End-to-End Encryption</a:t>
            </a:r>
          </a:p>
        </p:txBody>
      </p:sp>
      <p:pic>
        <p:nvPicPr>
          <p:cNvPr id="7" name="Picture 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4FF77C2B-ED6A-5F3D-3D8C-B416408CA9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899" y="1289762"/>
            <a:ext cx="2070197" cy="207019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83A9B3A-1498-6EB2-D7B8-FB72E5155289}"/>
              </a:ext>
            </a:extLst>
          </p:cNvPr>
          <p:cNvGrpSpPr/>
          <p:nvPr/>
        </p:nvGrpSpPr>
        <p:grpSpPr>
          <a:xfrm>
            <a:off x="3759226" y="2148789"/>
            <a:ext cx="1556723" cy="617276"/>
            <a:chOff x="7315200" y="3228386"/>
            <a:chExt cx="1556723" cy="617276"/>
          </a:xfrm>
        </p:grpSpPr>
        <p:sp>
          <p:nvSpPr>
            <p:cNvPr id="9" name="Can 8">
              <a:extLst>
                <a:ext uri="{FF2B5EF4-FFF2-40B4-BE49-F238E27FC236}">
                  <a16:creationId xmlns:a16="http://schemas.microsoft.com/office/drawing/2014/main" id="{70E5EF08-F924-7A49-A662-E222B450F587}"/>
                </a:ext>
              </a:extLst>
            </p:cNvPr>
            <p:cNvSpPr/>
            <p:nvPr/>
          </p:nvSpPr>
          <p:spPr>
            <a:xfrm>
              <a:off x="7315200" y="3426578"/>
              <a:ext cx="709483" cy="396220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Server</a:t>
              </a:r>
            </a:p>
          </p:txBody>
        </p:sp>
        <p:sp>
          <p:nvSpPr>
            <p:cNvPr id="10" name="Can 9">
              <a:extLst>
                <a:ext uri="{FF2B5EF4-FFF2-40B4-BE49-F238E27FC236}">
                  <a16:creationId xmlns:a16="http://schemas.microsoft.com/office/drawing/2014/main" id="{DED1C606-FAF5-9F78-964A-949EFE715A36}"/>
                </a:ext>
              </a:extLst>
            </p:cNvPr>
            <p:cNvSpPr/>
            <p:nvPr/>
          </p:nvSpPr>
          <p:spPr>
            <a:xfrm>
              <a:off x="7879504" y="3228386"/>
              <a:ext cx="709483" cy="396220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Server</a:t>
              </a:r>
            </a:p>
          </p:txBody>
        </p:sp>
        <p:sp>
          <p:nvSpPr>
            <p:cNvPr id="11" name="Can 10">
              <a:extLst>
                <a:ext uri="{FF2B5EF4-FFF2-40B4-BE49-F238E27FC236}">
                  <a16:creationId xmlns:a16="http://schemas.microsoft.com/office/drawing/2014/main" id="{7B56F1BC-BF63-ED8F-F05E-AFD33B4270C2}"/>
                </a:ext>
              </a:extLst>
            </p:cNvPr>
            <p:cNvSpPr/>
            <p:nvPr/>
          </p:nvSpPr>
          <p:spPr>
            <a:xfrm>
              <a:off x="8162440" y="3449442"/>
              <a:ext cx="709483" cy="396220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Server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608519D-4E0D-9F6B-C617-686CDE3D9E1C}"/>
              </a:ext>
            </a:extLst>
          </p:cNvPr>
          <p:cNvGrpSpPr/>
          <p:nvPr/>
        </p:nvGrpSpPr>
        <p:grpSpPr>
          <a:xfrm>
            <a:off x="6530670" y="4724400"/>
            <a:ext cx="1859846" cy="2022438"/>
            <a:chOff x="7307736" y="4724400"/>
            <a:chExt cx="1859846" cy="2022438"/>
          </a:xfrm>
        </p:grpSpPr>
        <p:pic>
          <p:nvPicPr>
            <p:cNvPr id="17" name="Picture 16" descr="A computer with a blue screen&#10;&#10;AI-generated content may be incorrect.">
              <a:extLst>
                <a:ext uri="{FF2B5EF4-FFF2-40B4-BE49-F238E27FC236}">
                  <a16:creationId xmlns:a16="http://schemas.microsoft.com/office/drawing/2014/main" id="{B31681FE-2913-B4CC-C992-06159FA26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7736" y="4724400"/>
              <a:ext cx="1226664" cy="1226664"/>
            </a:xfrm>
            <a:prstGeom prst="rect">
              <a:avLst/>
            </a:prstGeom>
          </p:spPr>
        </p:pic>
        <p:pic>
          <p:nvPicPr>
            <p:cNvPr id="18" name="Picture 17" descr="A cartoon character of a spongebob squarepants&#10;&#10;AI-generated content may be incorrect.">
              <a:extLst>
                <a:ext uri="{FF2B5EF4-FFF2-40B4-BE49-F238E27FC236}">
                  <a16:creationId xmlns:a16="http://schemas.microsoft.com/office/drawing/2014/main" id="{603CCFB0-8F6C-E868-2466-1FA62D2384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9794" y="4956078"/>
              <a:ext cx="1397788" cy="1790760"/>
            </a:xfrm>
            <a:prstGeom prst="rect">
              <a:avLst/>
            </a:prstGeom>
          </p:spPr>
        </p:pic>
      </p:grpSp>
      <p:pic>
        <p:nvPicPr>
          <p:cNvPr id="19" name="Content Placeholder 1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EE585BD2-E62F-9090-C940-96376C69D4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425" y="2869316"/>
            <a:ext cx="752475" cy="752475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69D666A-3DD8-9F43-6DE8-4CCC7232468B}"/>
              </a:ext>
            </a:extLst>
          </p:cNvPr>
          <p:cNvCxnSpPr>
            <a:cxnSpLocks/>
          </p:cNvCxnSpPr>
          <p:nvPr/>
        </p:nvCxnSpPr>
        <p:spPr>
          <a:xfrm>
            <a:off x="5803675" y="2574165"/>
            <a:ext cx="724849" cy="2452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47DB701-B8B0-B49B-63AF-8E2FCBBB7D02}"/>
              </a:ext>
            </a:extLst>
          </p:cNvPr>
          <p:cNvCxnSpPr>
            <a:cxnSpLocks/>
          </p:cNvCxnSpPr>
          <p:nvPr/>
        </p:nvCxnSpPr>
        <p:spPr>
          <a:xfrm>
            <a:off x="7243739" y="3739356"/>
            <a:ext cx="0" cy="9626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57" name="Content Placeholder 1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82B637FA-4BD8-3985-D173-5BA8BD4C4F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935622"/>
            <a:ext cx="752475" cy="752475"/>
          </a:xfrm>
          <a:prstGeom prst="rect">
            <a:avLst/>
          </a:prstGeom>
        </p:spPr>
      </p:pic>
      <p:pic>
        <p:nvPicPr>
          <p:cNvPr id="58" name="Content Placeholder 3">
            <a:extLst>
              <a:ext uri="{FF2B5EF4-FFF2-40B4-BE49-F238E27FC236}">
                <a16:creationId xmlns:a16="http://schemas.microsoft.com/office/drawing/2014/main" id="{F376C7F8-D77C-5812-9754-67C2756F7B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05" y="4553761"/>
            <a:ext cx="1700979" cy="1844909"/>
          </a:xfrm>
          <a:prstGeom prst="rect">
            <a:avLst/>
          </a:prstGeom>
        </p:spPr>
      </p:pic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AE81C2A5-266B-8A85-FA68-E66551F383F7}"/>
              </a:ext>
            </a:extLst>
          </p:cNvPr>
          <p:cNvCxnSpPr>
            <a:cxnSpLocks/>
          </p:cNvCxnSpPr>
          <p:nvPr/>
        </p:nvCxnSpPr>
        <p:spPr>
          <a:xfrm flipV="1">
            <a:off x="1669887" y="3739356"/>
            <a:ext cx="0" cy="9697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9F20D49C-450A-302D-2005-A2AD4F70E8EE}"/>
              </a:ext>
            </a:extLst>
          </p:cNvPr>
          <p:cNvCxnSpPr>
            <a:cxnSpLocks/>
          </p:cNvCxnSpPr>
          <p:nvPr/>
        </p:nvCxnSpPr>
        <p:spPr>
          <a:xfrm flipV="1">
            <a:off x="2738696" y="2626142"/>
            <a:ext cx="678703" cy="2870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F889CC5-66FF-7C2E-3816-BDF378018778}"/>
              </a:ext>
            </a:extLst>
          </p:cNvPr>
          <p:cNvGrpSpPr/>
          <p:nvPr/>
        </p:nvGrpSpPr>
        <p:grpSpPr>
          <a:xfrm>
            <a:off x="1143000" y="1600200"/>
            <a:ext cx="2554881" cy="621246"/>
            <a:chOff x="1143000" y="1600200"/>
            <a:chExt cx="2554881" cy="621246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3CCEA99-84E5-AB96-4611-3809DA9743C2}"/>
                </a:ext>
              </a:extLst>
            </p:cNvPr>
            <p:cNvSpPr txBox="1"/>
            <p:nvPr/>
          </p:nvSpPr>
          <p:spPr>
            <a:xfrm>
              <a:off x="1295088" y="1636067"/>
              <a:ext cx="18870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/>
                <a:t>pk_server</a:t>
              </a:r>
              <a:r>
                <a:rPr lang="en-US" sz="2400" dirty="0"/>
                <a:t> = 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D0241FC0-3753-E8B4-97A7-10009D921A6C}"/>
                </a:ext>
              </a:extLst>
            </p:cNvPr>
            <p:cNvSpPr/>
            <p:nvPr/>
          </p:nvSpPr>
          <p:spPr>
            <a:xfrm>
              <a:off x="1143000" y="1600200"/>
              <a:ext cx="2554881" cy="62124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6" name="Content Placeholder 25" descr="A blue key with a circle&#10;&#10;AI-generated content may be incorrect.">
              <a:extLst>
                <a:ext uri="{FF2B5EF4-FFF2-40B4-BE49-F238E27FC236}">
                  <a16:creationId xmlns:a16="http://schemas.microsoft.com/office/drawing/2014/main" id="{F637BB37-CF1A-336D-9ECC-591B1F2E102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4200" y="1676400"/>
              <a:ext cx="533400" cy="533400"/>
            </a:xfrm>
            <a:prstGeom prst="rect">
              <a:avLst/>
            </a:prstGeom>
          </p:spPr>
        </p:pic>
      </p:grpSp>
      <p:pic>
        <p:nvPicPr>
          <p:cNvPr id="67" name="Picture 66" descr="A purple and white paper&#10;&#10;AI-generated content may be incorrect.">
            <a:extLst>
              <a:ext uri="{FF2B5EF4-FFF2-40B4-BE49-F238E27FC236}">
                <a16:creationId xmlns:a16="http://schemas.microsoft.com/office/drawing/2014/main" id="{B8C8808E-60E0-88FE-4FDD-A07EDB2A04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840" y="4449643"/>
            <a:ext cx="1148556" cy="1148556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18F964E7-0BAC-2B21-1CDA-5B74468C3F0C}"/>
              </a:ext>
            </a:extLst>
          </p:cNvPr>
          <p:cNvGrpSpPr/>
          <p:nvPr/>
        </p:nvGrpSpPr>
        <p:grpSpPr>
          <a:xfrm>
            <a:off x="1685840" y="4442008"/>
            <a:ext cx="1164508" cy="1303999"/>
            <a:chOff x="4445588" y="4611888"/>
            <a:chExt cx="1164508" cy="1303999"/>
          </a:xfrm>
        </p:grpSpPr>
        <p:pic>
          <p:nvPicPr>
            <p:cNvPr id="69" name="Picture 68" descr="A purple and white paper&#10;&#10;AI-generated content may be incorrect.">
              <a:extLst>
                <a:ext uri="{FF2B5EF4-FFF2-40B4-BE49-F238E27FC236}">
                  <a16:creationId xmlns:a16="http://schemas.microsoft.com/office/drawing/2014/main" id="{7D86FA91-C7C5-6B63-8167-3DFAEAE964F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5588" y="4611888"/>
              <a:ext cx="1148556" cy="1148556"/>
            </a:xfrm>
            <a:prstGeom prst="rect">
              <a:avLst/>
            </a:prstGeom>
          </p:spPr>
        </p:pic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A95902A2-EE4B-A236-0876-DD49B193036C}"/>
                </a:ext>
              </a:extLst>
            </p:cNvPr>
            <p:cNvGrpSpPr/>
            <p:nvPr/>
          </p:nvGrpSpPr>
          <p:grpSpPr>
            <a:xfrm>
              <a:off x="4565770" y="4675148"/>
              <a:ext cx="1044326" cy="1240739"/>
              <a:chOff x="1279135" y="1600200"/>
              <a:chExt cx="1044326" cy="1240739"/>
            </a:xfrm>
          </p:grpSpPr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10566827-B7BD-DC05-9FB9-EDC77AC32EC0}"/>
                  </a:ext>
                </a:extLst>
              </p:cNvPr>
              <p:cNvSpPr txBox="1"/>
              <p:nvPr/>
            </p:nvSpPr>
            <p:spPr>
              <a:xfrm>
                <a:off x="1295088" y="1636067"/>
                <a:ext cx="1847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400" dirty="0"/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178DD809-E35C-79D3-ADE2-60D366C8AF72}"/>
                  </a:ext>
                </a:extLst>
              </p:cNvPr>
              <p:cNvSpPr/>
              <p:nvPr/>
            </p:nvSpPr>
            <p:spPr>
              <a:xfrm>
                <a:off x="1279135" y="1600200"/>
                <a:ext cx="803201" cy="1010588"/>
              </a:xfrm>
              <a:prstGeom prst="rect">
                <a:avLst/>
              </a:prstGeom>
              <a:solidFill>
                <a:srgbClr val="0070C0">
                  <a:alpha val="47059"/>
                </a:srgbClr>
              </a:solidFill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3" name="Content Placeholder 25" descr="A blue key with a circle&#10;&#10;AI-generated content may be incorrect.">
                <a:extLst>
                  <a:ext uri="{FF2B5EF4-FFF2-40B4-BE49-F238E27FC236}">
                    <a16:creationId xmlns:a16="http://schemas.microsoft.com/office/drawing/2014/main" id="{0C14DF89-C846-6160-706D-3120E3548E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0061" y="2307539"/>
                <a:ext cx="533400" cy="533400"/>
              </a:xfrm>
              <a:prstGeom prst="rect">
                <a:avLst/>
              </a:prstGeom>
            </p:spPr>
          </p:pic>
        </p:grpSp>
      </p:grpSp>
      <p:pic>
        <p:nvPicPr>
          <p:cNvPr id="74" name="Picture 73" descr="A purple and white paper&#10;&#10;AI-generated content may be incorrect.">
            <a:extLst>
              <a:ext uri="{FF2B5EF4-FFF2-40B4-BE49-F238E27FC236}">
                <a16:creationId xmlns:a16="http://schemas.microsoft.com/office/drawing/2014/main" id="{C417796E-3CB7-B7DF-751D-42ECABC639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545" y="4364494"/>
            <a:ext cx="1148556" cy="1148556"/>
          </a:xfrm>
          <a:prstGeom prst="rect">
            <a:avLst/>
          </a:prstGeom>
        </p:spPr>
      </p:pic>
      <p:pic>
        <p:nvPicPr>
          <p:cNvPr id="3" name="Content Placeholder 25" descr="A blue key with a circle&#10;&#10;AI-generated content may be incorrect.">
            <a:extLst>
              <a:ext uri="{FF2B5EF4-FFF2-40B4-BE49-F238E27FC236}">
                <a16:creationId xmlns:a16="http://schemas.microsoft.com/office/drawing/2014/main" id="{ABFEBD8D-040E-559C-DC54-F45189D121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806" y="5209515"/>
            <a:ext cx="533400" cy="5334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48F9996-EEA5-6F32-3E6D-7D70E1117BC2}"/>
              </a:ext>
            </a:extLst>
          </p:cNvPr>
          <p:cNvGrpSpPr/>
          <p:nvPr/>
        </p:nvGrpSpPr>
        <p:grpSpPr>
          <a:xfrm>
            <a:off x="4799699" y="1320121"/>
            <a:ext cx="1164508" cy="1303999"/>
            <a:chOff x="4445588" y="4611888"/>
            <a:chExt cx="1164508" cy="1303999"/>
          </a:xfrm>
        </p:grpSpPr>
        <p:pic>
          <p:nvPicPr>
            <p:cNvPr id="5" name="Picture 4" descr="A purple and white paper&#10;&#10;AI-generated content may be incorrect.">
              <a:extLst>
                <a:ext uri="{FF2B5EF4-FFF2-40B4-BE49-F238E27FC236}">
                  <a16:creationId xmlns:a16="http://schemas.microsoft.com/office/drawing/2014/main" id="{C2A4E3EC-AB37-1929-5B62-8E98E9965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5588" y="4611888"/>
              <a:ext cx="1148556" cy="1148556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E74529D-5F6D-423B-C9CF-012D92D32AA3}"/>
                </a:ext>
              </a:extLst>
            </p:cNvPr>
            <p:cNvGrpSpPr/>
            <p:nvPr/>
          </p:nvGrpSpPr>
          <p:grpSpPr>
            <a:xfrm>
              <a:off x="4565770" y="4675148"/>
              <a:ext cx="1044326" cy="1240739"/>
              <a:chOff x="1279135" y="1600200"/>
              <a:chExt cx="1044326" cy="1240739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F4B5364-7C86-6ACB-96DD-8CBA3B79E301}"/>
                  </a:ext>
                </a:extLst>
              </p:cNvPr>
              <p:cNvSpPr txBox="1"/>
              <p:nvPr/>
            </p:nvSpPr>
            <p:spPr>
              <a:xfrm>
                <a:off x="1295088" y="1636067"/>
                <a:ext cx="1847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400" dirty="0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CD3E4AB-B8B7-9126-6994-38E0FAE5BCCC}"/>
                  </a:ext>
                </a:extLst>
              </p:cNvPr>
              <p:cNvSpPr/>
              <p:nvPr/>
            </p:nvSpPr>
            <p:spPr>
              <a:xfrm>
                <a:off x="1279135" y="1600200"/>
                <a:ext cx="803201" cy="1010588"/>
              </a:xfrm>
              <a:prstGeom prst="rect">
                <a:avLst/>
              </a:prstGeom>
              <a:solidFill>
                <a:srgbClr val="0070C0">
                  <a:alpha val="47059"/>
                </a:srgbClr>
              </a:solidFill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4" name="Content Placeholder 25" descr="A blue key with a circle&#10;&#10;AI-generated content may be incorrect.">
                <a:extLst>
                  <a:ext uri="{FF2B5EF4-FFF2-40B4-BE49-F238E27FC236}">
                    <a16:creationId xmlns:a16="http://schemas.microsoft.com/office/drawing/2014/main" id="{DC43CE77-1D01-DF82-7857-C8D33C40B5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0061" y="2307539"/>
                <a:ext cx="533400" cy="533400"/>
              </a:xfrm>
              <a:prstGeom prst="rect">
                <a:avLst/>
              </a:prstGeom>
            </p:spPr>
          </p:pic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9FAD372-39D3-0FF0-3C51-CED936B06EB2}"/>
              </a:ext>
            </a:extLst>
          </p:cNvPr>
          <p:cNvSpPr txBox="1"/>
          <p:nvPr/>
        </p:nvSpPr>
        <p:spPr>
          <a:xfrm>
            <a:off x="3598816" y="4990912"/>
            <a:ext cx="194636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Examples: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Signal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Telegram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iMessages</a:t>
            </a:r>
          </a:p>
        </p:txBody>
      </p:sp>
      <p:pic>
        <p:nvPicPr>
          <p:cNvPr id="24" name="Picture 23" descr="A screenshot of a qr code&#10;&#10;AI-generated content may be incorrect.">
            <a:extLst>
              <a:ext uri="{FF2B5EF4-FFF2-40B4-BE49-F238E27FC236}">
                <a16:creationId xmlns:a16="http://schemas.microsoft.com/office/drawing/2014/main" id="{C8AA36DF-5F93-3AC8-AFF1-8BD31337C17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899" y="-3261"/>
            <a:ext cx="1697093" cy="298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490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00949 L -0.00729 -0.25277 " pathEditMode="relative" ptsTypes="AA">
                                      <p:cBhvr>
                                        <p:cTn id="28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25277 L 0.18541 -0.35995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35" y="-5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541 -0.35995 L 0.50208 -0.21481 " pathEditMode="relative" ptsTypes="AA">
                                      <p:cBhvr>
                                        <p:cTn id="37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0208 -0.21481 L 0.50208 -0.02013 " pathEditMode="relative" ptsTypes="AA">
                                      <p:cBhvr>
                                        <p:cTn id="40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4F5F7-1D5C-C3DB-A6ED-5125AE560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Debate over E2E encryption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B20DEB-7151-4BF0-4837-C48E95A1B6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Pros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33217F-4613-19F4-A2FF-CE62DE2F4D4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Good for privacy</a:t>
            </a:r>
          </a:p>
          <a:p>
            <a:r>
              <a:rPr lang="en-US" dirty="0"/>
              <a:t>Don’t have to trust server</a:t>
            </a:r>
          </a:p>
          <a:p>
            <a:endParaRPr lang="en-US" dirty="0"/>
          </a:p>
          <a:p>
            <a:r>
              <a:rPr lang="en-US" dirty="0"/>
              <a:t>Important for journalists/ protesters, esp. in suppressive regimes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287956-B258-12D0-AEBD-DC97230677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b="1" dirty="0"/>
              <a:t>Cons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9B3282-AD24-F397-7760-6B2BB99433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4389120" cy="3951288"/>
          </a:xfrm>
        </p:spPr>
        <p:txBody>
          <a:bodyPr/>
          <a:lstStyle/>
          <a:p>
            <a:r>
              <a:rPr lang="en-US" dirty="0"/>
              <a:t>Can’t monitor for bad content</a:t>
            </a:r>
          </a:p>
          <a:p>
            <a:pPr lvl="1"/>
            <a:r>
              <a:rPr lang="en-US" dirty="0"/>
              <a:t>violations of T&amp;C</a:t>
            </a:r>
          </a:p>
          <a:p>
            <a:pPr lvl="1"/>
            <a:r>
              <a:rPr lang="en-US" dirty="0"/>
              <a:t>illegal content</a:t>
            </a:r>
          </a:p>
          <a:p>
            <a:pPr lvl="1"/>
            <a:endParaRPr lang="en-US" dirty="0"/>
          </a:p>
          <a:p>
            <a:r>
              <a:rPr lang="en-US" dirty="0"/>
              <a:t>Gov can’t subpoena data</a:t>
            </a:r>
          </a:p>
        </p:txBody>
      </p:sp>
    </p:spTree>
    <p:extLst>
      <p:ext uri="{BB962C8B-B14F-4D97-AF65-F5344CB8AC3E}">
        <p14:creationId xmlns:p14="http://schemas.microsoft.com/office/powerpoint/2010/main" val="422383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Clarity">
  <a:themeElements>
    <a:clrScheme name="Custom 5">
      <a:dk1>
        <a:srgbClr val="000000"/>
      </a:dk1>
      <a:lt1>
        <a:srgbClr val="FFFFFF"/>
      </a:lt1>
      <a:dk2>
        <a:srgbClr val="000000"/>
      </a:dk2>
      <a:lt2>
        <a:srgbClr val="A5A5A5"/>
      </a:lt2>
      <a:accent1>
        <a:srgbClr val="9E2F6A"/>
      </a:accent1>
      <a:accent2>
        <a:srgbClr val="0070C0"/>
      </a:accent2>
      <a:accent3>
        <a:srgbClr val="ECE400"/>
      </a:accent3>
      <a:accent4>
        <a:srgbClr val="D5D5D5"/>
      </a:accent4>
      <a:accent5>
        <a:srgbClr val="FFFFFF"/>
      </a:accent5>
      <a:accent6>
        <a:srgbClr val="FFFFFF"/>
      </a:accent6>
      <a:hlink>
        <a:srgbClr val="0070C0"/>
      </a:hlink>
      <a:folHlink>
        <a:srgbClr val="002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6495FFB3-5D92-074E-B89D-542AE82BF1BE}" vid="{19B8E867-9DEE-184C-A40C-B4D7506C62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AExam</Template>
  <TotalTime>44822</TotalTime>
  <Words>1966</Words>
  <Application>Microsoft Macintosh PowerPoint</Application>
  <PresentationFormat>On-screen Show (4:3)</PresentationFormat>
  <Paragraphs>301</Paragraphs>
  <Slides>25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Cambria Math</vt:lpstr>
      <vt:lpstr>Courier New</vt:lpstr>
      <vt:lpstr>CronosPro-Regular</vt:lpstr>
      <vt:lpstr>Clarity</vt:lpstr>
      <vt:lpstr>Lecture 7: Encrypted Systems</vt:lpstr>
      <vt:lpstr>Review: Computer Systems</vt:lpstr>
      <vt:lpstr>Review: (Symmetric) Encryption</vt:lpstr>
      <vt:lpstr>Example: AES</vt:lpstr>
      <vt:lpstr>Review: Encryption for Privacy</vt:lpstr>
      <vt:lpstr>(Public-Key) Encryption algorithms</vt:lpstr>
      <vt:lpstr>RSA</vt:lpstr>
      <vt:lpstr>Exercise: RSA </vt:lpstr>
      <vt:lpstr>RSA is correct</vt:lpstr>
      <vt:lpstr>Problems with Textbook RSA</vt:lpstr>
      <vt:lpstr>Option 1: Hybrid Encryption</vt:lpstr>
      <vt:lpstr>Option 1: Hybrid Encryption</vt:lpstr>
      <vt:lpstr>Option 2: Key Agreement</vt:lpstr>
      <vt:lpstr>Exercise: DH Key Agreement</vt:lpstr>
      <vt:lpstr>DH is Correct</vt:lpstr>
      <vt:lpstr>Option 2: Key Agreement</vt:lpstr>
      <vt:lpstr>Problem: Key Authentication</vt:lpstr>
      <vt:lpstr>Public Key Infrastructure</vt:lpstr>
      <vt:lpstr>HTTPS</vt:lpstr>
      <vt:lpstr>Cloud storage</vt:lpstr>
      <vt:lpstr>Point-to-Point Encryption</vt:lpstr>
      <vt:lpstr>Implications</vt:lpstr>
      <vt:lpstr>Client-Side encryption</vt:lpstr>
      <vt:lpstr>End-to-End Encryption</vt:lpstr>
      <vt:lpstr>The Debate over E2E encryption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Eleanor Birrell</cp:lastModifiedBy>
  <cp:revision>623</cp:revision>
  <cp:lastPrinted>2018-09-05T23:12:02Z</cp:lastPrinted>
  <dcterms:created xsi:type="dcterms:W3CDTF">2018-01-05T20:19:03Z</dcterms:created>
  <dcterms:modified xsi:type="dcterms:W3CDTF">2026-09-23T21:38:28Z</dcterms:modified>
</cp:coreProperties>
</file>