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539" r:id="rId2"/>
    <p:sldId id="1349" r:id="rId3"/>
    <p:sldId id="261" r:id="rId4"/>
    <p:sldId id="265" r:id="rId5"/>
    <p:sldId id="271" r:id="rId6"/>
    <p:sldId id="1350" r:id="rId7"/>
    <p:sldId id="312" r:id="rId8"/>
    <p:sldId id="313" r:id="rId9"/>
    <p:sldId id="314" r:id="rId10"/>
    <p:sldId id="315" r:id="rId11"/>
    <p:sldId id="316" r:id="rId12"/>
    <p:sldId id="318" r:id="rId13"/>
    <p:sldId id="317" r:id="rId14"/>
    <p:sldId id="1353" r:id="rId15"/>
    <p:sldId id="281" r:id="rId16"/>
    <p:sldId id="1337" r:id="rId17"/>
    <p:sldId id="1352" r:id="rId18"/>
    <p:sldId id="284" r:id="rId19"/>
    <p:sldId id="133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B8F"/>
    <a:srgbClr val="A1075C"/>
    <a:srgbClr val="009192"/>
    <a:srgbClr val="FFFFFF"/>
    <a:srgbClr val="009193"/>
    <a:srgbClr val="7F7F7F"/>
    <a:srgbClr val="7F0007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90968" autoAdjust="0"/>
  </p:normalViewPr>
  <p:slideViewPr>
    <p:cSldViewPr>
      <p:cViewPr varScale="1">
        <p:scale>
          <a:sx n="109" d="100"/>
          <a:sy n="109" d="100"/>
        </p:scale>
        <p:origin x="200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Caesar Cipher:</a:t>
            </a:r>
          </a:p>
          <a:p>
            <a:pPr marL="171450" indent="-171450">
              <a:buFontTx/>
              <a:buChar char="-"/>
            </a:pPr>
            <a:r>
              <a:rPr lang="en-US" dirty="0"/>
              <a:t>simple</a:t>
            </a:r>
            <a:r>
              <a:rPr lang="en-US" baseline="0" dirty="0"/>
              <a:t> substitution cipher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first recorded use: </a:t>
            </a:r>
            <a:r>
              <a:rPr lang="en-US" baseline="0" dirty="0" err="1"/>
              <a:t>caesar</a:t>
            </a:r>
            <a:r>
              <a:rPr lang="en-US" baseline="0" dirty="0"/>
              <a:t> used shift of 3 to record military secrets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no real security now </a:t>
            </a:r>
            <a:endParaRPr lang="en-US" dirty="0"/>
          </a:p>
          <a:p>
            <a:endParaRPr lang="en-US" dirty="0"/>
          </a:p>
          <a:p>
            <a:r>
              <a:rPr lang="en-US" dirty="0"/>
              <a:t>Classical vs modern: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Enigma machine</a:t>
            </a:r>
            <a:r>
              <a:rPr lang="en-US" baseline="0" dirty="0"/>
              <a:t> from WW2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RSA algorithm for encryption</a:t>
            </a:r>
          </a:p>
          <a:p>
            <a:pPr marL="171450" indent="-171450">
              <a:buFont typeface="Arial"/>
              <a:buChar char="•"/>
            </a:pPr>
            <a:endParaRPr lang="en-US" baseline="0" dirty="0"/>
          </a:p>
          <a:p>
            <a:pPr marL="171450" indent="-171450">
              <a:buFont typeface="Arial"/>
              <a:buChar char="•"/>
            </a:pPr>
            <a:endParaRPr lang="en-US" baseline="0" dirty="0"/>
          </a:p>
          <a:p>
            <a:pPr marL="0" indent="0">
              <a:buFont typeface="Arial"/>
              <a:buNone/>
            </a:pPr>
            <a:r>
              <a:rPr lang="en-US" baseline="0" dirty="0"/>
              <a:t>Latex source: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\begin{tabular}{c}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$P$ and $Q$ prime \\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$N = PQ$ \\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$ED \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equiv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\mod (P-1)(Q-1)$ \\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$C = M^E \mod N$ \\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$M = C^D \mod N$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\end{tabular}</a:t>
            </a:r>
            <a:endParaRPr lang="en-US" baseline="0" dirty="0"/>
          </a:p>
          <a:p>
            <a:pPr marL="0" indent="0">
              <a:buFont typeface="Arial"/>
              <a:buNone/>
            </a:pPr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75FD5-AB21-4C45-BFE8-1D3F02B463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7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75FD5-AB21-4C45-BFE8-1D3F02B463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6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</a:t>
            </a:r>
            <a:r>
              <a:rPr lang="mr-IN" dirty="0"/>
              <a:t>’</a:t>
            </a:r>
            <a:r>
              <a:rPr lang="en-US" dirty="0"/>
              <a:t>t spend</a:t>
            </a:r>
            <a:r>
              <a:rPr lang="en-US" baseline="0" dirty="0"/>
              <a:t> too much time on PKCS#5!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75FD5-AB21-4C45-BFE8-1D3F02B463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7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KC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6</a:t>
            </a:r>
            <a:r>
              <a:rPr lang="en-US" sz="3400"/>
              <a:t>: Cryptography</a:t>
            </a:r>
            <a:endParaRPr lang="en-US" sz="3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DD18CA3-9EF5-4C78-8F11-81519ED5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997582-61C9-E40B-AA52-139CEFF77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Model Thus Far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73088E-70CD-A5BE-A4EB-B210A3E83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pic>
        <p:nvPicPr>
          <p:cNvPr id="17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33BEC02-0D84-D7D6-CD67-F811858A66F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5" y="3429000"/>
            <a:ext cx="752475" cy="752475"/>
          </a:xfrm>
        </p:spPr>
      </p:pic>
      <p:sp>
        <p:nvSpPr>
          <p:cNvPr id="11" name="Can 10">
            <a:extLst>
              <a:ext uri="{FF2B5EF4-FFF2-40B4-BE49-F238E27FC236}">
                <a16:creationId xmlns:a16="http://schemas.microsoft.com/office/drawing/2014/main" id="{6EDA621E-2282-A6BD-CC5C-153111457C36}"/>
              </a:ext>
            </a:extLst>
          </p:cNvPr>
          <p:cNvSpPr/>
          <p:nvPr/>
        </p:nvSpPr>
        <p:spPr>
          <a:xfrm>
            <a:off x="48093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3BBB110D-5007-F8E9-6C3E-01B8A1467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0665" y="2857054"/>
            <a:ext cx="1700980" cy="184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7EA48D-23A5-2CEC-D8CA-3A2C7D566D46}"/>
              </a:ext>
            </a:extLst>
          </p:cNvPr>
          <p:cNvCxnSpPr>
            <a:cxnSpLocks/>
          </p:cNvCxnSpPr>
          <p:nvPr/>
        </p:nvCxnSpPr>
        <p:spPr>
          <a:xfrm flipH="1">
            <a:off x="194397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40F5101-2CB1-CD02-C1C6-D8495FED22ED}"/>
              </a:ext>
            </a:extLst>
          </p:cNvPr>
          <p:cNvCxnSpPr>
            <a:cxnSpLocks/>
          </p:cNvCxnSpPr>
          <p:nvPr/>
        </p:nvCxnSpPr>
        <p:spPr>
          <a:xfrm flipH="1">
            <a:off x="194397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0C3E4AA6-0FA1-EAE9-561A-67A59BB9B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279" y="4546638"/>
            <a:ext cx="1700979" cy="1844909"/>
          </a:xfrm>
          <a:prstGeom prst="rect">
            <a:avLst/>
          </a:prstGeom>
        </p:spPr>
      </p:pic>
      <p:pic>
        <p:nvPicPr>
          <p:cNvPr id="21" name="Picture 2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3CCED9B-A9F9-14CA-D47E-B25D5BEE8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06403"/>
            <a:ext cx="2070197" cy="207019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58B04729-2C85-F6A4-D319-6151375D4350}"/>
              </a:ext>
            </a:extLst>
          </p:cNvPr>
          <p:cNvGrpSpPr/>
          <p:nvPr/>
        </p:nvGrpSpPr>
        <p:grpSpPr>
          <a:xfrm>
            <a:off x="6175705" y="2148789"/>
            <a:ext cx="1556723" cy="617276"/>
            <a:chOff x="7315200" y="3228386"/>
            <a:chExt cx="1556723" cy="617276"/>
          </a:xfrm>
        </p:grpSpPr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5803F933-AADE-83CC-9708-12241E686217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23" name="Can 22">
              <a:extLst>
                <a:ext uri="{FF2B5EF4-FFF2-40B4-BE49-F238E27FC236}">
                  <a16:creationId xmlns:a16="http://schemas.microsoft.com/office/drawing/2014/main" id="{349A35A6-00DF-C12A-98E5-C7130BBEA305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24" name="Can 23">
              <a:extLst>
                <a:ext uri="{FF2B5EF4-FFF2-40B4-BE49-F238E27FC236}">
                  <a16:creationId xmlns:a16="http://schemas.microsoft.com/office/drawing/2014/main" id="{DDFFC382-D6AE-56F6-50DF-048FC4C75906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DA9D35-F005-614F-5E43-436401226817}"/>
              </a:ext>
            </a:extLst>
          </p:cNvPr>
          <p:cNvCxnSpPr>
            <a:cxnSpLocks/>
          </p:cNvCxnSpPr>
          <p:nvPr/>
        </p:nvCxnSpPr>
        <p:spPr>
          <a:xfrm flipV="1">
            <a:off x="5481661" y="4267200"/>
            <a:ext cx="0" cy="4347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25B6FC8-2BA3-F437-9366-109DC481B3B8}"/>
              </a:ext>
            </a:extLst>
          </p:cNvPr>
          <p:cNvCxnSpPr>
            <a:cxnSpLocks/>
          </p:cNvCxnSpPr>
          <p:nvPr/>
        </p:nvCxnSpPr>
        <p:spPr>
          <a:xfrm>
            <a:off x="5638800" y="4267200"/>
            <a:ext cx="0" cy="4347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BB249CE-1644-B602-8E50-290EB1CA12D2}"/>
              </a:ext>
            </a:extLst>
          </p:cNvPr>
          <p:cNvCxnSpPr>
            <a:cxnSpLocks/>
          </p:cNvCxnSpPr>
          <p:nvPr/>
        </p:nvCxnSpPr>
        <p:spPr>
          <a:xfrm flipV="1">
            <a:off x="5624123" y="2895600"/>
            <a:ext cx="388949" cy="3765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59A58A8-F0DE-B0DA-9C67-2D39E663B442}"/>
              </a:ext>
            </a:extLst>
          </p:cNvPr>
          <p:cNvCxnSpPr>
            <a:cxnSpLocks/>
          </p:cNvCxnSpPr>
          <p:nvPr/>
        </p:nvCxnSpPr>
        <p:spPr>
          <a:xfrm flipH="1">
            <a:off x="5783251" y="3019216"/>
            <a:ext cx="388949" cy="357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D88E805-DFD9-B614-9959-F25B29FCA091}"/>
              </a:ext>
            </a:extLst>
          </p:cNvPr>
          <p:cNvGrpSpPr/>
          <p:nvPr/>
        </p:nvGrpSpPr>
        <p:grpSpPr>
          <a:xfrm>
            <a:off x="7307736" y="4724400"/>
            <a:ext cx="1859846" cy="2022438"/>
            <a:chOff x="7307736" y="4724400"/>
            <a:chExt cx="1859846" cy="2022438"/>
          </a:xfrm>
        </p:grpSpPr>
        <p:pic>
          <p:nvPicPr>
            <p:cNvPr id="43" name="Picture 42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16564CF8-B540-E22C-BE57-CD4CA4295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46" name="Picture 45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339841DA-2982-4534-1972-57BD85AAF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58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AE3F036-E407-FB9D-4C10-256567BAD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47" y="3416437"/>
            <a:ext cx="752475" cy="752475"/>
          </a:xfrm>
          <a:prstGeom prst="rect">
            <a:avLst/>
          </a:prstGeom>
        </p:spPr>
      </p:pic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A59EF11-BBB8-6583-7758-0DD7239B47EF}"/>
              </a:ext>
            </a:extLst>
          </p:cNvPr>
          <p:cNvCxnSpPr>
            <a:cxnSpLocks/>
          </p:cNvCxnSpPr>
          <p:nvPr/>
        </p:nvCxnSpPr>
        <p:spPr>
          <a:xfrm flipH="1" flipV="1">
            <a:off x="7726680" y="2971800"/>
            <a:ext cx="287117" cy="3881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B8FDD3F-1CD2-B6BB-1889-F9611ECE89D8}"/>
              </a:ext>
            </a:extLst>
          </p:cNvPr>
          <p:cNvCxnSpPr>
            <a:cxnSpLocks/>
          </p:cNvCxnSpPr>
          <p:nvPr/>
        </p:nvCxnSpPr>
        <p:spPr>
          <a:xfrm>
            <a:off x="7883047" y="2905902"/>
            <a:ext cx="291099" cy="388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DAEAF7A-25C5-8BFA-FF91-377017B37BB8}"/>
              </a:ext>
            </a:extLst>
          </p:cNvPr>
          <p:cNvCxnSpPr>
            <a:cxnSpLocks/>
          </p:cNvCxnSpPr>
          <p:nvPr/>
        </p:nvCxnSpPr>
        <p:spPr>
          <a:xfrm flipV="1">
            <a:off x="8039419" y="4267200"/>
            <a:ext cx="0" cy="4347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57D0E478-EC1D-0BC6-D8C0-FFB2D72258FA}"/>
              </a:ext>
            </a:extLst>
          </p:cNvPr>
          <p:cNvCxnSpPr>
            <a:cxnSpLocks/>
          </p:cNvCxnSpPr>
          <p:nvPr/>
        </p:nvCxnSpPr>
        <p:spPr>
          <a:xfrm>
            <a:off x="8196558" y="4267200"/>
            <a:ext cx="0" cy="4347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1" name="Picture 80" descr="A purple and white paper&#10;&#10;AI-generated content may be incorrect.">
            <a:extLst>
              <a:ext uri="{FF2B5EF4-FFF2-40B4-BE49-F238E27FC236}">
                <a16:creationId xmlns:a16="http://schemas.microsoft.com/office/drawing/2014/main" id="{F3B87863-1631-4EFF-EF8F-D60918F301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14" y="4442520"/>
            <a:ext cx="1148556" cy="1148556"/>
          </a:xfrm>
          <a:prstGeom prst="rect">
            <a:avLst/>
          </a:prstGeom>
        </p:spPr>
      </p:pic>
      <p:pic>
        <p:nvPicPr>
          <p:cNvPr id="82" name="Picture 81" descr="A purple and white paper&#10;&#10;AI-generated content may be incorrect.">
            <a:extLst>
              <a:ext uri="{FF2B5EF4-FFF2-40B4-BE49-F238E27FC236}">
                <a16:creationId xmlns:a16="http://schemas.microsoft.com/office/drawing/2014/main" id="{9A54116D-8B30-DADE-6177-9CD41DF163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11" y="3084178"/>
            <a:ext cx="1148556" cy="1148556"/>
          </a:xfrm>
          <a:prstGeom prst="rect">
            <a:avLst/>
          </a:prstGeom>
        </p:spPr>
      </p:pic>
      <p:pic>
        <p:nvPicPr>
          <p:cNvPr id="83" name="Picture 82" descr="A purple and white paper&#10;&#10;AI-generated content may be incorrect.">
            <a:extLst>
              <a:ext uri="{FF2B5EF4-FFF2-40B4-BE49-F238E27FC236}">
                <a16:creationId xmlns:a16="http://schemas.microsoft.com/office/drawing/2014/main" id="{81B678FF-ED59-F4F3-47A2-D25E876B6A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708" y="1730941"/>
            <a:ext cx="1148556" cy="1148556"/>
          </a:xfrm>
          <a:prstGeom prst="rect">
            <a:avLst/>
          </a:prstGeom>
        </p:spPr>
      </p:pic>
      <p:pic>
        <p:nvPicPr>
          <p:cNvPr id="84" name="Picture 83" descr="A purple and white paper&#10;&#10;AI-generated content may be incorrect.">
            <a:extLst>
              <a:ext uri="{FF2B5EF4-FFF2-40B4-BE49-F238E27FC236}">
                <a16:creationId xmlns:a16="http://schemas.microsoft.com/office/drawing/2014/main" id="{5B3AF8A6-26E9-6AA1-05A7-E418683CA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03" y="1439412"/>
            <a:ext cx="1148556" cy="1148556"/>
          </a:xfrm>
          <a:prstGeom prst="rect">
            <a:avLst/>
          </a:prstGeom>
        </p:spPr>
      </p:pic>
      <p:pic>
        <p:nvPicPr>
          <p:cNvPr id="85" name="Picture 84" descr="A purple and white paper&#10;&#10;AI-generated content may be incorrect.">
            <a:extLst>
              <a:ext uri="{FF2B5EF4-FFF2-40B4-BE49-F238E27FC236}">
                <a16:creationId xmlns:a16="http://schemas.microsoft.com/office/drawing/2014/main" id="{9354FD08-8BE3-D0DE-70A6-F287AEFB77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28" y="1735868"/>
            <a:ext cx="1148556" cy="1148556"/>
          </a:xfrm>
          <a:prstGeom prst="rect">
            <a:avLst/>
          </a:prstGeom>
        </p:spPr>
      </p:pic>
      <p:pic>
        <p:nvPicPr>
          <p:cNvPr id="86" name="Picture 85" descr="A purple and white paper&#10;&#10;AI-generated content may be incorrect.">
            <a:extLst>
              <a:ext uri="{FF2B5EF4-FFF2-40B4-BE49-F238E27FC236}">
                <a16:creationId xmlns:a16="http://schemas.microsoft.com/office/drawing/2014/main" id="{38802BA6-8265-661F-53F5-4C5DEE3B3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47" y="3083322"/>
            <a:ext cx="1148556" cy="1148556"/>
          </a:xfrm>
          <a:prstGeom prst="rect">
            <a:avLst/>
          </a:prstGeom>
        </p:spPr>
      </p:pic>
      <p:pic>
        <p:nvPicPr>
          <p:cNvPr id="87" name="Picture 86" descr="A purple and white paper&#10;&#10;AI-generated content may be incorrect.">
            <a:extLst>
              <a:ext uri="{FF2B5EF4-FFF2-40B4-BE49-F238E27FC236}">
                <a16:creationId xmlns:a16="http://schemas.microsoft.com/office/drawing/2014/main" id="{57679210-175C-3F8A-42D5-44F58BCEEC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266" y="4442520"/>
            <a:ext cx="1148556" cy="114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9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Crypto: Substitution Ciphers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73006"/>
            <a:ext cx="3493239" cy="147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62400"/>
            <a:ext cx="3314700" cy="2207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37AB7D-027B-7D4B-842A-23D8A03984B9}"/>
              </a:ext>
            </a:extLst>
          </p:cNvPr>
          <p:cNvSpPr txBox="1"/>
          <p:nvPr/>
        </p:nvSpPr>
        <p:spPr>
          <a:xfrm>
            <a:off x="5105400" y="2707557"/>
            <a:ext cx="3416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THIS IS NOT SO SECURE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3804F4-D5A4-5B44-B863-6C4F257A76C9}"/>
              </a:ext>
            </a:extLst>
          </p:cNvPr>
          <p:cNvSpPr txBox="1"/>
          <p:nvPr/>
        </p:nvSpPr>
        <p:spPr>
          <a:xfrm>
            <a:off x="5105400" y="2360348"/>
            <a:ext cx="3416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WKLV LV QRW VR VHFXUH</a:t>
            </a:r>
          </a:p>
        </p:txBody>
      </p:sp>
      <p:pic>
        <p:nvPicPr>
          <p:cNvPr id="10" name="Picture 9" descr="A picture containing fence&#10;&#10;Description automatically generated">
            <a:extLst>
              <a:ext uri="{FF2B5EF4-FFF2-40B4-BE49-F238E27FC236}">
                <a16:creationId xmlns:a16="http://schemas.microsoft.com/office/drawing/2014/main" id="{3B959C8B-FDB9-E94D-8065-734BC9184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86200"/>
            <a:ext cx="3581400" cy="248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410200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Gen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 generate a </a:t>
                </a:r>
                <a:r>
                  <a:rPr lang="en-US" b="1" dirty="0">
                    <a:solidFill>
                      <a:schemeClr val="accent1"/>
                    </a:solidFill>
                  </a:rPr>
                  <a:t>key</a:t>
                </a:r>
                <a:r>
                  <a:rPr lang="en-US" dirty="0"/>
                  <a:t> of length n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encrypt </a:t>
                </a:r>
                <a:r>
                  <a:rPr lang="en-US" b="1" dirty="0">
                    <a:solidFill>
                      <a:schemeClr val="accent1"/>
                    </a:solidFill>
                  </a:rPr>
                  <a:t>message</a:t>
                </a:r>
                <a:r>
                  <a:rPr lang="en-US" dirty="0"/>
                  <a:t> under key k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: decrypt </a:t>
                </a:r>
                <a:r>
                  <a:rPr lang="en-US" b="1" dirty="0">
                    <a:solidFill>
                      <a:schemeClr val="accent1"/>
                    </a:solidFill>
                  </a:rPr>
                  <a:t>ciphertext</a:t>
                </a:r>
                <a:r>
                  <a:rPr lang="en-US" dirty="0">
                    <a:solidFill>
                      <a:srgbClr val="4F81BD"/>
                    </a:solidFill>
                  </a:rPr>
                  <a:t> </a:t>
                </a:r>
                <a:r>
                  <a:rPr lang="en-US" dirty="0"/>
                  <a:t>c with key k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An encryption scheme is </a:t>
                </a:r>
                <a:r>
                  <a:rPr lang="en-US" b="1" dirty="0">
                    <a:solidFill>
                      <a:schemeClr val="accent2"/>
                    </a:solidFill>
                  </a:rPr>
                  <a:t>correct</a:t>
                </a:r>
                <a:r>
                  <a:rPr lang="en-US" dirty="0">
                    <a:solidFill>
                      <a:srgbClr val="000000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𝐸𝑛𝑐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crypto system is </a:t>
                </a:r>
                <a:r>
                  <a:rPr lang="en-US" b="1" dirty="0">
                    <a:solidFill>
                      <a:schemeClr val="accent1"/>
                    </a:solidFill>
                  </a:rPr>
                  <a:t>secure</a:t>
                </a:r>
                <a:r>
                  <a:rPr lang="en-US" dirty="0"/>
                  <a:t>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PPT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    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410200"/>
              </a:xfrm>
              <a:blipFill>
                <a:blip r:embed="rId3"/>
                <a:stretch>
                  <a:fillRect l="-585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skeleton-key.jpg">
            <a:extLst>
              <a:ext uri="{FF2B5EF4-FFF2-40B4-BE49-F238E27FC236}">
                <a16:creationId xmlns:a16="http://schemas.microsoft.com/office/drawing/2014/main" id="{65115B40-33F6-8E07-F627-A470FA7C8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850" y="4333072"/>
            <a:ext cx="585451" cy="3913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(Symmetric) Encryption</a:t>
            </a:r>
          </a:p>
        </p:txBody>
      </p:sp>
      <p:pic>
        <p:nvPicPr>
          <p:cNvPr id="4" name="Picture 3" descr="oOSF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219" y="3468991"/>
            <a:ext cx="1341608" cy="178881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713536" y="4653615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headEnd type="triangl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33800" y="370508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ronosPro-Regular"/>
                <a:cs typeface="CronosPro-Regular"/>
              </a:rPr>
              <a:t>Enc</a:t>
            </a:r>
            <a:endParaRPr lang="en-US" dirty="0">
              <a:latin typeface="CronosPro-Regular"/>
              <a:cs typeface="CronosPro-Regula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02782" y="432263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ronosPro-Regular"/>
                <a:cs typeface="CronosPro-Regular"/>
              </a:rPr>
              <a:t>Dec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5998742"/>
            <a:ext cx="8229600" cy="783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447" y="3454821"/>
            <a:ext cx="1313482" cy="1776439"/>
          </a:xfrm>
          <a:prstGeom prst="rect">
            <a:avLst/>
          </a:prstGeom>
        </p:spPr>
      </p:pic>
      <p:pic>
        <p:nvPicPr>
          <p:cNvPr id="5" name="Picture 4" descr="skeleton-key.jpg">
            <a:extLst>
              <a:ext uri="{FF2B5EF4-FFF2-40B4-BE49-F238E27FC236}">
                <a16:creationId xmlns:a16="http://schemas.microsoft.com/office/drawing/2014/main" id="{71AB28BB-E9CB-FA0A-C832-CA96D1DD3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434" y="3713663"/>
            <a:ext cx="585451" cy="39132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713536" y="4114800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98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230051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Advanced Encryption Standard (AES) result of 2001 NIST competition</a:t>
                </a:r>
              </a:p>
              <a:p>
                <a:r>
                  <a:rPr lang="en-US" b="1" dirty="0">
                    <a:solidFill>
                      <a:schemeClr val="accent1"/>
                    </a:solidFill>
                  </a:rPr>
                  <a:t>Block cipher</a:t>
                </a:r>
                <a:r>
                  <a:rPr lang="en-US" dirty="0"/>
                  <a:t> that operates on fixed-size messages </a:t>
                </a:r>
              </a:p>
              <a:p>
                <a:r>
                  <a:rPr lang="en-US" dirty="0"/>
                  <a:t>Currently no known practical attacks, approved by NSA for top-secret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Gen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 </m:t>
                    </m:r>
                  </m:oMath>
                </a14:m>
                <a:r>
                  <a:rPr lang="en-US" dirty="0"/>
                  <a:t> generate a random </a:t>
                </a:r>
                <a:r>
                  <a:rPr lang="en-US" dirty="0" err="1"/>
                  <a:t>bitstring</a:t>
                </a:r>
                <a:r>
                  <a:rPr lang="en-US" dirty="0"/>
                  <a:t> of length 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2300513"/>
              </a:xfrm>
              <a:blipFill>
                <a:blip r:embed="rId2"/>
                <a:stretch>
                  <a:fillRect l="-617" t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2B21768-BF0F-F445-BBEE-CC1FAA00C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34"/>
          <a:stretch/>
        </p:blipFill>
        <p:spPr>
          <a:xfrm>
            <a:off x="962839" y="3680308"/>
            <a:ext cx="2812435" cy="3140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276C2-E21B-594B-9618-A1B1C1FA4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92" y="4055828"/>
            <a:ext cx="2116808" cy="1124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9537BE-A36F-8546-9E9B-B249B86AC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994" y="4129313"/>
            <a:ext cx="2128280" cy="1103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A6326B-E5A1-7F48-88E4-0B6D5CCF9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76" y="5146569"/>
            <a:ext cx="2360084" cy="873231"/>
          </a:xfrm>
          <a:prstGeom prst="rect">
            <a:avLst/>
          </a:prstGeom>
        </p:spPr>
      </p:pic>
      <p:pic>
        <p:nvPicPr>
          <p:cNvPr id="10" name="Picture 9" descr="A close up of a clock&#10;&#10;Description automatically generated">
            <a:extLst>
              <a:ext uri="{FF2B5EF4-FFF2-40B4-BE49-F238E27FC236}">
                <a16:creationId xmlns:a16="http://schemas.microsoft.com/office/drawing/2014/main" id="{DCD87F7C-286E-8145-991C-E111E6D3E5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92" y="5160502"/>
            <a:ext cx="2083596" cy="16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9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F166-1D62-8BF9-F10D-5FC716AC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Pre-processing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EF966-F00C-E775-0ABD-F8001F028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Step into the scene, you won’t catch an eye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A4CAB7-8F37-FD56-8E6B-827493DD272E}"/>
              </a:ext>
            </a:extLst>
          </p:cNvPr>
          <p:cNvSpPr txBox="1"/>
          <p:nvPr/>
        </p:nvSpPr>
        <p:spPr>
          <a:xfrm>
            <a:off x="304800" y="2362200"/>
            <a:ext cx="6542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TODO: Generate ASCII encoding of each of these bytes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71A1CA-C5D9-27E3-A480-965728AE5449}"/>
              </a:ext>
            </a:extLst>
          </p:cNvPr>
          <p:cNvSpPr/>
          <p:nvPr/>
        </p:nvSpPr>
        <p:spPr>
          <a:xfrm>
            <a:off x="2819400" y="1651670"/>
            <a:ext cx="6172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725CC9-C8E7-424E-5155-892CA1C50265}"/>
              </a:ext>
            </a:extLst>
          </p:cNvPr>
          <p:cNvSpPr/>
          <p:nvPr/>
        </p:nvSpPr>
        <p:spPr>
          <a:xfrm>
            <a:off x="381000" y="1644134"/>
            <a:ext cx="2459019" cy="3137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89117F-E0D1-8051-7FF6-F088A585C25F}"/>
              </a:ext>
            </a:extLst>
          </p:cNvPr>
          <p:cNvGraphicFramePr>
            <a:graphicFrameLocks noGrp="1"/>
          </p:cNvGraphicFramePr>
          <p:nvPr/>
        </p:nvGraphicFramePr>
        <p:xfrm>
          <a:off x="2893422" y="2876703"/>
          <a:ext cx="19485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5409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[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\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F84CE3-197A-9C83-913E-3F6570D8F635}"/>
              </a:ext>
            </a:extLst>
          </p:cNvPr>
          <p:cNvGraphicFramePr>
            <a:graphicFrameLocks noGrp="1"/>
          </p:cNvGraphicFramePr>
          <p:nvPr/>
        </p:nvGraphicFramePr>
        <p:xfrm>
          <a:off x="4841964" y="2876703"/>
          <a:ext cx="19485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3804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732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3187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`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8913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738BEA-5B99-0622-CF9D-2E579619AD7F}"/>
              </a:ext>
            </a:extLst>
          </p:cNvPr>
          <p:cNvCxnSpPr>
            <a:cxnSpLocks/>
          </p:cNvCxnSpPr>
          <p:nvPr/>
        </p:nvCxnSpPr>
        <p:spPr>
          <a:xfrm flipH="1">
            <a:off x="2367644" y="2876703"/>
            <a:ext cx="19049" cy="38459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925309-A3CB-D1D4-6CE6-EC22C8934A7B}"/>
              </a:ext>
            </a:extLst>
          </p:cNvPr>
          <p:cNvCxnSpPr>
            <a:cxnSpLocks/>
          </p:cNvCxnSpPr>
          <p:nvPr/>
        </p:nvCxnSpPr>
        <p:spPr>
          <a:xfrm>
            <a:off x="2893422" y="2876703"/>
            <a:ext cx="0" cy="384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604892-5FD7-CCEC-F9A4-3D20BF1E24F8}"/>
              </a:ext>
            </a:extLst>
          </p:cNvPr>
          <p:cNvCxnSpPr>
            <a:cxnSpLocks/>
          </p:cNvCxnSpPr>
          <p:nvPr/>
        </p:nvCxnSpPr>
        <p:spPr>
          <a:xfrm flipH="1">
            <a:off x="4841964" y="2876703"/>
            <a:ext cx="5444" cy="384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DCF22AC-FDA6-5F6E-C2E2-D1DA3D271F8D}"/>
              </a:ext>
            </a:extLst>
          </p:cNvPr>
          <p:cNvGraphicFramePr>
            <a:graphicFrameLocks noGrp="1"/>
          </p:cNvGraphicFramePr>
          <p:nvPr/>
        </p:nvGraphicFramePr>
        <p:xfrm>
          <a:off x="6781800" y="2876703"/>
          <a:ext cx="19485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216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703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2138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480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6074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9504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3355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11371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34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173513"/>
                  </a:ext>
                </a:extLst>
              </a:tr>
            </a:tbl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136F03-A744-38BD-79F1-366F965CB0A8}"/>
              </a:ext>
            </a:extLst>
          </p:cNvPr>
          <p:cNvCxnSpPr>
            <a:cxnSpLocks/>
          </p:cNvCxnSpPr>
          <p:nvPr/>
        </p:nvCxnSpPr>
        <p:spPr>
          <a:xfrm flipH="1">
            <a:off x="6776356" y="2908969"/>
            <a:ext cx="5444" cy="384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DC361CB-EA69-9985-78D6-E7C98724110C}"/>
              </a:ext>
            </a:extLst>
          </p:cNvPr>
          <p:cNvCxnSpPr>
            <a:cxnSpLocks/>
          </p:cNvCxnSpPr>
          <p:nvPr/>
        </p:nvCxnSpPr>
        <p:spPr>
          <a:xfrm flipH="1">
            <a:off x="8710748" y="2876703"/>
            <a:ext cx="5444" cy="384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BAA638-C01D-EB5E-1D8C-7D6880663A6F}"/>
              </a:ext>
            </a:extLst>
          </p:cNvPr>
          <p:cNvSpPr txBox="1"/>
          <p:nvPr/>
        </p:nvSpPr>
        <p:spPr>
          <a:xfrm>
            <a:off x="-43542" y="461444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835922-E695-F1D8-6BA4-4920D95E0604}"/>
              </a:ext>
            </a:extLst>
          </p:cNvPr>
          <p:cNvSpPr txBox="1"/>
          <p:nvPr/>
        </p:nvSpPr>
        <p:spPr>
          <a:xfrm>
            <a:off x="2392137" y="461236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05C86B-BB02-0B3D-CD1B-6A7E298DE4E4}"/>
              </a:ext>
            </a:extLst>
          </p:cNvPr>
          <p:cNvSpPr txBox="1"/>
          <p:nvPr/>
        </p:nvSpPr>
        <p:spPr>
          <a:xfrm>
            <a:off x="8696594" y="461414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…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92EED7B-3269-D99D-A7B0-A97AE1314E0E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882146"/>
          <a:ext cx="19485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168307831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36181853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0784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C948C73-73C3-8767-AA30-145EA4C54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Step into the scene, you won't catch an eye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575B9-532D-56D3-EFC5-1247E671388B}"/>
              </a:ext>
            </a:extLst>
          </p:cNvPr>
          <p:cNvSpPr txBox="1"/>
          <p:nvPr/>
        </p:nvSpPr>
        <p:spPr>
          <a:xfrm>
            <a:off x="304800" y="1417023"/>
            <a:ext cx="6477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2"/>
                </a:solidFill>
                <a:cs typeface="Consolas" panose="020B0609020204030204" pitchFamily="49" charset="0"/>
              </a:rPr>
              <a:t> 0   1  2   3  4  5  6 7  8   9 10 11 12 13 14 15</a:t>
            </a:r>
            <a:endParaRPr lang="en-US" sz="1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15" grpId="0"/>
      <p:bldP spid="16" grpId="0"/>
      <p:bldP spid="1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4487D-1C43-B76D-E4B0-126254BCD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0 (Expand key)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95AEB-E84B-0920-B7FA-9796D6DD1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AES key: random 256-bits</a:t>
            </a:r>
          </a:p>
          <a:p>
            <a:r>
              <a:rPr lang="en-US" dirty="0"/>
              <a:t>Expand key to 240 bytes (1920 bits)</a:t>
            </a:r>
          </a:p>
          <a:p>
            <a:pPr marL="27432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0287CA-4F2B-B180-27B2-8F7A4E5F72A8}"/>
              </a:ext>
            </a:extLst>
          </p:cNvPr>
          <p:cNvSpPr txBox="1"/>
          <p:nvPr/>
        </p:nvSpPr>
        <p:spPr>
          <a:xfrm>
            <a:off x="457200" y="1339334"/>
            <a:ext cx="8256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a3d39ac91855c571b1ebe3894d5c4f47d7b8f762493f052d97f7ce8aeaf4c438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181F15-DFA9-4D87-0CB8-828598AB66B6}"/>
              </a:ext>
            </a:extLst>
          </p:cNvPr>
          <p:cNvSpPr txBox="1"/>
          <p:nvPr/>
        </p:nvSpPr>
        <p:spPr>
          <a:xfrm>
            <a:off x="737259" y="2389287"/>
            <a:ext cx="7696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void </a:t>
            </a:r>
            <a:r>
              <a:rPr lang="en-US" sz="1600" dirty="0" err="1"/>
              <a:t>expand_key</a:t>
            </a:r>
            <a:r>
              <a:rPr lang="en-US" sz="1600" dirty="0"/>
              <a:t>(unsigned char *in) { </a:t>
            </a:r>
          </a:p>
          <a:p>
            <a:r>
              <a:rPr lang="en-US" sz="1600" dirty="0"/>
              <a:t>    unsigned char t[4]; </a:t>
            </a:r>
          </a:p>
          <a:p>
            <a:r>
              <a:rPr lang="en-US" sz="1600" dirty="0"/>
              <a:t>    unsigned char c = 32; </a:t>
            </a:r>
          </a:p>
          <a:p>
            <a:r>
              <a:rPr lang="en-US" sz="1600" dirty="0"/>
              <a:t>    unsigned char </a:t>
            </a:r>
            <a:r>
              <a:rPr lang="en-US" sz="1600" dirty="0" err="1"/>
              <a:t>i</a:t>
            </a:r>
            <a:r>
              <a:rPr lang="en-US" sz="1600" dirty="0"/>
              <a:t> = 1; </a:t>
            </a:r>
          </a:p>
          <a:p>
            <a:r>
              <a:rPr lang="en-US" sz="1600" dirty="0"/>
              <a:t>    unsigned char a; </a:t>
            </a:r>
          </a:p>
          <a:p>
            <a:r>
              <a:rPr lang="en-US" sz="1600" dirty="0"/>
              <a:t>    while(c &lt; 240) { </a:t>
            </a:r>
          </a:p>
          <a:p>
            <a:r>
              <a:rPr lang="en-US" sz="1600" dirty="0"/>
              <a:t>        for(a = 0; a &lt; 4; a++) /* Copy the temporary variable over */</a:t>
            </a:r>
          </a:p>
          <a:p>
            <a:r>
              <a:rPr lang="en-US" sz="1600" dirty="0"/>
              <a:t>            t[a] = in[a + c - 4]; </a:t>
            </a:r>
          </a:p>
          <a:p>
            <a:r>
              <a:rPr lang="en-US" sz="1600" dirty="0"/>
              <a:t>        if(c % 32 == 0) {/* Every eight sets, do a complex calculation */ </a:t>
            </a:r>
          </a:p>
          <a:p>
            <a:r>
              <a:rPr lang="en-US" sz="1600" dirty="0"/>
              <a:t>            </a:t>
            </a:r>
            <a:r>
              <a:rPr lang="en-US" sz="1600" dirty="0" err="1"/>
              <a:t>schedule_core</a:t>
            </a:r>
            <a:r>
              <a:rPr lang="en-US" sz="1600" dirty="0"/>
              <a:t>(</a:t>
            </a:r>
            <a:r>
              <a:rPr lang="en-US" sz="1600" dirty="0" err="1"/>
              <a:t>t,i</a:t>
            </a:r>
            <a:r>
              <a:rPr lang="en-US" sz="1600" dirty="0"/>
              <a:t>); </a:t>
            </a:r>
          </a:p>
          <a:p>
            <a:r>
              <a:rPr lang="en-US" sz="1600" dirty="0"/>
              <a:t>            </a:t>
            </a:r>
            <a:r>
              <a:rPr lang="en-US" sz="1600" dirty="0" err="1"/>
              <a:t>i</a:t>
            </a:r>
            <a:r>
              <a:rPr lang="en-US" sz="1600" dirty="0"/>
              <a:t>++; } </a:t>
            </a:r>
          </a:p>
          <a:p>
            <a:r>
              <a:rPr lang="en-US" sz="1600" dirty="0"/>
              <a:t>        if(c % 32 == 16) { </a:t>
            </a:r>
          </a:p>
          <a:p>
            <a:r>
              <a:rPr lang="en-US" sz="1600" dirty="0"/>
              <a:t>            for(a = 0; a &lt; 4; a++) </a:t>
            </a:r>
          </a:p>
          <a:p>
            <a:r>
              <a:rPr lang="en-US" sz="1600" dirty="0"/>
              <a:t>                t[a] = </a:t>
            </a:r>
            <a:r>
              <a:rPr lang="en-US" sz="1600" dirty="0" err="1"/>
              <a:t>sbox</a:t>
            </a:r>
            <a:r>
              <a:rPr lang="en-US" sz="1600" dirty="0"/>
              <a:t>(t[a]); } </a:t>
            </a:r>
          </a:p>
          <a:p>
            <a:r>
              <a:rPr lang="en-US" sz="1600" dirty="0"/>
              <a:t>        for(a = 0; a &lt; 4; a++) {</a:t>
            </a:r>
          </a:p>
          <a:p>
            <a:r>
              <a:rPr lang="en-US" sz="1600" dirty="0"/>
              <a:t>            in[c] = in[c - 32] ^ t[a]; </a:t>
            </a:r>
          </a:p>
          <a:p>
            <a:r>
              <a:rPr lang="en-US" sz="1600" dirty="0"/>
              <a:t>            </a:t>
            </a:r>
            <a:r>
              <a:rPr lang="en-US" sz="1600" dirty="0" err="1"/>
              <a:t>c++</a:t>
            </a:r>
            <a:r>
              <a:rPr lang="en-US" sz="1600" dirty="0"/>
              <a:t>; </a:t>
            </a:r>
          </a:p>
          <a:p>
            <a:r>
              <a:rPr lang="en-US" sz="1600" dirty="0"/>
              <a:t>        } </a:t>
            </a:r>
          </a:p>
          <a:p>
            <a:r>
              <a:rPr lang="en-US" sz="1600" dirty="0"/>
              <a:t>    } </a:t>
            </a:r>
          </a:p>
          <a:p>
            <a:r>
              <a:rPr lang="en-US" sz="1600" dirty="0"/>
              <a:t>}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5F28387-BAA3-8F90-6677-18BE7C8FEE0C}"/>
              </a:ext>
            </a:extLst>
          </p:cNvPr>
          <p:cNvGraphicFramePr>
            <a:graphicFrameLocks noGrp="1"/>
          </p:cNvGraphicFramePr>
          <p:nvPr/>
        </p:nvGraphicFramePr>
        <p:xfrm>
          <a:off x="7528560" y="2057400"/>
          <a:ext cx="12954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021372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89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2386-CEA0-0851-8BE2-A2A64B5D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0 (Add round key)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81FD4-E926-4FD8-9B0A-BD2EA8BEA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XOR 128 bits of message with first 128 bits of expanded key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BCF9B-C5A7-3959-D481-8CCBAEE4BC20}"/>
              </a:ext>
            </a:extLst>
          </p:cNvPr>
          <p:cNvSpPr txBox="1"/>
          <p:nvPr/>
        </p:nvSpPr>
        <p:spPr>
          <a:xfrm>
            <a:off x="685800" y="2514600"/>
            <a:ext cx="647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a3 d3 9a c9 18 55 c5 71 b1 eb e3 89 4d 5c 4f 47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A0F47-641A-E462-A139-458C04336D6B}"/>
              </a:ext>
            </a:extLst>
          </p:cNvPr>
          <p:cNvSpPr txBox="1"/>
          <p:nvPr/>
        </p:nvSpPr>
        <p:spPr>
          <a:xfrm>
            <a:off x="762000" y="2253734"/>
            <a:ext cx="647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  <a:cs typeface="Consolas" panose="020B0609020204030204" pitchFamily="49" charset="0"/>
              </a:rPr>
              <a:t>0    1    2    3    4    5   6    7    8    9   10  11  12  13  14  15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63D8B4-B8E4-54C9-4646-82ABD5CE1951}"/>
              </a:ext>
            </a:extLst>
          </p:cNvPr>
          <p:cNvGraphicFramePr>
            <a:graphicFrameLocks noGrp="1"/>
          </p:cNvGraphicFramePr>
          <p:nvPr/>
        </p:nvGraphicFramePr>
        <p:xfrm>
          <a:off x="7528560" y="2057400"/>
          <a:ext cx="12954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021372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04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AC7E-3EBF-F62D-098D-153DF41F3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1 (Substitute Bytes)</a:t>
            </a:r>
          </a:p>
        </p:txBody>
      </p:sp>
      <p:pic>
        <p:nvPicPr>
          <p:cNvPr id="7" name="Content Placeholder 6" descr="A white rectangular grid with black numbers&#10;&#10;Description automatically generated">
            <a:extLst>
              <a:ext uri="{FF2B5EF4-FFF2-40B4-BE49-F238E27FC236}">
                <a16:creationId xmlns:a16="http://schemas.microsoft.com/office/drawing/2014/main" id="{9F4A3F0B-0E8F-06A6-C402-F2FE0C95A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95400"/>
            <a:ext cx="4707801" cy="48768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D3F9EA-5756-1D54-04EB-B99C16A41B33}"/>
              </a:ext>
            </a:extLst>
          </p:cNvPr>
          <p:cNvSpPr txBox="1"/>
          <p:nvPr/>
        </p:nvSpPr>
        <p:spPr>
          <a:xfrm>
            <a:off x="457200" y="6312725"/>
            <a:ext cx="408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example, 0x9a substitutes to 0xb8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07F2CB-ECF2-FA36-3438-2265C491A759}"/>
              </a:ext>
            </a:extLst>
          </p:cNvPr>
          <p:cNvGraphicFramePr>
            <a:graphicFrameLocks noGrp="1"/>
          </p:cNvGraphicFramePr>
          <p:nvPr/>
        </p:nvGraphicFramePr>
        <p:xfrm>
          <a:off x="7528560" y="2057400"/>
          <a:ext cx="12954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021372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61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C384-350C-806A-B539-589A9012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2 (Shift rows)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EFBCC-8535-5ADB-531D-3E0D0AABF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row unchanged</a:t>
            </a:r>
          </a:p>
          <a:p>
            <a:r>
              <a:rPr lang="en-US" dirty="0"/>
              <a:t>Second row shifts left by 1</a:t>
            </a:r>
          </a:p>
          <a:p>
            <a:r>
              <a:rPr lang="en-US" dirty="0"/>
              <a:t>Third row shifts left by 2</a:t>
            </a:r>
          </a:p>
          <a:p>
            <a:r>
              <a:rPr lang="en-US" dirty="0"/>
              <a:t>Fourth row shifts left by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B838-DBD7-3F0A-F136-3AED31D0C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60470"/>
            <a:ext cx="6590271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2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45CA5-2C0D-9516-37B2-778C12453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3 (Mix Columns)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0D328-0AD0-98FF-757E-61F0C67E0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4-element column is mixed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8FD492-9149-30A7-319C-87243A1A5F54}"/>
              </a:ext>
            </a:extLst>
          </p:cNvPr>
          <p:cNvSpPr txBox="1"/>
          <p:nvPr/>
        </p:nvSpPr>
        <p:spPr>
          <a:xfrm>
            <a:off x="609600" y="1981200"/>
            <a:ext cx="8229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dirty="0">
                <a:solidFill>
                  <a:srgbClr val="B00040"/>
                </a:solidFill>
                <a:effectLst/>
              </a:rPr>
            </a:br>
            <a:r>
              <a:rPr lang="en-US" dirty="0">
                <a:solidFill>
                  <a:srgbClr val="B00040"/>
                </a:solidFill>
                <a:effectLst/>
              </a:rPr>
              <a:t>void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 err="1">
                <a:solidFill>
                  <a:srgbClr val="0000FF"/>
                </a:solidFill>
                <a:effectLst/>
              </a:rPr>
              <a:t>mix_columns</a:t>
            </a:r>
            <a:r>
              <a:rPr lang="en-US" dirty="0"/>
              <a:t>(</a:t>
            </a:r>
            <a:r>
              <a:rPr lang="en-US" dirty="0">
                <a:solidFill>
                  <a:srgbClr val="B00040"/>
                </a:solidFill>
                <a:effectLst/>
              </a:rPr>
              <a:t>unsigned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B00040"/>
                </a:solidFill>
                <a:effectLst/>
              </a:rPr>
              <a:t>char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*</a:t>
            </a:r>
            <a:r>
              <a:rPr lang="en-US" dirty="0"/>
              <a:t>r)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{ /* input is array of 4 bytes = 1 column */</a:t>
            </a:r>
          </a:p>
          <a:p>
            <a:r>
              <a:rPr lang="en-US" dirty="0">
                <a:solidFill>
                  <a:srgbClr val="B00040"/>
                </a:solidFill>
                <a:effectLst/>
              </a:rPr>
              <a:t>    unsigned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B00040"/>
                </a:solidFill>
                <a:effectLst/>
              </a:rPr>
              <a:t>char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4</a:t>
            </a:r>
            <a:r>
              <a:rPr lang="en-US" dirty="0"/>
              <a:t>]; </a:t>
            </a:r>
          </a:p>
          <a:p>
            <a:r>
              <a:rPr lang="en-US" dirty="0">
                <a:solidFill>
                  <a:srgbClr val="B00040"/>
                </a:solidFill>
                <a:effectLst/>
              </a:rPr>
              <a:t>    unsigned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B00040"/>
                </a:solidFill>
                <a:effectLst/>
              </a:rPr>
              <a:t>char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4</a:t>
            </a:r>
            <a:r>
              <a:rPr lang="en-US" dirty="0"/>
              <a:t>]; </a:t>
            </a:r>
          </a:p>
          <a:p>
            <a:r>
              <a:rPr lang="en-US" b="1" dirty="0">
                <a:solidFill>
                  <a:srgbClr val="008000"/>
                </a:solidFill>
                <a:effectLst/>
              </a:rPr>
              <a:t>    for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(unsigned char c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c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&lt;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4</a:t>
            </a:r>
            <a:r>
              <a:rPr lang="en-US" dirty="0"/>
              <a:t>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 err="1"/>
              <a:t>c</a:t>
            </a:r>
            <a:r>
              <a:rPr lang="en-US" dirty="0" err="1">
                <a:solidFill>
                  <a:srgbClr val="666666"/>
                </a:solidFill>
                <a:effectLst/>
              </a:rPr>
              <a:t>++</a:t>
            </a:r>
            <a:r>
              <a:rPr lang="en-US" dirty="0"/>
              <a:t>)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{ </a:t>
            </a:r>
          </a:p>
          <a:p>
            <a:r>
              <a:rPr lang="en-US" dirty="0"/>
              <a:t>        a[c]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r[c]; </a:t>
            </a:r>
            <a:r>
              <a:rPr lang="en-US" i="1" dirty="0">
                <a:solidFill>
                  <a:srgbClr val="3D7B7B"/>
                </a:solidFill>
                <a:effectLst/>
              </a:rPr>
              <a:t>/* copy of input */</a:t>
            </a:r>
            <a:r>
              <a:rPr lang="en-US" dirty="0"/>
              <a:t> </a:t>
            </a:r>
          </a:p>
          <a:p>
            <a:r>
              <a:rPr lang="en-US" dirty="0"/>
              <a:t>        b[c]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r[c]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&lt;&lt;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</a:rPr>
              <a:t>/* e.g., 01101010 becomes 11010100*/</a:t>
            </a:r>
            <a:r>
              <a:rPr lang="en-US" dirty="0"/>
              <a:t> </a:t>
            </a:r>
            <a:endParaRPr lang="en-US" dirty="0">
              <a:solidFill>
                <a:srgbClr val="BBBBBB"/>
              </a:solidFill>
              <a:effectLst/>
            </a:endParaRPr>
          </a:p>
          <a:p>
            <a:r>
              <a:rPr lang="en-US" dirty="0">
                <a:solidFill>
                  <a:srgbClr val="BBBBBB"/>
                </a:solidFill>
              </a:rPr>
              <a:t>        </a:t>
            </a:r>
            <a:r>
              <a:rPr lang="en-US" dirty="0"/>
              <a:t>unsigned char h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r[c]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&gt;&gt;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7</a:t>
            </a:r>
            <a:r>
              <a:rPr lang="en-US" dirty="0"/>
              <a:t>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h left bit of r[c], either 1 or 0 */</a:t>
            </a:r>
            <a:r>
              <a:rPr lang="en-US" dirty="0"/>
              <a:t> </a:t>
            </a:r>
          </a:p>
          <a:p>
            <a:r>
              <a:rPr lang="en-US" dirty="0"/>
              <a:t>        b[c]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b[c]</a:t>
            </a:r>
            <a:r>
              <a:rPr lang="en-US" dirty="0">
                <a:solidFill>
                  <a:srgbClr val="BBBBBB"/>
                </a:solidFill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 (</a:t>
            </a:r>
            <a:r>
              <a:rPr lang="en-US" dirty="0"/>
              <a:t>h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*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0x1B)</a:t>
            </a:r>
            <a:r>
              <a:rPr lang="en-US" dirty="0"/>
              <a:t>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Rijndael's Galois field, 0x1B is 00011011 */</a:t>
            </a:r>
            <a:r>
              <a:rPr lang="en-US" dirty="0"/>
              <a:t> </a:t>
            </a:r>
          </a:p>
          <a:p>
            <a:r>
              <a:rPr lang="en-US" dirty="0"/>
              <a:t>    } </a:t>
            </a:r>
          </a:p>
          <a:p>
            <a:r>
              <a:rPr lang="en-US" dirty="0"/>
              <a:t>    r[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2 * a0 + a3 + a2 + 3 * a1 */</a:t>
            </a:r>
            <a:r>
              <a:rPr lang="en-US" dirty="0"/>
              <a:t> </a:t>
            </a:r>
          </a:p>
          <a:p>
            <a:r>
              <a:rPr lang="en-US" dirty="0"/>
              <a:t>    r[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2 * a1 + a0 + a3 + 3 * a2 */</a:t>
            </a:r>
            <a:r>
              <a:rPr lang="en-US" dirty="0"/>
              <a:t> </a:t>
            </a:r>
          </a:p>
          <a:p>
            <a:r>
              <a:rPr lang="en-US" dirty="0"/>
              <a:t>    r[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2 * a2 + a1 + a0 + 3 * a3 */</a:t>
            </a:r>
            <a:r>
              <a:rPr lang="en-US" dirty="0"/>
              <a:t> </a:t>
            </a:r>
          </a:p>
          <a:p>
            <a:r>
              <a:rPr lang="en-US" dirty="0"/>
              <a:t>    r[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=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3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2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1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b[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>
                <a:solidFill>
                  <a:srgbClr val="666666"/>
                </a:solidFill>
                <a:effectLst/>
              </a:rPr>
              <a:t>^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dirty="0"/>
              <a:t>a[</a:t>
            </a:r>
            <a:r>
              <a:rPr lang="en-US" dirty="0">
                <a:solidFill>
                  <a:srgbClr val="666666"/>
                </a:solidFill>
                <a:effectLst/>
              </a:rPr>
              <a:t>0</a:t>
            </a:r>
            <a:r>
              <a:rPr lang="en-US" dirty="0"/>
              <a:t>];</a:t>
            </a:r>
            <a:r>
              <a:rPr lang="en-US" dirty="0">
                <a:solidFill>
                  <a:srgbClr val="BBBBBB"/>
                </a:solidFill>
                <a:effectLst/>
              </a:rPr>
              <a:t> </a:t>
            </a:r>
            <a:r>
              <a:rPr lang="en-US" i="1" dirty="0">
                <a:solidFill>
                  <a:srgbClr val="3D7B7B"/>
                </a:solidFill>
                <a:effectLst/>
              </a:rPr>
              <a:t>/* 2 * a3 + a2 + a1 + 3 * a0 */</a:t>
            </a:r>
            <a:r>
              <a:rPr lang="en-US" dirty="0"/>
              <a:t> 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4625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DBD4F-84F8-A656-BFB1-2A8DB4DB1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AC27-4E12-9C9A-2A2C-9FB03E42D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Step 4 (Add round key)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D56D8-1D4F-3071-7F66-AD16A7DFA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XOR 128 bits of message with next 128 bits of expanded key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E2329-6ECD-CF99-5584-C089063A6324}"/>
              </a:ext>
            </a:extLst>
          </p:cNvPr>
          <p:cNvSpPr txBox="1"/>
          <p:nvPr/>
        </p:nvSpPr>
        <p:spPr>
          <a:xfrm>
            <a:off x="685800" y="2514600"/>
            <a:ext cx="647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d7 b8 f7 62 49 3f 05 2d 97 f7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8a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ea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f4 c4 38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C51F8-AE34-833F-8E34-8CA98F76850B}"/>
              </a:ext>
            </a:extLst>
          </p:cNvPr>
          <p:cNvSpPr txBox="1"/>
          <p:nvPr/>
        </p:nvSpPr>
        <p:spPr>
          <a:xfrm>
            <a:off x="762000" y="2253734"/>
            <a:ext cx="647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  <a:cs typeface="Consolas" panose="020B0609020204030204" pitchFamily="49" charset="0"/>
              </a:rPr>
              <a:t>0    1    2    3    4    5   6    7    8    9   10  11  12  13  14  15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5C05F1-45B3-3BA8-A77B-21EA8349A3EF}"/>
              </a:ext>
            </a:extLst>
          </p:cNvPr>
          <p:cNvGraphicFramePr>
            <a:graphicFrameLocks noGrp="1"/>
          </p:cNvGraphicFramePr>
          <p:nvPr/>
        </p:nvGraphicFramePr>
        <p:xfrm>
          <a:off x="7528560" y="2057400"/>
          <a:ext cx="12954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021372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1F768-D574-1A20-49B9-8FE63819D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AES: Repeat Rounds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E4F-735C-33FC-13D8-922AF043F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Repeat Steps 1-4 14 total times</a:t>
            </a:r>
          </a:p>
          <a:p>
            <a:r>
              <a:rPr lang="en-US" dirty="0"/>
              <a:t>Except skip Mix columns in last round</a:t>
            </a:r>
          </a:p>
        </p:txBody>
      </p:sp>
    </p:spTree>
    <p:extLst>
      <p:ext uri="{BB962C8B-B14F-4D97-AF65-F5344CB8AC3E}">
        <p14:creationId xmlns:p14="http://schemas.microsoft.com/office/powerpoint/2010/main" val="1959408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15C9C-2C45-BEBA-2C6A-8F7D9DE71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arbitrary length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6B3FF-7399-11E2-9862-09D08E83A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obvious idea (</a:t>
            </a:r>
            <a:r>
              <a:rPr lang="en-US" dirty="0">
                <a:latin typeface="CronosPro-Regular"/>
                <a:cs typeface="CronosPro-Regular"/>
              </a:rPr>
              <a:t>Called </a:t>
            </a:r>
            <a:r>
              <a:rPr lang="en-US" b="1" dirty="0">
                <a:solidFill>
                  <a:schemeClr val="accent2"/>
                </a:solidFill>
                <a:latin typeface="CronosPro-Regular"/>
                <a:cs typeface="CronosPro-Regular"/>
              </a:rPr>
              <a:t>electronic code book (ECB) </a:t>
            </a:r>
            <a:r>
              <a:rPr lang="en-US" dirty="0">
                <a:latin typeface="CronosPro-Regular"/>
                <a:cs typeface="CronosPro-Regular"/>
              </a:rPr>
              <a:t>mode)</a:t>
            </a:r>
            <a:endParaRPr lang="en-US" dirty="0"/>
          </a:p>
          <a:p>
            <a:pPr lvl="1"/>
            <a:r>
              <a:rPr lang="en-US" dirty="0"/>
              <a:t>Divide long message into short chunks, each the size of a block</a:t>
            </a:r>
          </a:p>
          <a:p>
            <a:pPr lvl="1"/>
            <a:r>
              <a:rPr lang="en-US" dirty="0"/>
              <a:t>Encrypt each block with the block cipher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ECB is insecure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6909D-00D4-33E2-E9DF-C01B51E9E3E7}"/>
              </a:ext>
            </a:extLst>
          </p:cNvPr>
          <p:cNvSpPr/>
          <p:nvPr/>
        </p:nvSpPr>
        <p:spPr>
          <a:xfrm>
            <a:off x="721532" y="2802075"/>
            <a:ext cx="7717135" cy="62692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01D0DE-FC83-E481-523F-688A863FD372}"/>
              </a:ext>
            </a:extLst>
          </p:cNvPr>
          <p:cNvGrpSpPr/>
          <p:nvPr/>
        </p:nvGrpSpPr>
        <p:grpSpPr>
          <a:xfrm>
            <a:off x="721531" y="2800636"/>
            <a:ext cx="7717135" cy="626925"/>
            <a:chOff x="675249" y="3793702"/>
            <a:chExt cx="7717135" cy="62692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703E4A-85F4-BCBB-4CD9-AA5B9559A1BC}"/>
                </a:ext>
              </a:extLst>
            </p:cNvPr>
            <p:cNvSpPr/>
            <p:nvPr/>
          </p:nvSpPr>
          <p:spPr>
            <a:xfrm>
              <a:off x="675249" y="3793702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m1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937835-FA70-7EC5-336F-AFC3A19C5C5E}"/>
                </a:ext>
              </a:extLst>
            </p:cNvPr>
            <p:cNvSpPr/>
            <p:nvPr/>
          </p:nvSpPr>
          <p:spPr>
            <a:xfrm>
              <a:off x="2218676" y="3793702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m2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4ABF73-D547-1BD7-43EB-9E05F36C2D69}"/>
                </a:ext>
              </a:extLst>
            </p:cNvPr>
            <p:cNvSpPr/>
            <p:nvPr/>
          </p:nvSpPr>
          <p:spPr>
            <a:xfrm>
              <a:off x="3762103" y="3793702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m3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A0794E-85EF-EF74-F15F-60C7EE01D2DF}"/>
                </a:ext>
              </a:extLst>
            </p:cNvPr>
            <p:cNvSpPr/>
            <p:nvPr/>
          </p:nvSpPr>
          <p:spPr>
            <a:xfrm>
              <a:off x="5305530" y="3793702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m4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6FA7015-6091-000E-8E33-AA765E0E5DF8}"/>
                </a:ext>
              </a:extLst>
            </p:cNvPr>
            <p:cNvSpPr/>
            <p:nvPr/>
          </p:nvSpPr>
          <p:spPr>
            <a:xfrm>
              <a:off x="6848957" y="3793702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8A317F-5262-6832-AF80-B996FFD600A0}"/>
              </a:ext>
            </a:extLst>
          </p:cNvPr>
          <p:cNvGrpSpPr/>
          <p:nvPr/>
        </p:nvGrpSpPr>
        <p:grpSpPr>
          <a:xfrm>
            <a:off x="0" y="3435724"/>
            <a:ext cx="8438667" cy="990600"/>
            <a:chOff x="-46283" y="4498557"/>
            <a:chExt cx="8438667" cy="12640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59BB50-D44A-35B4-D209-8D8208B5D282}"/>
                </a:ext>
              </a:extLst>
            </p:cNvPr>
            <p:cNvSpPr/>
            <p:nvPr/>
          </p:nvSpPr>
          <p:spPr>
            <a:xfrm>
              <a:off x="675249" y="5135653"/>
              <a:ext cx="1543427" cy="626925"/>
            </a:xfrm>
            <a:prstGeom prst="rect">
              <a:avLst/>
            </a:prstGeom>
            <a:ln w="2857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A12C7AD-02C6-AFD6-A770-1212FDD0958A}"/>
                </a:ext>
              </a:extLst>
            </p:cNvPr>
            <p:cNvSpPr/>
            <p:nvPr/>
          </p:nvSpPr>
          <p:spPr>
            <a:xfrm>
              <a:off x="2218676" y="5135653"/>
              <a:ext cx="1543427" cy="626925"/>
            </a:xfrm>
            <a:prstGeom prst="rect">
              <a:avLst/>
            </a:prstGeom>
            <a:ln w="2857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6FE8FE-AAA1-80BC-5F7C-C5AD9719D693}"/>
                </a:ext>
              </a:extLst>
            </p:cNvPr>
            <p:cNvSpPr/>
            <p:nvPr/>
          </p:nvSpPr>
          <p:spPr>
            <a:xfrm>
              <a:off x="3762103" y="5135653"/>
              <a:ext cx="1543427" cy="626925"/>
            </a:xfrm>
            <a:prstGeom prst="rect">
              <a:avLst/>
            </a:prstGeom>
            <a:ln w="2857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BB943A-4AAE-480E-6D6A-6FCBA0F8D593}"/>
                </a:ext>
              </a:extLst>
            </p:cNvPr>
            <p:cNvSpPr/>
            <p:nvPr/>
          </p:nvSpPr>
          <p:spPr>
            <a:xfrm>
              <a:off x="5305530" y="5135653"/>
              <a:ext cx="1543427" cy="626925"/>
            </a:xfrm>
            <a:prstGeom prst="rect">
              <a:avLst/>
            </a:prstGeom>
            <a:ln w="2857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c4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1F4B9C-196E-7176-0FA7-9E2D44DD97B4}"/>
                </a:ext>
              </a:extLst>
            </p:cNvPr>
            <p:cNvSpPr/>
            <p:nvPr/>
          </p:nvSpPr>
          <p:spPr>
            <a:xfrm>
              <a:off x="6848957" y="5135653"/>
              <a:ext cx="1543427" cy="626925"/>
            </a:xfrm>
            <a:prstGeom prst="rect">
              <a:avLst/>
            </a:prstGeom>
            <a:ln w="2857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c5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3A7FB84-5B70-8B02-C9FE-D51FE579D0E5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1446963" y="4498557"/>
              <a:ext cx="0" cy="63709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2DF5B0D-9BCB-E109-37BB-03E2878E5E70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>
              <a:off x="2990390" y="4498557"/>
              <a:ext cx="0" cy="63709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E13DFC8-D3B0-06E7-4299-D187E54439F8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4525717" y="4498557"/>
              <a:ext cx="8100" cy="63709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AA1C94E-6926-D8F2-DCE6-82F05A8E724A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6061045" y="4498557"/>
              <a:ext cx="16199" cy="63709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06051BB-EC3E-3B8B-2A71-1DBC7307E11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7604471" y="4498557"/>
              <a:ext cx="16200" cy="63709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8526D40-5AFF-B9D1-F175-A133445F6399}"/>
                    </a:ext>
                  </a:extLst>
                </p:cNvPr>
                <p:cNvSpPr txBox="1"/>
                <p:nvPr/>
              </p:nvSpPr>
              <p:spPr>
                <a:xfrm>
                  <a:off x="-46283" y="4587209"/>
                  <a:ext cx="1404552" cy="471273"/>
                </a:xfrm>
                <a:prstGeom prst="rect">
                  <a:avLst/>
                </a:prstGeom>
                <a:noFill/>
                <a:ln w="28575"/>
              </p:spPr>
              <p:style>
                <a:lnRef idx="3">
                  <a:schemeClr val="lt1"/>
                </a:lnRef>
                <a:fillRef idx="1">
                  <a:schemeClr val="accent5"/>
                </a:fillRef>
                <a:effectRef idx="1">
                  <a:schemeClr val="accent5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𝑬𝒏𝒄</m:t>
                        </m:r>
                        <m:r>
                          <a:rPr lang="en-US" b="1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(</m:t>
                        </m:r>
                        <m:r>
                          <a:rPr lang="en-US" b="1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𝒎</m:t>
                        </m:r>
                        <m:r>
                          <a:rPr lang="en-US" b="1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 ; </m:t>
                        </m:r>
                        <m:r>
                          <a:rPr lang="en-US" b="1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𝒌</m:t>
                        </m:r>
                        <m:r>
                          <a:rPr lang="en-US" b="1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CronosPro-Regular"/>
                          </a:rPr>
                          <m:t>)</m:t>
                        </m:r>
                      </m:oMath>
                    </m:oMathPara>
                  </a14:m>
                  <a:endParaRPr lang="en-US" b="1" dirty="0">
                    <a:solidFill>
                      <a:sysClr val="windowText" lastClr="000000"/>
                    </a:solidFill>
                    <a:latin typeface="CronosPro-Regular"/>
                    <a:cs typeface="CronosPro-Regular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8526D40-5AFF-B9D1-F175-A133445F63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6283" y="4587209"/>
                  <a:ext cx="1404552" cy="471273"/>
                </a:xfrm>
                <a:prstGeom prst="rect">
                  <a:avLst/>
                </a:prstGeom>
                <a:blipFill>
                  <a:blip r:embed="rId2"/>
                  <a:stretch>
                    <a:fillRect b="-9375"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9" name="Picture 28" descr="Tux.jpg">
            <a:extLst>
              <a:ext uri="{FF2B5EF4-FFF2-40B4-BE49-F238E27FC236}">
                <a16:creationId xmlns:a16="http://schemas.microsoft.com/office/drawing/2014/main" id="{2A68D304-CEA8-36EA-C311-21DF1F449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050370"/>
            <a:ext cx="1640257" cy="1807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 descr="Tux_ecb.jpg">
            <a:extLst>
              <a:ext uri="{FF2B5EF4-FFF2-40B4-BE49-F238E27FC236}">
                <a16:creationId xmlns:a16="http://schemas.microsoft.com/office/drawing/2014/main" id="{9E954B4E-217A-8178-9548-A6E4869DD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5050370"/>
            <a:ext cx="1640257" cy="180763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A8D9D6B-0BEF-516C-5DAF-B3A06B2F8BA2}"/>
              </a:ext>
            </a:extLst>
          </p:cNvPr>
          <p:cNvGrpSpPr/>
          <p:nvPr/>
        </p:nvGrpSpPr>
        <p:grpSpPr>
          <a:xfrm>
            <a:off x="3621457" y="5584899"/>
            <a:ext cx="1941143" cy="369286"/>
            <a:chOff x="-23259" y="4106429"/>
            <a:chExt cx="8714828" cy="104833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58C7A90-2D86-8337-B9A9-DB153BB0FDC7}"/>
                </a:ext>
              </a:extLst>
            </p:cNvPr>
            <p:cNvSpPr txBox="1"/>
            <p:nvPr/>
          </p:nvSpPr>
          <p:spPr>
            <a:xfrm>
              <a:off x="823211" y="4106429"/>
              <a:ext cx="161371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ronosPro-Regular"/>
                  <a:cs typeface="CronosPro-Regular"/>
                </a:rPr>
                <a:t>Enc</a:t>
              </a:r>
              <a:r>
                <a:rPr lang="en-US" dirty="0">
                  <a:latin typeface="CronosPro-Regular"/>
                  <a:cs typeface="CronosPro-Regular"/>
                </a:rPr>
                <a:t>-ECB(Tux; k)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51056BA-F535-9D05-7E63-1F6886D4F8B5}"/>
                </a:ext>
              </a:extLst>
            </p:cNvPr>
            <p:cNvCxnSpPr>
              <a:cxnSpLocks/>
              <a:stCxn id="29" idx="3"/>
              <a:endCxn id="30" idx="1"/>
            </p:cNvCxnSpPr>
            <p:nvPr/>
          </p:nvCxnSpPr>
          <p:spPr>
            <a:xfrm>
              <a:off x="-23259" y="5154767"/>
              <a:ext cx="87148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103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problem…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Problem: </a:t>
            </a:r>
            <a:r>
              <a:rPr lang="en-US" dirty="0"/>
              <a:t>block ciphers are </a:t>
            </a:r>
            <a:r>
              <a:rPr lang="en-US" i="1" dirty="0"/>
              <a:t>deterministic</a:t>
            </a:r>
            <a:r>
              <a:rPr lang="en-US" dirty="0"/>
              <a:t>:  inter-message repetition is visible to attacker (violates security)</a:t>
            </a:r>
          </a:p>
          <a:p>
            <a:endParaRPr lang="en-US" dirty="0"/>
          </a:p>
          <a:p>
            <a:r>
              <a:rPr lang="en-US" b="1" dirty="0"/>
              <a:t>Solution: </a:t>
            </a:r>
            <a:r>
              <a:rPr lang="en-US" dirty="0"/>
              <a:t>incorporate a fresh random number every time</a:t>
            </a:r>
          </a:p>
          <a:p>
            <a:pPr lvl="1"/>
            <a:r>
              <a:rPr lang="en-US" dirty="0"/>
              <a:t>Enc(m, r; k)</a:t>
            </a:r>
          </a:p>
          <a:p>
            <a:pPr lvl="1"/>
            <a:r>
              <a:rPr lang="en-US" dirty="0"/>
              <a:t>Dec(c, r; k)</a:t>
            </a:r>
          </a:p>
          <a:p>
            <a:pPr lvl="1"/>
            <a:endParaRPr lang="en-US" dirty="0"/>
          </a:p>
          <a:p>
            <a:r>
              <a:rPr lang="en-US" dirty="0"/>
              <a:t>Choosing a different random number each time makes each encryption different than others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399D1-B395-7664-0C57-AF9D3254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another problem…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B602C-BBE4-CCCF-AD54-D5D2C48FB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Problem: </a:t>
            </a:r>
            <a:r>
              <a:rPr lang="en-US" dirty="0"/>
              <a:t>AES only gives us confidentiality (other people can’t understand our messages)</a:t>
            </a:r>
          </a:p>
          <a:p>
            <a:pPr lvl="1"/>
            <a:r>
              <a:rPr lang="en-US" dirty="0"/>
              <a:t>bad guys can still change the message and we would never know</a:t>
            </a:r>
          </a:p>
          <a:p>
            <a:pPr lvl="1"/>
            <a:endParaRPr lang="en-US" dirty="0"/>
          </a:p>
          <a:p>
            <a:r>
              <a:rPr lang="en-US" b="1" dirty="0"/>
              <a:t>Solution: </a:t>
            </a:r>
            <a:r>
              <a:rPr lang="en-US" dirty="0"/>
              <a:t>add some extra information that you can use to check whether the message is still the same as it was when it was encrypted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7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923B0-F439-8F2E-7280-83541A919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Galois Counter Mode (GCM)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4BB3A-96CB-1C78-E8D0-33D45B44F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5" y="1506967"/>
            <a:ext cx="5105400" cy="514624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277E61-588F-C5EC-CF1E-6133555C6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635" y="5111224"/>
            <a:ext cx="3505200" cy="154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2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if the message length isn't </a:t>
            </a:r>
            <a:r>
              <a:rPr lang="en-US" i="1" dirty="0"/>
              <a:t>exactly</a:t>
            </a:r>
            <a:r>
              <a:rPr lang="en-US" dirty="0"/>
              <a:t> a multiple of block length?  End up with final block that isn't full: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Non-solution:  </a:t>
            </a:r>
            <a:r>
              <a:rPr lang="en-US" dirty="0"/>
              <a:t>pad out final block with 0's (not reversible)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Solution:  </a:t>
            </a:r>
            <a:r>
              <a:rPr lang="en-US" dirty="0"/>
              <a:t>Let B be the number of bytes that need to be added to final plaintext block to reach block length.  Pad with B copies of the byte representing B. Called </a:t>
            </a:r>
            <a:r>
              <a:rPr lang="en-US" i="1" dirty="0">
                <a:hlinkClick r:id="rId3"/>
              </a:rPr>
              <a:t>PKCS</a:t>
            </a:r>
            <a:r>
              <a:rPr lang="en-US" i="1" dirty="0"/>
              <a:t> #5 or #7 padding.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261895" y="2523082"/>
            <a:ext cx="2620209" cy="626925"/>
            <a:chOff x="1446962" y="2923298"/>
            <a:chExt cx="2620209" cy="626925"/>
          </a:xfrm>
        </p:grpSpPr>
        <p:sp>
          <p:nvSpPr>
            <p:cNvPr id="5" name="Rectangle 4"/>
            <p:cNvSpPr/>
            <p:nvPr/>
          </p:nvSpPr>
          <p:spPr>
            <a:xfrm>
              <a:off x="1446962" y="2923298"/>
              <a:ext cx="2620209" cy="6269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453202" y="2923298"/>
              <a:ext cx="1543427" cy="626925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4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C23AF-9D35-B1EB-1A66-41667271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for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C8C51-8AAE-32DA-35B2-F5E04EF9E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with </a:t>
            </a:r>
            <a:r>
              <a:rPr lang="en-US" dirty="0" err="1"/>
              <a:t>sk</a:t>
            </a:r>
            <a:r>
              <a:rPr lang="en-US" dirty="0"/>
              <a:t> can read data </a:t>
            </a:r>
            <a:r>
              <a:rPr lang="en-US" b="1" dirty="0">
                <a:solidFill>
                  <a:schemeClr val="accent1"/>
                </a:solidFill>
              </a:rPr>
              <a:t>(correctness)</a:t>
            </a:r>
          </a:p>
          <a:p>
            <a:r>
              <a:rPr lang="en-US" dirty="0"/>
              <a:t>people without </a:t>
            </a:r>
            <a:r>
              <a:rPr lang="en-US" dirty="0" err="1"/>
              <a:t>sk</a:t>
            </a:r>
            <a:r>
              <a:rPr lang="en-US" dirty="0"/>
              <a:t> can’t read data </a:t>
            </a:r>
            <a:r>
              <a:rPr lang="en-US" b="1" dirty="0">
                <a:solidFill>
                  <a:schemeClr val="accent1"/>
                </a:solidFill>
              </a:rPr>
              <a:t>(security)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en-US" dirty="0"/>
              <a:t>so can control access by controlling who gets </a:t>
            </a:r>
            <a:r>
              <a:rPr lang="en-US" dirty="0" err="1"/>
              <a:t>sk</a:t>
            </a:r>
            <a:endParaRPr lang="en-US" dirty="0"/>
          </a:p>
          <a:p>
            <a:endParaRPr lang="en-US" dirty="0"/>
          </a:p>
          <a:p>
            <a:r>
              <a:rPr lang="en-US" dirty="0"/>
              <a:t>to distribute keys, we can use more crypto!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7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A9A9A9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44407</TotalTime>
  <Words>1658</Words>
  <Application>Microsoft Macintosh PowerPoint</Application>
  <PresentationFormat>On-screen Show (4:3)</PresentationFormat>
  <Paragraphs>481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Cambria Math</vt:lpstr>
      <vt:lpstr>Consolas</vt:lpstr>
      <vt:lpstr>Courier</vt:lpstr>
      <vt:lpstr>CronosPro-Regular</vt:lpstr>
      <vt:lpstr>Menlo</vt:lpstr>
      <vt:lpstr>Verdana</vt:lpstr>
      <vt:lpstr>Clarity</vt:lpstr>
      <vt:lpstr>Lecture 6: Cryptography</vt:lpstr>
      <vt:lpstr>Computer Systems</vt:lpstr>
      <vt:lpstr>Classical Crypto: Substitution Ciphers</vt:lpstr>
      <vt:lpstr>(Symmetric) Encryption</vt:lpstr>
      <vt:lpstr>Example: AES</vt:lpstr>
      <vt:lpstr>AES: Pre-processing</vt:lpstr>
      <vt:lpstr>AES: Step 0 (Expand key)</vt:lpstr>
      <vt:lpstr>AES: Step 0 (Add round key)</vt:lpstr>
      <vt:lpstr>AES: Step 1 (Substitute Bytes)</vt:lpstr>
      <vt:lpstr>AES: Step 2 (Shift rows)</vt:lpstr>
      <vt:lpstr>AES: Step 3 (Mix Columns)</vt:lpstr>
      <vt:lpstr>AES: Step 4 (Add round key)</vt:lpstr>
      <vt:lpstr>AES: Repeat Rounds</vt:lpstr>
      <vt:lpstr>Handling arbitrary length data</vt:lpstr>
      <vt:lpstr>One more problem…</vt:lpstr>
      <vt:lpstr>Yet another problem…</vt:lpstr>
      <vt:lpstr>Galois Counter Mode (GCM)</vt:lpstr>
      <vt:lpstr>Padding</vt:lpstr>
      <vt:lpstr>Encryption for Privacy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558</cp:revision>
  <cp:lastPrinted>2018-09-05T23:12:02Z</cp:lastPrinted>
  <dcterms:created xsi:type="dcterms:W3CDTF">2018-01-05T20:19:03Z</dcterms:created>
  <dcterms:modified xsi:type="dcterms:W3CDTF">2026-09-21T21:39:58Z</dcterms:modified>
</cp:coreProperties>
</file>