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539" r:id="rId2"/>
    <p:sldId id="1304" r:id="rId3"/>
    <p:sldId id="1306" r:id="rId4"/>
    <p:sldId id="284" r:id="rId5"/>
    <p:sldId id="294" r:id="rId6"/>
    <p:sldId id="1324" r:id="rId7"/>
    <p:sldId id="295" r:id="rId8"/>
    <p:sldId id="296" r:id="rId9"/>
    <p:sldId id="1323" r:id="rId10"/>
    <p:sldId id="1325" r:id="rId11"/>
    <p:sldId id="1326" r:id="rId12"/>
    <p:sldId id="1327" r:id="rId13"/>
    <p:sldId id="1328" r:id="rId14"/>
    <p:sldId id="1339" r:id="rId15"/>
    <p:sldId id="1337" r:id="rId16"/>
    <p:sldId id="1338" r:id="rId17"/>
    <p:sldId id="1330" r:id="rId18"/>
    <p:sldId id="1329" r:id="rId19"/>
    <p:sldId id="1331" r:id="rId20"/>
    <p:sldId id="1340" r:id="rId21"/>
    <p:sldId id="1333" r:id="rId22"/>
    <p:sldId id="1341" r:id="rId23"/>
    <p:sldId id="1342" r:id="rId24"/>
    <p:sldId id="1335" r:id="rId25"/>
    <p:sldId id="1344" r:id="rId26"/>
    <p:sldId id="1343" r:id="rId27"/>
    <p:sldId id="1336" r:id="rId28"/>
    <p:sldId id="1345" r:id="rId29"/>
    <p:sldId id="1346" r:id="rId30"/>
    <p:sldId id="1348" r:id="rId31"/>
    <p:sldId id="134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5B8F"/>
    <a:srgbClr val="A1075C"/>
    <a:srgbClr val="009192"/>
    <a:srgbClr val="FFFFFF"/>
    <a:srgbClr val="009193"/>
    <a:srgbClr val="7F7F7F"/>
    <a:srgbClr val="7F0007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56" autoAdjust="0"/>
    <p:restoredTop sz="90968" autoAdjust="0"/>
  </p:normalViewPr>
  <p:slideViewPr>
    <p:cSldViewPr>
      <p:cViewPr>
        <p:scale>
          <a:sx n="110" d="100"/>
          <a:sy n="110" d="100"/>
        </p:scale>
        <p:origin x="144" y="4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186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B1 and B2 differ in at most 2n positions (n 1s and n 0s flip). Worst case: S </a:t>
            </a:r>
            <a:r>
              <a:rPr lang="en-US" dirty="0" err="1"/>
              <a:t>matchs</a:t>
            </a:r>
            <a:r>
              <a:rPr lang="en-US" dirty="0"/>
              <a:t> B1 in all 2n and B2 in none </a:t>
            </a:r>
          </a:p>
          <a:p>
            <a:r>
              <a:rPr lang="en-US" dirty="0"/>
              <a:t>(</a:t>
            </a:r>
            <a:r>
              <a:rPr lang="en-US" dirty="0" err="1"/>
              <a:t>Pr</a:t>
            </a:r>
            <a:r>
              <a:rPr lang="en-US" dirty="0"/>
              <a:t> 1 and correct)^n x (</a:t>
            </a:r>
            <a:r>
              <a:rPr lang="en-US" dirty="0" err="1"/>
              <a:t>Pr</a:t>
            </a:r>
            <a:r>
              <a:rPr lang="en-US" dirty="0"/>
              <a:t> 0 and correct)^n / (</a:t>
            </a:r>
            <a:r>
              <a:rPr lang="en-US" dirty="0" err="1"/>
              <a:t>Pr</a:t>
            </a:r>
            <a:r>
              <a:rPr lang="en-US" dirty="0"/>
              <a:t> 1 and wrong)^n x (</a:t>
            </a:r>
            <a:r>
              <a:rPr lang="en-US" dirty="0" err="1"/>
              <a:t>Pr</a:t>
            </a:r>
            <a:r>
              <a:rPr lang="en-US" dirty="0"/>
              <a:t> 0 and wrong)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23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www.accessnow.org</a:t>
            </a:r>
            <a:r>
              <a:rPr lang="en-US" dirty="0"/>
              <a:t>/differential-privacy-part-3-extraordinary-claims-require-extraordinary-scrutiny/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 reports: 2.04 (single report) 4.39 (total privacy budget) 107 (num metrics)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 privacy reports: 3.15 (single report) 7.78 (total privacy budget) 28 (num metrics)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33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machinelearning.apple.com</a:t>
            </a:r>
            <a:r>
              <a:rPr lang="en-US" dirty="0"/>
              <a:t>/research/learning-with-privacy-at-scale</a:t>
            </a:r>
          </a:p>
          <a:p>
            <a:r>
              <a:rPr lang="en-US" dirty="0"/>
              <a:t>emoji data from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02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proceedings.neurips.cc</a:t>
            </a:r>
            <a:r>
              <a:rPr lang="en-US" dirty="0"/>
              <a:t>/</a:t>
            </a:r>
            <a:r>
              <a:rPr lang="en-US" dirty="0" err="1"/>
              <a:t>paper_files</a:t>
            </a:r>
            <a:r>
              <a:rPr lang="en-US" dirty="0"/>
              <a:t>/paper/2017/file/253614bbac999b38b5b60cae531c4969-Paper.pdf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9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0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3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openxmlformats.org/officeDocument/2006/relationships/image" Target="../media/image2.jp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6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15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5: Differential Privacy (cont’d)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B925D-9D15-3B84-E68D-DD966017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Anonymization is 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E8095-9E62-FFFD-9FCF-8E3B6A274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76800"/>
          </a:xfrm>
        </p:spPr>
        <p:txBody>
          <a:bodyPr/>
          <a:lstStyle/>
          <a:p>
            <a:r>
              <a:rPr lang="en-US" dirty="0"/>
              <a:t>Personal data showing up in unexpected places</a:t>
            </a:r>
          </a:p>
          <a:p>
            <a:r>
              <a:rPr lang="en-US" dirty="0"/>
              <a:t>Errors suppressing data</a:t>
            </a:r>
          </a:p>
          <a:p>
            <a:pPr lvl="1"/>
            <a:endParaRPr lang="en-US" dirty="0"/>
          </a:p>
          <a:p>
            <a:r>
              <a:rPr lang="en-US" b="1" dirty="0"/>
              <a:t>Thinking only about personal data / PII is not sufficient </a:t>
            </a:r>
            <a:endParaRPr lang="en-US" dirty="0"/>
          </a:p>
          <a:p>
            <a:endParaRPr lang="en-US" dirty="0"/>
          </a:p>
          <a:p>
            <a:r>
              <a:rPr lang="en-US" dirty="0"/>
              <a:t>It’s hard to reason about what is/is not identifiable</a:t>
            </a:r>
          </a:p>
          <a:p>
            <a:r>
              <a:rPr lang="en-US" dirty="0"/>
              <a:t>Availability of </a:t>
            </a:r>
            <a:r>
              <a:rPr lang="en-US" b="1" dirty="0"/>
              <a:t>auxiliary information </a:t>
            </a:r>
          </a:p>
          <a:p>
            <a:pPr lvl="1"/>
            <a:r>
              <a:rPr lang="en-US" dirty="0"/>
              <a:t>Extremely hard to control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13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E08DA-EF00-AEF1-09F4-F149BFC1F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A close up of a lamp&#10;&#10;Description automatically generated">
            <a:extLst>
              <a:ext uri="{FF2B5EF4-FFF2-40B4-BE49-F238E27FC236}">
                <a16:creationId xmlns:a16="http://schemas.microsoft.com/office/drawing/2014/main" id="{06EC9560-D345-8384-691B-66EA19B30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980" y="2057400"/>
            <a:ext cx="1864273" cy="1417578"/>
          </a:xfrm>
          <a:prstGeom prst="rect">
            <a:avLst/>
          </a:prstGeom>
        </p:spPr>
      </p:pic>
      <p:pic>
        <p:nvPicPr>
          <p:cNvPr id="34" name="Picture 33" descr="A close up of a lamp&#10;&#10;Description automatically generated">
            <a:extLst>
              <a:ext uri="{FF2B5EF4-FFF2-40B4-BE49-F238E27FC236}">
                <a16:creationId xmlns:a16="http://schemas.microsoft.com/office/drawing/2014/main" id="{B964963E-E173-B8B0-CBC6-5257E5E4C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057400"/>
            <a:ext cx="1864273" cy="14175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8876EE-B291-70BA-F457-31EB6671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Differential Privacy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B2A3B2B-E9D3-358D-9394-2C22E94A3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D0E19F-6077-1A34-6367-DCCECE41F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World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DBBDEA8-3927-3184-5B73-D8130187FA66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1911495" y="5425415"/>
                <a:ext cx="5532780" cy="1356381"/>
              </a:xfrm>
              <a:ln>
                <a:solidFill>
                  <a:schemeClr val="accent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000" b="0" dirty="0"/>
                  <a:t>A query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b="0" dirty="0"/>
                  <a:t> is differentially private if the answer you get in the world with my data is included is pretty much the same as the answer you would get otherwise</a:t>
                </a:r>
                <a:endParaRPr lang="en-US" sz="2000" dirty="0">
                  <a:highlight>
                    <a:srgbClr val="FFFFFF"/>
                  </a:highlight>
                </a:endParaRP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DBBDEA8-3927-3184-5B73-D8130187FA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1911495" y="5425415"/>
                <a:ext cx="5532780" cy="1356381"/>
              </a:xfrm>
              <a:blipFill>
                <a:blip r:embed="rId3"/>
                <a:stretch>
                  <a:fillRect l="-456" t="-1835" r="-1595" b="-458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D2ECBC39-64FC-9EED-BE4A-7AF4C5634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00600"/>
            <a:ext cx="1371600" cy="2057400"/>
          </a:xfrm>
          <a:prstGeom prst="rect">
            <a:avLst/>
          </a:prstGeom>
        </p:spPr>
      </p:pic>
      <p:sp>
        <p:nvSpPr>
          <p:cNvPr id="11" name="Can 10">
            <a:extLst>
              <a:ext uri="{FF2B5EF4-FFF2-40B4-BE49-F238E27FC236}">
                <a16:creationId xmlns:a16="http://schemas.microsoft.com/office/drawing/2014/main" id="{28BAE42F-554C-A9A3-621B-6C3195781833}"/>
              </a:ext>
            </a:extLst>
          </p:cNvPr>
          <p:cNvSpPr/>
          <p:nvPr/>
        </p:nvSpPr>
        <p:spPr>
          <a:xfrm>
            <a:off x="480934" y="3017509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7137FB7A-9927-1F40-62D0-9594D40630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50665" y="2857054"/>
            <a:ext cx="1700980" cy="184490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64C3B0-C69F-C0A9-89B9-D794E6EEA334}"/>
              </a:ext>
            </a:extLst>
          </p:cNvPr>
          <p:cNvCxnSpPr>
            <a:cxnSpLocks/>
          </p:cNvCxnSpPr>
          <p:nvPr/>
        </p:nvCxnSpPr>
        <p:spPr>
          <a:xfrm flipH="1">
            <a:off x="1943976" y="3429000"/>
            <a:ext cx="570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DF44499-901D-9CA4-1B41-3349401F5ED9}"/>
              </a:ext>
            </a:extLst>
          </p:cNvPr>
          <p:cNvCxnSpPr>
            <a:cxnSpLocks/>
          </p:cNvCxnSpPr>
          <p:nvPr/>
        </p:nvCxnSpPr>
        <p:spPr>
          <a:xfrm flipH="1">
            <a:off x="1943974" y="3657600"/>
            <a:ext cx="57062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Content Placeholder 32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688758C-FB4E-C980-48FC-C938D1E043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65" y="3667513"/>
            <a:ext cx="269361" cy="340925"/>
          </a:xfrm>
        </p:spPr>
      </p:pic>
      <p:pic>
        <p:nvPicPr>
          <p:cNvPr id="37" name="Picture 3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DF0C024-F710-D2E5-FADC-EE21680B53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920" y="2347666"/>
            <a:ext cx="799680" cy="476110"/>
          </a:xfrm>
          <a:prstGeom prst="rect">
            <a:avLst/>
          </a:prstGeom>
        </p:spPr>
      </p:pic>
      <p:pic>
        <p:nvPicPr>
          <p:cNvPr id="38" name="Picture 37" descr="A screenshot of a cell phone&#10;&#10;Description automatically generated">
            <a:extLst>
              <a:ext uri="{FF2B5EF4-FFF2-40B4-BE49-F238E27FC236}">
                <a16:creationId xmlns:a16="http://schemas.microsoft.com/office/drawing/2014/main" id="{BCD65EBE-659F-AF9D-4391-7354840C57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316162"/>
            <a:ext cx="838200" cy="511277"/>
          </a:xfrm>
          <a:prstGeom prst="rect">
            <a:avLst/>
          </a:prstGeom>
        </p:spPr>
      </p:pic>
      <p:sp>
        <p:nvSpPr>
          <p:cNvPr id="41" name="Can 40">
            <a:extLst>
              <a:ext uri="{FF2B5EF4-FFF2-40B4-BE49-F238E27FC236}">
                <a16:creationId xmlns:a16="http://schemas.microsoft.com/office/drawing/2014/main" id="{F2A650EA-B8CE-C38E-B3D8-0E4562CE928E}"/>
              </a:ext>
            </a:extLst>
          </p:cNvPr>
          <p:cNvSpPr/>
          <p:nvPr/>
        </p:nvSpPr>
        <p:spPr>
          <a:xfrm>
            <a:off x="4790914" y="3017509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79134DC5-1EC2-3099-4179-C098B28FE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0645" y="2857054"/>
            <a:ext cx="1700980" cy="1844909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63A59BC-6673-17BB-2559-37899D5DD940}"/>
              </a:ext>
            </a:extLst>
          </p:cNvPr>
          <p:cNvCxnSpPr>
            <a:cxnSpLocks/>
          </p:cNvCxnSpPr>
          <p:nvPr/>
        </p:nvCxnSpPr>
        <p:spPr>
          <a:xfrm flipH="1">
            <a:off x="6253956" y="3429000"/>
            <a:ext cx="570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194A5BF-F03D-5E8C-2D0D-3BFDF797C053}"/>
              </a:ext>
            </a:extLst>
          </p:cNvPr>
          <p:cNvCxnSpPr>
            <a:cxnSpLocks/>
          </p:cNvCxnSpPr>
          <p:nvPr/>
        </p:nvCxnSpPr>
        <p:spPr>
          <a:xfrm flipH="1">
            <a:off x="6253954" y="3657600"/>
            <a:ext cx="57062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926483F1-EB9D-9F07-8033-67C5358A0C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3" b="8773"/>
          <a:stretch>
            <a:fillRect/>
          </a:stretch>
        </p:blipFill>
        <p:spPr>
          <a:xfrm>
            <a:off x="5530648" y="3668625"/>
            <a:ext cx="269361" cy="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2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A close up of a lamp&#10;&#10;Description automatically generated">
            <a:extLst>
              <a:ext uri="{FF2B5EF4-FFF2-40B4-BE49-F238E27FC236}">
                <a16:creationId xmlns:a16="http://schemas.microsoft.com/office/drawing/2014/main" id="{E72668ED-84C4-EA40-8EBE-1CF741CDD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980" y="2057400"/>
            <a:ext cx="1864273" cy="1417578"/>
          </a:xfrm>
          <a:prstGeom prst="rect">
            <a:avLst/>
          </a:prstGeom>
        </p:spPr>
      </p:pic>
      <p:pic>
        <p:nvPicPr>
          <p:cNvPr id="34" name="Picture 33" descr="A close up of a lamp&#10;&#10;Description automatically generated">
            <a:extLst>
              <a:ext uri="{FF2B5EF4-FFF2-40B4-BE49-F238E27FC236}">
                <a16:creationId xmlns:a16="http://schemas.microsoft.com/office/drawing/2014/main" id="{FFDC4273-7B57-C344-B17F-81B25C6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057400"/>
            <a:ext cx="1864273" cy="14175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Differential Privacy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D7CD72-C025-F344-A856-1E052B492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CF0916B-6305-FC43-AACA-D0EB81DB40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World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1496326" y="5670014"/>
                <a:ext cx="7232504" cy="746773"/>
              </a:xfrm>
              <a:ln>
                <a:solidFill>
                  <a:schemeClr val="accent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000" b="0" dirty="0"/>
                  <a:t>A query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𝑄</m:t>
                    </m:r>
                  </m:oMath>
                </a14:m>
                <a:r>
                  <a:rPr lang="en-US" sz="2000" b="0" dirty="0"/>
                  <a:t>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𝜖</m:t>
                    </m:r>
                  </m:oMath>
                </a14:m>
                <a:r>
                  <a:rPr lang="en-US" sz="2000" b="0" dirty="0"/>
                  <a:t>-differentially private if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charset="0"/>
                      </a:rPr>
                      <m:t>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charset="0"/>
                      </a:rPr>
                      <m:t>∀</m:t>
                    </m:r>
                    <m:r>
                      <a:rPr lang="en-US" sz="2000" b="0" i="1" smtClean="0">
                        <a:latin typeface="Cambria Math" charset="0"/>
                      </a:rPr>
                      <m:t>𝐷</m:t>
                    </m:r>
                    <m:r>
                      <a:rPr lang="en-US" sz="2000" b="0" i="1" smtClean="0">
                        <a:latin typeface="Cambria Math" charset="0"/>
                      </a:rPr>
                      <m:t>,</m:t>
                    </m:r>
                    <m:r>
                      <a:rPr lang="en-US" sz="2000" b="0" i="1" smtClean="0">
                        <a:latin typeface="Cambria Math" charset="0"/>
                      </a:rPr>
                      <m:t>𝑟</m:t>
                    </m:r>
                    <m:r>
                      <a:rPr lang="en-US" sz="2000" b="0" i="1" smtClean="0">
                        <a:latin typeface="Cambria Math" charset="0"/>
                      </a:rPr>
                      <m:t>∈</m:t>
                    </m:r>
                    <m:r>
                      <a:rPr lang="en-US" sz="2000" b="0" i="1" smtClean="0">
                        <a:latin typeface="Cambria Math" charset="0"/>
                      </a:rPr>
                      <m:t>𝐷</m:t>
                    </m:r>
                    <m:r>
                      <a:rPr lang="en-US" sz="2000" b="0" i="1" smtClean="0">
                        <a:latin typeface="Cambria Math" charset="0"/>
                      </a:rPr>
                      <m:t>,</m:t>
                    </m:r>
                  </m:oMath>
                </a14:m>
                <a:endParaRPr lang="en-US" sz="2000" b="0" i="1" dirty="0">
                  <a:latin typeface="Cambria Math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charset="0"/>
                        </a:rPr>
                        <m:t> 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charset="0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charset="0"/>
                        </a:rPr>
                        <m:t>≤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charset="0"/>
                            </a:rPr>
                            <m:t>𝜖</m:t>
                          </m:r>
                        </m:sup>
                      </m:sSup>
                      <m:r>
                        <a:rPr lang="en-US" sz="2000" b="0" i="1" smtClean="0">
                          <a:latin typeface="Cambria Math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charset="0"/>
                        </a:rPr>
                        <m:t>Pr</m:t>
                      </m:r>
                      <m:r>
                        <a:rPr lang="en-US" sz="2000" b="0" i="1" smtClean="0">
                          <a:latin typeface="Cambria Math" charset="0"/>
                        </a:rPr>
                        <m:t>⁡[</m:t>
                      </m:r>
                      <m:r>
                        <a:rPr lang="en-US" sz="2000" b="0" i="1" smtClean="0">
                          <a:latin typeface="Cambria Math" charset="0"/>
                        </a:rPr>
                        <m:t>𝑄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𝐷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𝑟</m:t>
                          </m:r>
                        </m:e>
                      </m:d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charset="0"/>
                        </a:rPr>
                        <m:t>]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1496326" y="5670014"/>
                <a:ext cx="7232504" cy="746773"/>
              </a:xfrm>
              <a:blipFill>
                <a:blip r:embed="rId3"/>
                <a:stretch>
                  <a:fillRect t="-1613" b="-161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748DB3A-EA86-F740-985D-A2A91089E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00600"/>
            <a:ext cx="1371600" cy="2057400"/>
          </a:xfrm>
          <a:prstGeom prst="rect">
            <a:avLst/>
          </a:prstGeom>
        </p:spPr>
      </p:pic>
      <p:sp>
        <p:nvSpPr>
          <p:cNvPr id="11" name="Can 10">
            <a:extLst>
              <a:ext uri="{FF2B5EF4-FFF2-40B4-BE49-F238E27FC236}">
                <a16:creationId xmlns:a16="http://schemas.microsoft.com/office/drawing/2014/main" id="{A06ACD6F-76B0-814E-B82A-5CBDC3508BF8}"/>
              </a:ext>
            </a:extLst>
          </p:cNvPr>
          <p:cNvSpPr/>
          <p:nvPr/>
        </p:nvSpPr>
        <p:spPr>
          <a:xfrm>
            <a:off x="480934" y="3017509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13774634-317E-F549-BE6C-F8E5BABA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50665" y="2857054"/>
            <a:ext cx="1700980" cy="184490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8C1CC01-E98D-5745-BEAF-3A3F5588203F}"/>
              </a:ext>
            </a:extLst>
          </p:cNvPr>
          <p:cNvCxnSpPr>
            <a:cxnSpLocks/>
          </p:cNvCxnSpPr>
          <p:nvPr/>
        </p:nvCxnSpPr>
        <p:spPr>
          <a:xfrm flipH="1">
            <a:off x="1943976" y="3429000"/>
            <a:ext cx="570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70DCB1-FA92-144D-AE15-50E3001D46D3}"/>
              </a:ext>
            </a:extLst>
          </p:cNvPr>
          <p:cNvCxnSpPr>
            <a:cxnSpLocks/>
          </p:cNvCxnSpPr>
          <p:nvPr/>
        </p:nvCxnSpPr>
        <p:spPr>
          <a:xfrm flipH="1">
            <a:off x="1943974" y="3657600"/>
            <a:ext cx="57062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Content Placeholder 32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E0CACF1B-0080-8044-8F4C-037D353437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65" y="3667513"/>
            <a:ext cx="269361" cy="340925"/>
          </a:xfrm>
        </p:spPr>
      </p:pic>
      <p:pic>
        <p:nvPicPr>
          <p:cNvPr id="37" name="Picture 3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C27025-DA60-CE45-A915-4CC9F5762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920" y="2347666"/>
            <a:ext cx="799680" cy="476110"/>
          </a:xfrm>
          <a:prstGeom prst="rect">
            <a:avLst/>
          </a:prstGeom>
        </p:spPr>
      </p:pic>
      <p:pic>
        <p:nvPicPr>
          <p:cNvPr id="38" name="Picture 37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3642CA-3AB9-3D47-AD3B-061DD78EDD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316162"/>
            <a:ext cx="838200" cy="511277"/>
          </a:xfrm>
          <a:prstGeom prst="rect">
            <a:avLst/>
          </a:prstGeom>
        </p:spPr>
      </p:pic>
      <p:sp>
        <p:nvSpPr>
          <p:cNvPr id="41" name="Can 40">
            <a:extLst>
              <a:ext uri="{FF2B5EF4-FFF2-40B4-BE49-F238E27FC236}">
                <a16:creationId xmlns:a16="http://schemas.microsoft.com/office/drawing/2014/main" id="{9DF61AD0-C2C5-C14C-BFA4-642F900B4FE5}"/>
              </a:ext>
            </a:extLst>
          </p:cNvPr>
          <p:cNvSpPr/>
          <p:nvPr/>
        </p:nvSpPr>
        <p:spPr>
          <a:xfrm>
            <a:off x="4790914" y="3017509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5D06A429-8362-6744-9D15-0E2A9D6079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0645" y="2857054"/>
            <a:ext cx="1700980" cy="1844909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71E6B9C-A05D-574C-83A4-BB7C09319301}"/>
              </a:ext>
            </a:extLst>
          </p:cNvPr>
          <p:cNvCxnSpPr>
            <a:cxnSpLocks/>
          </p:cNvCxnSpPr>
          <p:nvPr/>
        </p:nvCxnSpPr>
        <p:spPr>
          <a:xfrm flipH="1">
            <a:off x="6253956" y="3429000"/>
            <a:ext cx="570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E416E9F-A101-8643-B91B-C3252A32FA86}"/>
              </a:ext>
            </a:extLst>
          </p:cNvPr>
          <p:cNvCxnSpPr>
            <a:cxnSpLocks/>
          </p:cNvCxnSpPr>
          <p:nvPr/>
        </p:nvCxnSpPr>
        <p:spPr>
          <a:xfrm flipH="1">
            <a:off x="6253954" y="3657600"/>
            <a:ext cx="57062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id="{45FABB82-1884-6D9B-94D8-6E18A63EA4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96326" y="5670014"/>
                <a:ext cx="7232504" cy="746773"/>
              </a:xfrm>
              <a:prstGeom prst="rect">
                <a:avLst/>
              </a:prstGeom>
              <a:ln w="26425" cap="flat" cmpd="sng" algn="ctr">
                <a:solidFill>
                  <a:schemeClr val="accent1"/>
                </a:solidFill>
                <a:prstDash val="soli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/>
                  <a:t>A query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charset="0"/>
                      </a:rPr>
                      <m:t>𝑄</m:t>
                    </m:r>
                  </m:oMath>
                </a14:m>
                <a:r>
                  <a:rPr lang="en-US" sz="2000" dirty="0"/>
                  <a:t> is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charset="0"/>
                      </a:rPr>
                      <m:t>𝜖</m:t>
                    </m:r>
                  </m:oMath>
                </a14:m>
                <a:r>
                  <a:rPr lang="en-US" sz="2000" dirty="0"/>
                  <a:t>-differentially private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charset="0"/>
                      </a:rPr>
                      <m:t>∀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i="1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 smtClean="0">
                        <a:latin typeface="Cambria Math" charset="0"/>
                      </a:rPr>
                      <m:t>∀</m:t>
                    </m:r>
                    <m:r>
                      <a:rPr lang="en-US" sz="2000" i="1" smtClean="0">
                        <a:latin typeface="Cambria Math" charset="0"/>
                      </a:rPr>
                      <m:t>𝐷</m:t>
                    </m:r>
                    <m:r>
                      <a:rPr lang="en-US" sz="2000" i="1" smtClean="0">
                        <a:latin typeface="Cambria Math" charset="0"/>
                      </a:rPr>
                      <m:t>,</m:t>
                    </m:r>
                    <m:r>
                      <a:rPr lang="en-US" sz="2000" i="1" smtClean="0">
                        <a:latin typeface="Cambria Math" charset="0"/>
                      </a:rPr>
                      <m:t>𝑟</m:t>
                    </m:r>
                    <m:r>
                      <a:rPr lang="en-US" sz="2000" i="1" smtClean="0">
                        <a:latin typeface="Cambria Math" charset="0"/>
                      </a:rPr>
                      <m:t>∈</m:t>
                    </m:r>
                    <m:r>
                      <a:rPr lang="en-US" sz="2000" i="1" smtClean="0">
                        <a:latin typeface="Cambria Math" charset="0"/>
                      </a:rPr>
                      <m:t>𝐷</m:t>
                    </m:r>
                    <m:r>
                      <a:rPr lang="en-US" sz="2000" i="1" smtClean="0">
                        <a:latin typeface="Cambria Math" charset="0"/>
                      </a:rPr>
                      <m:t>,</m:t>
                    </m:r>
                  </m:oMath>
                </a14:m>
                <a:endParaRPr lang="en-US" sz="2000" i="1" dirty="0">
                  <a:latin typeface="Cambria Math" charset="0"/>
                </a:endParaRPr>
              </a:p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charset="0"/>
                        </a:rPr>
                        <m:t> </m:t>
                      </m:r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smtClean="0">
                              <a:latin typeface="Cambria Math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smtClean="0">
                                  <a:latin typeface="Cambria Math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 smtClean="0">
                                      <a:latin typeface="Cambria Math" charset="0"/>
                                    </a:rPr>
                                    <m:t>𝐷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000" i="1" smtClean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lang="en-US" sz="2000" i="1" smtClean="0">
                                  <a:latin typeface="Cambria Math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2000" i="1" smtClean="0">
                          <a:latin typeface="Cambria Math" charset="0"/>
                        </a:rPr>
                        <m:t>≤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 smtClean="0">
                              <a:latin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 smtClean="0">
                              <a:latin typeface="Cambria Math" charset="0"/>
                            </a:rPr>
                            <m:t>𝜖</m:t>
                          </m:r>
                        </m:sup>
                      </m:sSup>
                      <m:r>
                        <a:rPr lang="en-US" sz="2000" i="1" smtClean="0">
                          <a:latin typeface="Cambria Math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000" smtClean="0">
                          <a:latin typeface="Cambria Math" charset="0"/>
                        </a:rPr>
                        <m:t>Pr</m:t>
                      </m:r>
                      <m:r>
                        <a:rPr lang="en-US" sz="2000" i="1" smtClean="0">
                          <a:latin typeface="Cambria Math" charset="0"/>
                        </a:rPr>
                        <m:t>⁡[</m:t>
                      </m:r>
                      <m:r>
                        <a:rPr lang="en-US" sz="2000" i="1" smtClean="0">
                          <a:latin typeface="Cambria Math" charset="0"/>
                        </a:rPr>
                        <m:t>𝑄</m:t>
                      </m:r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smtClean="0">
                              <a:latin typeface="Cambria Math" charset="0"/>
                            </a:rPr>
                            <m:t>𝐷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 smtClean="0">
                              <a:latin typeface="Cambria Math" charset="0"/>
                            </a:rPr>
                            <m:t>𝑟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sz="2000" i="1" smtClean="0">
                          <a:latin typeface="Cambria Math" charset="0"/>
                        </a:rPr>
                        <m:t>=</m:t>
                      </m:r>
                      <m:r>
                        <a:rPr lang="en-US" sz="2000" i="1" smtClean="0">
                          <a:latin typeface="Cambria Math" charset="0"/>
                        </a:rPr>
                        <m:t>𝑥</m:t>
                      </m:r>
                      <m:r>
                        <a:rPr lang="en-US" sz="2000" i="1" smtClean="0">
                          <a:latin typeface="Cambria Math" charset="0"/>
                        </a:rPr>
                        <m:t>]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4">
                <a:extLst>
                  <a:ext uri="{FF2B5EF4-FFF2-40B4-BE49-F238E27FC236}">
                    <a16:creationId xmlns:a16="http://schemas.microsoft.com/office/drawing/2014/main" id="{45FABB82-1884-6D9B-94D8-6E18A63EA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326" y="5670014"/>
                <a:ext cx="7232504" cy="746773"/>
              </a:xfrm>
              <a:prstGeom prst="rect">
                <a:avLst/>
              </a:prstGeom>
              <a:blipFill>
                <a:blip r:embed="rId9"/>
                <a:stretch>
                  <a:fillRect t="-1613" b="-1613"/>
                </a:stretch>
              </a:blipFill>
              <a:ln w="26425" cap="flat" cmpd="sng" algn="ctr">
                <a:solidFill>
                  <a:schemeClr val="accent1"/>
                </a:solidFill>
                <a:prstDash val="soli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FE918E99-62AB-F665-86EC-F3551F6F5E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3" b="8773"/>
          <a:stretch>
            <a:fillRect/>
          </a:stretch>
        </p:blipFill>
        <p:spPr>
          <a:xfrm>
            <a:off x="5530648" y="3668625"/>
            <a:ext cx="269361" cy="33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628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54BD6-1FFB-964F-974B-A59B1467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Laplacian Mechanism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80C5824-9C7A-4547-8400-F005525582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8768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Given a query Q on a database D 			      that has sensitivity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/>
                  <a:t>, respond with                                   f(D) =Q(D)+Y where Y is drawn                                        from the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𝐿𝑎𝑝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b="1" dirty="0">
                    <a:solidFill>
                      <a:srgbClr val="0070C0"/>
                    </a:solidFill>
                  </a:rPr>
                  <a:t>Theorem: </a:t>
                </a:r>
                <a:r>
                  <a:rPr lang="en-US" dirty="0"/>
                  <a:t>this mechanism satisfies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-differential privacy</a:t>
                </a:r>
              </a:p>
              <a:p>
                <a:endParaRPr lang="en-US" dirty="0"/>
              </a:p>
              <a:p>
                <a:r>
                  <a:rPr lang="en-US" dirty="0"/>
                  <a:t>Limitations: </a:t>
                </a:r>
              </a:p>
              <a:p>
                <a:pPr lvl="1"/>
                <a:r>
                  <a:rPr lang="en-US" dirty="0"/>
                  <a:t>composition/managing privacy budget</a:t>
                </a:r>
              </a:p>
              <a:p>
                <a:pPr lvl="1"/>
                <a:r>
                  <a:rPr lang="en-US" dirty="0"/>
                  <a:t>Have to trust whoever is storing the database</a:t>
                </a:r>
              </a:p>
              <a:p>
                <a:pPr lvl="1"/>
                <a:r>
                  <a:rPr lang="en-US" dirty="0"/>
                  <a:t>Whoever stores database has to be online for analysis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80C5824-9C7A-4547-8400-F005525582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876800"/>
              </a:xfrm>
              <a:blipFill>
                <a:blip r:embed="rId2"/>
                <a:stretch>
                  <a:fillRect l="-750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Content Placeholder 11" descr="A picture containing light&#10;&#10;Description automatically generated">
            <a:extLst>
              <a:ext uri="{FF2B5EF4-FFF2-40B4-BE49-F238E27FC236}">
                <a16:creationId xmlns:a16="http://schemas.microsoft.com/office/drawing/2014/main" id="{FD14511C-A12A-96F5-FF2C-31582D7B6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143000"/>
            <a:ext cx="3579541" cy="268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6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n 8">
            <a:extLst>
              <a:ext uri="{FF2B5EF4-FFF2-40B4-BE49-F238E27FC236}">
                <a16:creationId xmlns:a16="http://schemas.microsoft.com/office/drawing/2014/main" id="{18968F52-ACA5-7C14-691D-05BB5909E48D}"/>
              </a:ext>
            </a:extLst>
          </p:cNvPr>
          <p:cNvSpPr/>
          <p:nvPr/>
        </p:nvSpPr>
        <p:spPr>
          <a:xfrm>
            <a:off x="777117" y="2894727"/>
            <a:ext cx="1082040" cy="1148556"/>
          </a:xfrm>
          <a:prstGeom prst="can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ED7588C-FF9E-531F-71D9-4BE9F33EE58F}"/>
              </a:ext>
            </a:extLst>
          </p:cNvPr>
          <p:cNvGrpSpPr/>
          <p:nvPr/>
        </p:nvGrpSpPr>
        <p:grpSpPr>
          <a:xfrm>
            <a:off x="2165280" y="3012297"/>
            <a:ext cx="1963329" cy="1223186"/>
            <a:chOff x="2165280" y="3012297"/>
            <a:chExt cx="1963329" cy="1223186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62E34CCB-0118-B5D4-4BBA-20230BBF2C7C}"/>
                </a:ext>
              </a:extLst>
            </p:cNvPr>
            <p:cNvSpPr/>
            <p:nvPr/>
          </p:nvSpPr>
          <p:spPr>
            <a:xfrm>
              <a:off x="2165280" y="3486395"/>
              <a:ext cx="648929" cy="136137"/>
            </a:xfrm>
            <a:custGeom>
              <a:avLst/>
              <a:gdLst>
                <a:gd name="connsiteX0" fmla="*/ 0 w 648929"/>
                <a:gd name="connsiteY0" fmla="*/ 61468 h 136137"/>
                <a:gd name="connsiteX1" fmla="*/ 88490 w 648929"/>
                <a:gd name="connsiteY1" fmla="*/ 2475 h 136137"/>
                <a:gd name="connsiteX2" fmla="*/ 191729 w 648929"/>
                <a:gd name="connsiteY2" fmla="*/ 135210 h 136137"/>
                <a:gd name="connsiteX3" fmla="*/ 309716 w 648929"/>
                <a:gd name="connsiteY3" fmla="*/ 2475 h 136137"/>
                <a:gd name="connsiteX4" fmla="*/ 398206 w 648929"/>
                <a:gd name="connsiteY4" fmla="*/ 135210 h 136137"/>
                <a:gd name="connsiteX5" fmla="*/ 486696 w 648929"/>
                <a:gd name="connsiteY5" fmla="*/ 2475 h 136137"/>
                <a:gd name="connsiteX6" fmla="*/ 575187 w 648929"/>
                <a:gd name="connsiteY6" fmla="*/ 135210 h 136137"/>
                <a:gd name="connsiteX7" fmla="*/ 648929 w 648929"/>
                <a:gd name="connsiteY7" fmla="*/ 61468 h 136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8929" h="136137">
                  <a:moveTo>
                    <a:pt x="0" y="61468"/>
                  </a:moveTo>
                  <a:cubicBezTo>
                    <a:pt x="28267" y="25826"/>
                    <a:pt x="56535" y="-9815"/>
                    <a:pt x="88490" y="2475"/>
                  </a:cubicBezTo>
                  <a:cubicBezTo>
                    <a:pt x="120445" y="14765"/>
                    <a:pt x="154858" y="135210"/>
                    <a:pt x="191729" y="135210"/>
                  </a:cubicBezTo>
                  <a:cubicBezTo>
                    <a:pt x="228600" y="135210"/>
                    <a:pt x="275303" y="2475"/>
                    <a:pt x="309716" y="2475"/>
                  </a:cubicBezTo>
                  <a:cubicBezTo>
                    <a:pt x="344129" y="2475"/>
                    <a:pt x="368709" y="135210"/>
                    <a:pt x="398206" y="135210"/>
                  </a:cubicBezTo>
                  <a:cubicBezTo>
                    <a:pt x="427703" y="135210"/>
                    <a:pt x="457199" y="2475"/>
                    <a:pt x="486696" y="2475"/>
                  </a:cubicBezTo>
                  <a:cubicBezTo>
                    <a:pt x="516193" y="2475"/>
                    <a:pt x="548148" y="125378"/>
                    <a:pt x="575187" y="135210"/>
                  </a:cubicBezTo>
                  <a:cubicBezTo>
                    <a:pt x="602226" y="145042"/>
                    <a:pt x="629265" y="73758"/>
                    <a:pt x="648929" y="61468"/>
                  </a:cubicBezTo>
                </a:path>
              </a:pathLst>
            </a:cu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5CA7738-C7BB-C33C-61DE-27317137F079}"/>
                </a:ext>
              </a:extLst>
            </p:cNvPr>
            <p:cNvCxnSpPr/>
            <p:nvPr/>
          </p:nvCxnSpPr>
          <p:spPr>
            <a:xfrm flipH="1" flipV="1">
              <a:off x="2165281" y="3393932"/>
              <a:ext cx="737418" cy="7374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pic>
          <p:nvPicPr>
            <p:cNvPr id="12" name="Content Placeholder 3">
              <a:extLst>
                <a:ext uri="{FF2B5EF4-FFF2-40B4-BE49-F238E27FC236}">
                  <a16:creationId xmlns:a16="http://schemas.microsoft.com/office/drawing/2014/main" id="{0E3C0A2D-0185-939D-CB55-2747FC1CD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000849" y="3012297"/>
              <a:ext cx="1127760" cy="1223186"/>
            </a:xfrm>
            <a:prstGeom prst="rect">
              <a:avLst/>
            </a:prstGeom>
          </p:spPr>
        </p:pic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EFF792F-6F9D-6E5C-3FCC-8A3325E1858E}"/>
                </a:ext>
              </a:extLst>
            </p:cNvPr>
            <p:cNvCxnSpPr/>
            <p:nvPr/>
          </p:nvCxnSpPr>
          <p:spPr>
            <a:xfrm>
              <a:off x="2811068" y="3545775"/>
              <a:ext cx="884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0BDBB1-5C6E-D8A6-F837-C8D6D8111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Differential Privacy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B3243-E1D7-AB5F-C7F1-4D1741F19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Central DP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8AE0F52-70F8-4051-A180-81D7AF27EC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/>
              <a:t>Local DP</a:t>
            </a:r>
          </a:p>
        </p:txBody>
      </p:sp>
      <p:pic>
        <p:nvPicPr>
          <p:cNvPr id="21" name="Content Placeholder 19">
            <a:extLst>
              <a:ext uri="{FF2B5EF4-FFF2-40B4-BE49-F238E27FC236}">
                <a16:creationId xmlns:a16="http://schemas.microsoft.com/office/drawing/2014/main" id="{B7DF6A54-9CEF-FC04-5980-8E0554403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7" t="17539" r="54375" b="62354"/>
          <a:stretch>
            <a:fillRect/>
          </a:stretch>
        </p:blipFill>
        <p:spPr>
          <a:xfrm>
            <a:off x="1112750" y="5020186"/>
            <a:ext cx="1083739" cy="1235901"/>
          </a:xfrm>
          <a:prstGeom prst="rect">
            <a:avLst/>
          </a:prstGeom>
        </p:spPr>
      </p:pic>
      <p:pic>
        <p:nvPicPr>
          <p:cNvPr id="22" name="Content Placeholder 19">
            <a:extLst>
              <a:ext uri="{FF2B5EF4-FFF2-40B4-BE49-F238E27FC236}">
                <a16:creationId xmlns:a16="http://schemas.microsoft.com/office/drawing/2014/main" id="{0330AF45-6F82-7B17-9F6F-C5AAC102E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54" t="15446" r="21250" b="62377"/>
          <a:stretch>
            <a:fillRect/>
          </a:stretch>
        </p:blipFill>
        <p:spPr>
          <a:xfrm>
            <a:off x="-18481" y="5072916"/>
            <a:ext cx="1219365" cy="1130443"/>
          </a:xfrm>
          <a:prstGeom prst="rect">
            <a:avLst/>
          </a:prstGeom>
        </p:spPr>
      </p:pic>
      <p:pic>
        <p:nvPicPr>
          <p:cNvPr id="23" name="Picture 22" descr="Charlie,jpg.jpg">
            <a:extLst>
              <a:ext uri="{FF2B5EF4-FFF2-40B4-BE49-F238E27FC236}">
                <a16:creationId xmlns:a16="http://schemas.microsoft.com/office/drawing/2014/main" id="{12D15F34-CE6E-90A7-B524-0DC1EE00909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70760" y="4863376"/>
            <a:ext cx="961130" cy="125802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4" name="Content Placeholder 19">
            <a:extLst>
              <a:ext uri="{FF2B5EF4-FFF2-40B4-BE49-F238E27FC236}">
                <a16:creationId xmlns:a16="http://schemas.microsoft.com/office/drawing/2014/main" id="{8D14D79F-2FDB-4062-D5F9-6703761D4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70" t="16262" r="3730" b="62644"/>
          <a:stretch>
            <a:fillRect/>
          </a:stretch>
        </p:blipFill>
        <p:spPr>
          <a:xfrm>
            <a:off x="3255577" y="4863376"/>
            <a:ext cx="846714" cy="1360792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56BF9E-B81B-C2D2-DD6D-55C1992C9823}"/>
              </a:ext>
            </a:extLst>
          </p:cNvPr>
          <p:cNvCxnSpPr>
            <a:cxnSpLocks/>
          </p:cNvCxnSpPr>
          <p:nvPr/>
        </p:nvCxnSpPr>
        <p:spPr>
          <a:xfrm flipV="1">
            <a:off x="777117" y="4103979"/>
            <a:ext cx="443954" cy="9162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EED474E-1572-670E-35DA-2AFB3948B9D5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1318137" y="4103979"/>
            <a:ext cx="336483" cy="9162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26A5607-0A4F-DD86-4F31-6628B7BD4DBB}"/>
              </a:ext>
            </a:extLst>
          </p:cNvPr>
          <p:cNvCxnSpPr>
            <a:cxnSpLocks/>
          </p:cNvCxnSpPr>
          <p:nvPr/>
        </p:nvCxnSpPr>
        <p:spPr>
          <a:xfrm flipH="1" flipV="1">
            <a:off x="1465824" y="4103979"/>
            <a:ext cx="1096425" cy="7593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A038872-DF97-82BC-B97F-A6F730D632AC}"/>
              </a:ext>
            </a:extLst>
          </p:cNvPr>
          <p:cNvCxnSpPr>
            <a:cxnSpLocks/>
          </p:cNvCxnSpPr>
          <p:nvPr/>
        </p:nvCxnSpPr>
        <p:spPr>
          <a:xfrm flipH="1" flipV="1">
            <a:off x="1751686" y="4097282"/>
            <a:ext cx="1630461" cy="9192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Freeform 43">
            <a:extLst>
              <a:ext uri="{FF2B5EF4-FFF2-40B4-BE49-F238E27FC236}">
                <a16:creationId xmlns:a16="http://schemas.microsoft.com/office/drawing/2014/main" id="{73C91714-E017-C04D-AE43-43E7AAA4C259}"/>
              </a:ext>
            </a:extLst>
          </p:cNvPr>
          <p:cNvSpPr/>
          <p:nvPr/>
        </p:nvSpPr>
        <p:spPr>
          <a:xfrm rot="7221844">
            <a:off x="5064953" y="4506980"/>
            <a:ext cx="1292500" cy="155449"/>
          </a:xfrm>
          <a:custGeom>
            <a:avLst/>
            <a:gdLst>
              <a:gd name="connsiteX0" fmla="*/ 0 w 648929"/>
              <a:gd name="connsiteY0" fmla="*/ 61468 h 136137"/>
              <a:gd name="connsiteX1" fmla="*/ 88490 w 648929"/>
              <a:gd name="connsiteY1" fmla="*/ 2475 h 136137"/>
              <a:gd name="connsiteX2" fmla="*/ 191729 w 648929"/>
              <a:gd name="connsiteY2" fmla="*/ 135210 h 136137"/>
              <a:gd name="connsiteX3" fmla="*/ 309716 w 648929"/>
              <a:gd name="connsiteY3" fmla="*/ 2475 h 136137"/>
              <a:gd name="connsiteX4" fmla="*/ 398206 w 648929"/>
              <a:gd name="connsiteY4" fmla="*/ 135210 h 136137"/>
              <a:gd name="connsiteX5" fmla="*/ 486696 w 648929"/>
              <a:gd name="connsiteY5" fmla="*/ 2475 h 136137"/>
              <a:gd name="connsiteX6" fmla="*/ 575187 w 648929"/>
              <a:gd name="connsiteY6" fmla="*/ 135210 h 136137"/>
              <a:gd name="connsiteX7" fmla="*/ 648929 w 648929"/>
              <a:gd name="connsiteY7" fmla="*/ 61468 h 13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929" h="136137">
                <a:moveTo>
                  <a:pt x="0" y="61468"/>
                </a:moveTo>
                <a:cubicBezTo>
                  <a:pt x="28267" y="25826"/>
                  <a:pt x="56535" y="-9815"/>
                  <a:pt x="88490" y="2475"/>
                </a:cubicBezTo>
                <a:cubicBezTo>
                  <a:pt x="120445" y="14765"/>
                  <a:pt x="154858" y="135210"/>
                  <a:pt x="191729" y="135210"/>
                </a:cubicBezTo>
                <a:cubicBezTo>
                  <a:pt x="228600" y="135210"/>
                  <a:pt x="275303" y="2475"/>
                  <a:pt x="309716" y="2475"/>
                </a:cubicBezTo>
                <a:cubicBezTo>
                  <a:pt x="344129" y="2475"/>
                  <a:pt x="368709" y="135210"/>
                  <a:pt x="398206" y="135210"/>
                </a:cubicBezTo>
                <a:cubicBezTo>
                  <a:pt x="427703" y="135210"/>
                  <a:pt x="457199" y="2475"/>
                  <a:pt x="486696" y="2475"/>
                </a:cubicBezTo>
                <a:cubicBezTo>
                  <a:pt x="516193" y="2475"/>
                  <a:pt x="548148" y="125378"/>
                  <a:pt x="575187" y="135210"/>
                </a:cubicBezTo>
                <a:cubicBezTo>
                  <a:pt x="602226" y="145042"/>
                  <a:pt x="629265" y="73758"/>
                  <a:pt x="648929" y="61468"/>
                </a:cubicBezTo>
              </a:path>
            </a:pathLst>
          </a:cu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an 44">
            <a:extLst>
              <a:ext uri="{FF2B5EF4-FFF2-40B4-BE49-F238E27FC236}">
                <a16:creationId xmlns:a16="http://schemas.microsoft.com/office/drawing/2014/main" id="{267F1285-C9EF-FD8B-E76F-DDD702E07641}"/>
              </a:ext>
            </a:extLst>
          </p:cNvPr>
          <p:cNvSpPr/>
          <p:nvPr/>
        </p:nvSpPr>
        <p:spPr>
          <a:xfrm>
            <a:off x="5851374" y="2854722"/>
            <a:ext cx="1082040" cy="1148556"/>
          </a:xfrm>
          <a:prstGeom prst="can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46" name="Content Placeholder 19">
            <a:extLst>
              <a:ext uri="{FF2B5EF4-FFF2-40B4-BE49-F238E27FC236}">
                <a16:creationId xmlns:a16="http://schemas.microsoft.com/office/drawing/2014/main" id="{E9083AF9-B402-9C19-7913-EBA32D622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7" t="17539" r="54375" b="62354"/>
          <a:stretch>
            <a:fillRect/>
          </a:stretch>
        </p:blipFill>
        <p:spPr>
          <a:xfrm>
            <a:off x="5912110" y="5020186"/>
            <a:ext cx="1083739" cy="1235901"/>
          </a:xfrm>
          <a:prstGeom prst="rect">
            <a:avLst/>
          </a:prstGeom>
        </p:spPr>
      </p:pic>
      <p:pic>
        <p:nvPicPr>
          <p:cNvPr id="47" name="Content Placeholder 19">
            <a:extLst>
              <a:ext uri="{FF2B5EF4-FFF2-40B4-BE49-F238E27FC236}">
                <a16:creationId xmlns:a16="http://schemas.microsoft.com/office/drawing/2014/main" id="{821A9452-0E89-F675-56FC-52FF70700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54" t="15446" r="21250" b="62377"/>
          <a:stretch>
            <a:fillRect/>
          </a:stretch>
        </p:blipFill>
        <p:spPr>
          <a:xfrm>
            <a:off x="4780879" y="5072916"/>
            <a:ext cx="1219365" cy="1130443"/>
          </a:xfrm>
          <a:prstGeom prst="rect">
            <a:avLst/>
          </a:prstGeom>
        </p:spPr>
      </p:pic>
      <p:pic>
        <p:nvPicPr>
          <p:cNvPr id="48" name="Picture 47" descr="Charlie,jpg.jpg">
            <a:extLst>
              <a:ext uri="{FF2B5EF4-FFF2-40B4-BE49-F238E27FC236}">
                <a16:creationId xmlns:a16="http://schemas.microsoft.com/office/drawing/2014/main" id="{ACA94838-C555-6B9D-008D-11987E18A14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0120" y="4863376"/>
            <a:ext cx="961130" cy="125802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9" name="Content Placeholder 19">
            <a:extLst>
              <a:ext uri="{FF2B5EF4-FFF2-40B4-BE49-F238E27FC236}">
                <a16:creationId xmlns:a16="http://schemas.microsoft.com/office/drawing/2014/main" id="{B32600D4-E497-8491-B3F7-B35FCC3F7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70" t="16262" r="3730" b="62644"/>
          <a:stretch>
            <a:fillRect/>
          </a:stretch>
        </p:blipFill>
        <p:spPr>
          <a:xfrm>
            <a:off x="8054937" y="4863376"/>
            <a:ext cx="846714" cy="1360792"/>
          </a:xfrm>
          <a:prstGeom prst="rect">
            <a:avLst/>
          </a:prstGeom>
        </p:spPr>
      </p:pic>
      <p:sp>
        <p:nvSpPr>
          <p:cNvPr id="50" name="Freeform 49">
            <a:extLst>
              <a:ext uri="{FF2B5EF4-FFF2-40B4-BE49-F238E27FC236}">
                <a16:creationId xmlns:a16="http://schemas.microsoft.com/office/drawing/2014/main" id="{71928978-C605-BD04-8452-CF47739FD972}"/>
              </a:ext>
            </a:extLst>
          </p:cNvPr>
          <p:cNvSpPr/>
          <p:nvPr/>
        </p:nvSpPr>
        <p:spPr>
          <a:xfrm rot="5400000">
            <a:off x="5832884" y="4517028"/>
            <a:ext cx="1056112" cy="175765"/>
          </a:xfrm>
          <a:custGeom>
            <a:avLst/>
            <a:gdLst>
              <a:gd name="connsiteX0" fmla="*/ 0 w 648929"/>
              <a:gd name="connsiteY0" fmla="*/ 61468 h 136137"/>
              <a:gd name="connsiteX1" fmla="*/ 88490 w 648929"/>
              <a:gd name="connsiteY1" fmla="*/ 2475 h 136137"/>
              <a:gd name="connsiteX2" fmla="*/ 191729 w 648929"/>
              <a:gd name="connsiteY2" fmla="*/ 135210 h 136137"/>
              <a:gd name="connsiteX3" fmla="*/ 309716 w 648929"/>
              <a:gd name="connsiteY3" fmla="*/ 2475 h 136137"/>
              <a:gd name="connsiteX4" fmla="*/ 398206 w 648929"/>
              <a:gd name="connsiteY4" fmla="*/ 135210 h 136137"/>
              <a:gd name="connsiteX5" fmla="*/ 486696 w 648929"/>
              <a:gd name="connsiteY5" fmla="*/ 2475 h 136137"/>
              <a:gd name="connsiteX6" fmla="*/ 575187 w 648929"/>
              <a:gd name="connsiteY6" fmla="*/ 135210 h 136137"/>
              <a:gd name="connsiteX7" fmla="*/ 648929 w 648929"/>
              <a:gd name="connsiteY7" fmla="*/ 61468 h 13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929" h="136137">
                <a:moveTo>
                  <a:pt x="0" y="61468"/>
                </a:moveTo>
                <a:cubicBezTo>
                  <a:pt x="28267" y="25826"/>
                  <a:pt x="56535" y="-9815"/>
                  <a:pt x="88490" y="2475"/>
                </a:cubicBezTo>
                <a:cubicBezTo>
                  <a:pt x="120445" y="14765"/>
                  <a:pt x="154858" y="135210"/>
                  <a:pt x="191729" y="135210"/>
                </a:cubicBezTo>
                <a:cubicBezTo>
                  <a:pt x="228600" y="135210"/>
                  <a:pt x="275303" y="2475"/>
                  <a:pt x="309716" y="2475"/>
                </a:cubicBezTo>
                <a:cubicBezTo>
                  <a:pt x="344129" y="2475"/>
                  <a:pt x="368709" y="135210"/>
                  <a:pt x="398206" y="135210"/>
                </a:cubicBezTo>
                <a:cubicBezTo>
                  <a:pt x="427703" y="135210"/>
                  <a:pt x="457199" y="2475"/>
                  <a:pt x="486696" y="2475"/>
                </a:cubicBezTo>
                <a:cubicBezTo>
                  <a:pt x="516193" y="2475"/>
                  <a:pt x="548148" y="125378"/>
                  <a:pt x="575187" y="135210"/>
                </a:cubicBezTo>
                <a:cubicBezTo>
                  <a:pt x="602226" y="145042"/>
                  <a:pt x="629265" y="73758"/>
                  <a:pt x="648929" y="61468"/>
                </a:cubicBezTo>
              </a:path>
            </a:pathLst>
          </a:cu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6662D5B2-B859-43B0-CDCA-0CD54016C560}"/>
              </a:ext>
            </a:extLst>
          </p:cNvPr>
          <p:cNvSpPr/>
          <p:nvPr/>
        </p:nvSpPr>
        <p:spPr>
          <a:xfrm rot="3428848">
            <a:off x="6509774" y="4423848"/>
            <a:ext cx="1056112" cy="175765"/>
          </a:xfrm>
          <a:custGeom>
            <a:avLst/>
            <a:gdLst>
              <a:gd name="connsiteX0" fmla="*/ 0 w 648929"/>
              <a:gd name="connsiteY0" fmla="*/ 61468 h 136137"/>
              <a:gd name="connsiteX1" fmla="*/ 88490 w 648929"/>
              <a:gd name="connsiteY1" fmla="*/ 2475 h 136137"/>
              <a:gd name="connsiteX2" fmla="*/ 191729 w 648929"/>
              <a:gd name="connsiteY2" fmla="*/ 135210 h 136137"/>
              <a:gd name="connsiteX3" fmla="*/ 309716 w 648929"/>
              <a:gd name="connsiteY3" fmla="*/ 2475 h 136137"/>
              <a:gd name="connsiteX4" fmla="*/ 398206 w 648929"/>
              <a:gd name="connsiteY4" fmla="*/ 135210 h 136137"/>
              <a:gd name="connsiteX5" fmla="*/ 486696 w 648929"/>
              <a:gd name="connsiteY5" fmla="*/ 2475 h 136137"/>
              <a:gd name="connsiteX6" fmla="*/ 575187 w 648929"/>
              <a:gd name="connsiteY6" fmla="*/ 135210 h 136137"/>
              <a:gd name="connsiteX7" fmla="*/ 648929 w 648929"/>
              <a:gd name="connsiteY7" fmla="*/ 61468 h 13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929" h="136137">
                <a:moveTo>
                  <a:pt x="0" y="61468"/>
                </a:moveTo>
                <a:cubicBezTo>
                  <a:pt x="28267" y="25826"/>
                  <a:pt x="56535" y="-9815"/>
                  <a:pt x="88490" y="2475"/>
                </a:cubicBezTo>
                <a:cubicBezTo>
                  <a:pt x="120445" y="14765"/>
                  <a:pt x="154858" y="135210"/>
                  <a:pt x="191729" y="135210"/>
                </a:cubicBezTo>
                <a:cubicBezTo>
                  <a:pt x="228600" y="135210"/>
                  <a:pt x="275303" y="2475"/>
                  <a:pt x="309716" y="2475"/>
                </a:cubicBezTo>
                <a:cubicBezTo>
                  <a:pt x="344129" y="2475"/>
                  <a:pt x="368709" y="135210"/>
                  <a:pt x="398206" y="135210"/>
                </a:cubicBezTo>
                <a:cubicBezTo>
                  <a:pt x="427703" y="135210"/>
                  <a:pt x="457199" y="2475"/>
                  <a:pt x="486696" y="2475"/>
                </a:cubicBezTo>
                <a:cubicBezTo>
                  <a:pt x="516193" y="2475"/>
                  <a:pt x="548148" y="125378"/>
                  <a:pt x="575187" y="135210"/>
                </a:cubicBezTo>
                <a:cubicBezTo>
                  <a:pt x="602226" y="145042"/>
                  <a:pt x="629265" y="73758"/>
                  <a:pt x="648929" y="61468"/>
                </a:cubicBezTo>
              </a:path>
            </a:pathLst>
          </a:cu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895516FE-E8E5-CFF0-2E08-C93C8CFE7601}"/>
              </a:ext>
            </a:extLst>
          </p:cNvPr>
          <p:cNvSpPr/>
          <p:nvPr/>
        </p:nvSpPr>
        <p:spPr>
          <a:xfrm rot="2253039">
            <a:off x="6869519" y="4444939"/>
            <a:ext cx="1508513" cy="218412"/>
          </a:xfrm>
          <a:custGeom>
            <a:avLst/>
            <a:gdLst>
              <a:gd name="connsiteX0" fmla="*/ 0 w 648929"/>
              <a:gd name="connsiteY0" fmla="*/ 61468 h 136137"/>
              <a:gd name="connsiteX1" fmla="*/ 88490 w 648929"/>
              <a:gd name="connsiteY1" fmla="*/ 2475 h 136137"/>
              <a:gd name="connsiteX2" fmla="*/ 191729 w 648929"/>
              <a:gd name="connsiteY2" fmla="*/ 135210 h 136137"/>
              <a:gd name="connsiteX3" fmla="*/ 309716 w 648929"/>
              <a:gd name="connsiteY3" fmla="*/ 2475 h 136137"/>
              <a:gd name="connsiteX4" fmla="*/ 398206 w 648929"/>
              <a:gd name="connsiteY4" fmla="*/ 135210 h 136137"/>
              <a:gd name="connsiteX5" fmla="*/ 486696 w 648929"/>
              <a:gd name="connsiteY5" fmla="*/ 2475 h 136137"/>
              <a:gd name="connsiteX6" fmla="*/ 575187 w 648929"/>
              <a:gd name="connsiteY6" fmla="*/ 135210 h 136137"/>
              <a:gd name="connsiteX7" fmla="*/ 648929 w 648929"/>
              <a:gd name="connsiteY7" fmla="*/ 61468 h 136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8929" h="136137">
                <a:moveTo>
                  <a:pt x="0" y="61468"/>
                </a:moveTo>
                <a:cubicBezTo>
                  <a:pt x="28267" y="25826"/>
                  <a:pt x="56535" y="-9815"/>
                  <a:pt x="88490" y="2475"/>
                </a:cubicBezTo>
                <a:cubicBezTo>
                  <a:pt x="120445" y="14765"/>
                  <a:pt x="154858" y="135210"/>
                  <a:pt x="191729" y="135210"/>
                </a:cubicBezTo>
                <a:cubicBezTo>
                  <a:pt x="228600" y="135210"/>
                  <a:pt x="275303" y="2475"/>
                  <a:pt x="309716" y="2475"/>
                </a:cubicBezTo>
                <a:cubicBezTo>
                  <a:pt x="344129" y="2475"/>
                  <a:pt x="368709" y="135210"/>
                  <a:pt x="398206" y="135210"/>
                </a:cubicBezTo>
                <a:cubicBezTo>
                  <a:pt x="427703" y="135210"/>
                  <a:pt x="457199" y="2475"/>
                  <a:pt x="486696" y="2475"/>
                </a:cubicBezTo>
                <a:cubicBezTo>
                  <a:pt x="516193" y="2475"/>
                  <a:pt x="548148" y="125378"/>
                  <a:pt x="575187" y="135210"/>
                </a:cubicBezTo>
                <a:cubicBezTo>
                  <a:pt x="602226" y="145042"/>
                  <a:pt x="629265" y="73758"/>
                  <a:pt x="648929" y="61468"/>
                </a:cubicBezTo>
              </a:path>
            </a:pathLst>
          </a:cu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Content Placeholder 3">
            <a:extLst>
              <a:ext uri="{FF2B5EF4-FFF2-40B4-BE49-F238E27FC236}">
                <a16:creationId xmlns:a16="http://schemas.microsoft.com/office/drawing/2014/main" id="{386E78E5-D958-8DC3-CC97-7BE921235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95690" y="2889244"/>
            <a:ext cx="1127760" cy="1223186"/>
          </a:xfrm>
          <a:prstGeom prst="rect">
            <a:avLst/>
          </a:prstGeom>
        </p:spPr>
      </p:pic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1C48A47-6FB5-7613-CB29-D8994682957A}"/>
              </a:ext>
            </a:extLst>
          </p:cNvPr>
          <p:cNvCxnSpPr/>
          <p:nvPr/>
        </p:nvCxnSpPr>
        <p:spPr>
          <a:xfrm flipH="1" flipV="1">
            <a:off x="7097483" y="3343056"/>
            <a:ext cx="398207" cy="7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4FEEE97-0D0B-060B-2348-FC382B5C77B3}"/>
              </a:ext>
            </a:extLst>
          </p:cNvPr>
          <p:cNvCxnSpPr/>
          <p:nvPr/>
        </p:nvCxnSpPr>
        <p:spPr>
          <a:xfrm flipH="1" flipV="1">
            <a:off x="7099450" y="3495456"/>
            <a:ext cx="398207" cy="7374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42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4" grpId="0" animBg="1"/>
      <p:bldP spid="45" grpId="0" animBg="1"/>
      <p:bldP spid="50" grpId="0" animBg="1"/>
      <p:bldP spid="51" grpId="0" animBg="1"/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85F71-789A-C148-A254-60F64195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Randomized Response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9474249-D875-2841-938D-1F5A288697E6}"/>
              </a:ext>
            </a:extLst>
          </p:cNvPr>
          <p:cNvCxnSpPr>
            <a:cxnSpLocks/>
          </p:cNvCxnSpPr>
          <p:nvPr/>
        </p:nvCxnSpPr>
        <p:spPr>
          <a:xfrm flipV="1">
            <a:off x="2362200" y="2057657"/>
            <a:ext cx="1348228" cy="8199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39511F-BD75-A046-A634-C0D696F12CF6}"/>
                  </a:ext>
                </a:extLst>
              </p:cNvPr>
              <p:cNvSpPr txBox="1"/>
              <p:nvPr/>
            </p:nvSpPr>
            <p:spPr>
              <a:xfrm rot="20118486">
                <a:off x="2792761" y="2098362"/>
                <a:ext cx="25808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</m:oMath>
                  </m:oMathPara>
                </a14:m>
                <a:endParaRPr lang="en-US" sz="2400" b="1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39511F-BD75-A046-A634-C0D696F12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18486">
                <a:off x="2792761" y="2098362"/>
                <a:ext cx="258084" cy="369332"/>
              </a:xfrm>
              <a:prstGeom prst="rect">
                <a:avLst/>
              </a:prstGeom>
              <a:blipFill>
                <a:blip r:embed="rId2"/>
                <a:stretch>
                  <a:fillRect l="-21875" t="-8333" r="-3437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99921D94-D6DC-C846-BF71-35325B5A94E6}"/>
              </a:ext>
            </a:extLst>
          </p:cNvPr>
          <p:cNvSpPr/>
          <p:nvPr/>
        </p:nvSpPr>
        <p:spPr>
          <a:xfrm>
            <a:off x="3921273" y="1676400"/>
            <a:ext cx="1524000" cy="76251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Respond truthfully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4C80B5C-6ACA-3847-B294-07616D06EA90}"/>
              </a:ext>
            </a:extLst>
          </p:cNvPr>
          <p:cNvCxnSpPr>
            <a:cxnSpLocks/>
          </p:cNvCxnSpPr>
          <p:nvPr/>
        </p:nvCxnSpPr>
        <p:spPr>
          <a:xfrm>
            <a:off x="2362200" y="3199886"/>
            <a:ext cx="1371602" cy="8217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5E1AF6E-DFAB-EB4B-BE00-27F001A288AB}"/>
                  </a:ext>
                </a:extLst>
              </p:cNvPr>
              <p:cNvSpPr txBox="1"/>
              <p:nvPr/>
            </p:nvSpPr>
            <p:spPr>
              <a:xfrm rot="1911623">
                <a:off x="2752850" y="3218854"/>
                <a:ext cx="93017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</m:oMath>
                  </m:oMathPara>
                </a14:m>
                <a:endParaRPr lang="en-US" sz="2400" b="1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5E1AF6E-DFAB-EB4B-BE00-27F001A28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1623">
                <a:off x="2752850" y="3218854"/>
                <a:ext cx="930173" cy="369332"/>
              </a:xfrm>
              <a:prstGeom prst="rect">
                <a:avLst/>
              </a:prstGeom>
              <a:blipFill>
                <a:blip r:embed="rId3"/>
                <a:stretch>
                  <a:fillRect l="-1266" r="-2532"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1BF6B845-AE34-9E49-AB33-11BD88F32042}"/>
              </a:ext>
            </a:extLst>
          </p:cNvPr>
          <p:cNvSpPr/>
          <p:nvPr/>
        </p:nvSpPr>
        <p:spPr>
          <a:xfrm>
            <a:off x="3921273" y="3641486"/>
            <a:ext cx="1524000" cy="76251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flip a coin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5F6A8F3-4D3F-184E-8CCE-D9233D459813}"/>
              </a:ext>
            </a:extLst>
          </p:cNvPr>
          <p:cNvCxnSpPr>
            <a:cxnSpLocks/>
          </p:cNvCxnSpPr>
          <p:nvPr/>
        </p:nvCxnSpPr>
        <p:spPr>
          <a:xfrm flipV="1">
            <a:off x="5632744" y="3142673"/>
            <a:ext cx="1524000" cy="76097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30C3C54-C333-6042-900F-66E9D500A3D2}"/>
                  </a:ext>
                </a:extLst>
              </p:cNvPr>
              <p:cNvSpPr txBox="1"/>
              <p:nvPr/>
            </p:nvSpPr>
            <p:spPr>
              <a:xfrm rot="20118486">
                <a:off x="5994573" y="2854151"/>
                <a:ext cx="269304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30C3C54-C333-6042-900F-66E9D500A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118486">
                <a:off x="5994573" y="2854151"/>
                <a:ext cx="269304" cy="691471"/>
              </a:xfrm>
              <a:prstGeom prst="rect">
                <a:avLst/>
              </a:prstGeom>
              <a:blipFill>
                <a:blip r:embed="rId4"/>
                <a:stretch>
                  <a:fillRect l="-11364" t="-3333" r="-15909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4958D4A-4CBA-AA47-9767-1B54C1C14E95}"/>
              </a:ext>
            </a:extLst>
          </p:cNvPr>
          <p:cNvCxnSpPr>
            <a:cxnSpLocks/>
          </p:cNvCxnSpPr>
          <p:nvPr/>
        </p:nvCxnSpPr>
        <p:spPr>
          <a:xfrm>
            <a:off x="5632744" y="4225889"/>
            <a:ext cx="1371602" cy="8217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3D03A38-C930-DA4C-BBCE-2AAC4DB68C25}"/>
                  </a:ext>
                </a:extLst>
              </p:cNvPr>
              <p:cNvSpPr txBox="1"/>
              <p:nvPr/>
            </p:nvSpPr>
            <p:spPr>
              <a:xfrm rot="1911623">
                <a:off x="6114144" y="3928283"/>
                <a:ext cx="930173" cy="6914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3D03A38-C930-DA4C-BBCE-2AAC4DB68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1623">
                <a:off x="6114144" y="3928283"/>
                <a:ext cx="930173" cy="6914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4981B3EA-DE4A-B841-9BB6-BFBB6AC75EE5}"/>
              </a:ext>
            </a:extLst>
          </p:cNvPr>
          <p:cNvSpPr/>
          <p:nvPr/>
        </p:nvSpPr>
        <p:spPr>
          <a:xfrm>
            <a:off x="7365756" y="2760644"/>
            <a:ext cx="1524000" cy="76251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"yes"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3B6EED-608E-A64F-862F-C751A26E7624}"/>
              </a:ext>
            </a:extLst>
          </p:cNvPr>
          <p:cNvSpPr/>
          <p:nvPr/>
        </p:nvSpPr>
        <p:spPr>
          <a:xfrm>
            <a:off x="7365756" y="4666416"/>
            <a:ext cx="1524000" cy="76251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"no"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CFAB1FC-D47D-7D45-82F4-6E974F0091ED}"/>
                  </a:ext>
                </a:extLst>
              </p:cNvPr>
              <p:cNvSpPr txBox="1"/>
              <p:nvPr/>
            </p:nvSpPr>
            <p:spPr>
              <a:xfrm>
                <a:off x="635802" y="5163500"/>
                <a:ext cx="316663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⟨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,…,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CFAB1FC-D47D-7D45-82F4-6E974F009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802" y="5163500"/>
                <a:ext cx="3166636" cy="369332"/>
              </a:xfrm>
              <a:prstGeom prst="rect">
                <a:avLst/>
              </a:prstGeom>
              <a:blipFill>
                <a:blip r:embed="rId6"/>
                <a:stretch>
                  <a:fillRect l="-2390" r="-2789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harlie,jpg.jpg">
            <a:extLst>
              <a:ext uri="{FF2B5EF4-FFF2-40B4-BE49-F238E27FC236}">
                <a16:creationId xmlns:a16="http://schemas.microsoft.com/office/drawing/2014/main" id="{16DFC05A-031C-95D3-BE19-01B73E81F00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7526" y="2134979"/>
            <a:ext cx="1427203" cy="186806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2898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2" grpId="0"/>
      <p:bldP spid="13" grpId="0" animBg="1"/>
      <p:bldP spid="19" grpId="0"/>
      <p:bldP spid="21" grpId="0"/>
      <p:bldP spid="22" grpId="0" animBg="1"/>
      <p:bldP spid="23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FB5E-71A4-BC4F-947C-28433CD2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Randomized Response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C54242-F60A-D64A-BB81-A359E56BB5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>
                    <a:solidFill>
                      <a:schemeClr val="accent2"/>
                    </a:solidFill>
                  </a:rPr>
                  <a:t>Theorem: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then this mechanism satisfies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⁡(3)</m:t>
                    </m:r>
                  </m:oMath>
                </a14:m>
                <a:r>
                  <a:rPr lang="en-US" dirty="0"/>
                  <a:t>-differential privacy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C54242-F60A-D64A-BB81-A359E56BB5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C5D926A-68B8-454C-A58F-6FD660AAF6CE}"/>
                  </a:ext>
                </a:extLst>
              </p:cNvPr>
              <p:cNvSpPr/>
              <p:nvPr/>
            </p:nvSpPr>
            <p:spPr>
              <a:xfrm>
                <a:off x="533400" y="2570395"/>
                <a:ext cx="4419430" cy="679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,…,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dirty="0" smtClean="0">
                                      <a:latin typeface="Cambria Math" panose="02040503050406030204" pitchFamily="18" charset="0"/>
                                    </a:rPr>
                                    <m:t>Charlie</m:t>
                                  </m:r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,…,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</a:rPr>
                                    <m:t>Charlie</m:t>
                                  </m:r>
                                </m:e>
                              </m:d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C5D926A-68B8-454C-A58F-6FD660AAF6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570395"/>
                <a:ext cx="4419430" cy="679032"/>
              </a:xfrm>
              <a:prstGeom prst="rect">
                <a:avLst/>
              </a:prstGeom>
              <a:blipFill>
                <a:blip r:embed="rId3"/>
                <a:stretch>
                  <a:fillRect t="-1852" r="-86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1F3A635-79AD-F741-8B1B-B545614D85B1}"/>
                  </a:ext>
                </a:extLst>
              </p:cNvPr>
              <p:cNvSpPr/>
              <p:nvPr/>
            </p:nvSpPr>
            <p:spPr>
              <a:xfrm>
                <a:off x="1772587" y="3199757"/>
                <a:ext cx="6877987" cy="679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</a:rPr>
                                    <m:t>Charlie</m:t>
                                  </m:r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⋅…⋅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dirty="0">
                                      <a:latin typeface="Cambria Math" panose="02040503050406030204" pitchFamily="18" charset="0"/>
                                    </a:rPr>
                                    <m:t>Charlie</m:t>
                                  </m:r>
                                </m:e>
                              </m:d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⋅…⋅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1F3A635-79AD-F741-8B1B-B545614D85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2587" y="3199757"/>
                <a:ext cx="6877987" cy="679032"/>
              </a:xfrm>
              <a:prstGeom prst="rect">
                <a:avLst/>
              </a:prstGeom>
              <a:blipFill>
                <a:blip r:embed="rId4"/>
                <a:stretch>
                  <a:fillRect t="-1852" r="-718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CEC4652-EB11-9042-A2B3-240A7CC595E9}"/>
                  </a:ext>
                </a:extLst>
              </p:cNvPr>
              <p:cNvSpPr/>
              <p:nvPr/>
            </p:nvSpPr>
            <p:spPr>
              <a:xfrm>
                <a:off x="1772586" y="3885557"/>
                <a:ext cx="2286001" cy="679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𝐶h𝑎𝑟𝑙𝑖𝑒</m:t>
                                  </m:r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𝐶h𝑎𝑟𝑙𝑖𝑒</m:t>
                                  </m:r>
                                </m:e>
                              </m:d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CEC4652-EB11-9042-A2B3-240A7CC595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2586" y="3885557"/>
                <a:ext cx="2286001" cy="679032"/>
              </a:xfrm>
              <a:prstGeom prst="rect">
                <a:avLst/>
              </a:prstGeom>
              <a:blipFill>
                <a:blip r:embed="rId5"/>
                <a:stretch>
                  <a:fillRect t="-1818" r="-13812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1DBFFEC-6944-A64C-BDB7-CF20841495C4}"/>
                  </a:ext>
                </a:extLst>
              </p:cNvPr>
              <p:cNvSpPr/>
              <p:nvPr/>
            </p:nvSpPr>
            <p:spPr>
              <a:xfrm>
                <a:off x="1806314" y="4495157"/>
                <a:ext cx="1795073" cy="101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⋅1+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⋅0+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1DBFFEC-6944-A64C-BDB7-CF20841495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6314" y="4495157"/>
                <a:ext cx="1795073" cy="1013804"/>
              </a:xfrm>
              <a:prstGeom prst="rect">
                <a:avLst/>
              </a:prstGeom>
              <a:blipFill>
                <a:blip r:embed="rId6"/>
                <a:stretch>
                  <a:fillRect r="-18310"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3EC3229-AB42-9242-AAEF-BF0E5CB1083E}"/>
                  </a:ext>
                </a:extLst>
              </p:cNvPr>
              <p:cNvSpPr/>
              <p:nvPr/>
            </p:nvSpPr>
            <p:spPr>
              <a:xfrm>
                <a:off x="3784220" y="4495157"/>
                <a:ext cx="1795073" cy="101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3EC3229-AB42-9242-AAEF-BF0E5CB108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220" y="4495157"/>
                <a:ext cx="1795073" cy="1013804"/>
              </a:xfrm>
              <a:prstGeom prst="rect">
                <a:avLst/>
              </a:prstGeom>
              <a:blipFill>
                <a:blip r:embed="rId7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CCD3AFD-AA79-8F40-94A1-6847BBCE5439}"/>
                  </a:ext>
                </a:extLst>
              </p:cNvPr>
              <p:cNvSpPr/>
              <p:nvPr/>
            </p:nvSpPr>
            <p:spPr>
              <a:xfrm>
                <a:off x="5049187" y="4663793"/>
                <a:ext cx="1795073" cy="676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CCD3AFD-AA79-8F40-94A1-6847BBCE54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187" y="4663793"/>
                <a:ext cx="1795073" cy="676532"/>
              </a:xfrm>
              <a:prstGeom prst="rect">
                <a:avLst/>
              </a:prstGeom>
              <a:blipFill>
                <a:blip r:embed="rId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6507CFA-DF53-E34D-A7B7-CFF5EDF4654E}"/>
                  </a:ext>
                </a:extLst>
              </p:cNvPr>
              <p:cNvSpPr/>
              <p:nvPr/>
            </p:nvSpPr>
            <p:spPr>
              <a:xfrm>
                <a:off x="1329127" y="6476357"/>
                <a:ext cx="1795073" cy="38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(3)</m:t>
                              </m:r>
                            </m:e>
                          </m:func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6507CFA-DF53-E34D-A7B7-CFF5EDF465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9127" y="6476357"/>
                <a:ext cx="1795073" cy="3816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88D644E-10B9-AF0E-320A-D0455B8396B5}"/>
                  </a:ext>
                </a:extLst>
              </p:cNvPr>
              <p:cNvSpPr/>
              <p:nvPr/>
            </p:nvSpPr>
            <p:spPr>
              <a:xfrm>
                <a:off x="1467787" y="5445882"/>
                <a:ext cx="1795073" cy="1030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88D644E-10B9-AF0E-320A-D0455B8396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7787" y="5445882"/>
                <a:ext cx="1795073" cy="1030475"/>
              </a:xfrm>
              <a:prstGeom prst="rect">
                <a:avLst/>
              </a:prstGeom>
              <a:blipFill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32688C3-B034-90B8-DB56-F8D004995F66}"/>
                  </a:ext>
                </a:extLst>
              </p:cNvPr>
              <p:cNvSpPr/>
              <p:nvPr/>
            </p:nvSpPr>
            <p:spPr>
              <a:xfrm>
                <a:off x="2518826" y="5439528"/>
                <a:ext cx="1795073" cy="1030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3⋅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32688C3-B034-90B8-DB56-F8D004995F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826" y="5439528"/>
                <a:ext cx="1795073" cy="1030475"/>
              </a:xfrm>
              <a:prstGeom prst="rect">
                <a:avLst/>
              </a:prstGeom>
              <a:blipFill>
                <a:blip r:embed="rId11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786937-47FF-5CF7-32F5-4B7B966AB979}"/>
                  </a:ext>
                </a:extLst>
              </p:cNvPr>
              <p:cNvSpPr/>
              <p:nvPr/>
            </p:nvSpPr>
            <p:spPr>
              <a:xfrm>
                <a:off x="3273001" y="5770099"/>
                <a:ext cx="179507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D786937-47FF-5CF7-32F5-4B7B966AB9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001" y="5770099"/>
                <a:ext cx="179507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86E3F14-8440-8501-F2E5-7983F7210F8D}"/>
                  </a:ext>
                </a:extLst>
              </p:cNvPr>
              <p:cNvSpPr txBox="1"/>
              <p:nvPr/>
            </p:nvSpPr>
            <p:spPr>
              <a:xfrm>
                <a:off x="3727587" y="6484437"/>
                <a:ext cx="32832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𝐥</m:t>
                    </m:r>
                    <m:r>
                      <a:rPr lang="en-US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𝐧</m:t>
                    </m:r>
                    <m:d>
                      <m:dPr>
                        <m:ctrlPr>
                          <a:rPr lang="en-US" b="1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-differentially private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86E3F14-8440-8501-F2E5-7983F7210F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587" y="6484437"/>
                <a:ext cx="3283271" cy="369332"/>
              </a:xfrm>
              <a:prstGeom prst="rect">
                <a:avLst/>
              </a:prstGeom>
              <a:blipFill>
                <a:blip r:embed="rId13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DA839B4-6F80-027E-FCA7-10743B05A809}"/>
                  </a:ext>
                </a:extLst>
              </p:cNvPr>
              <p:cNvSpPr/>
              <p:nvPr/>
            </p:nvSpPr>
            <p:spPr>
              <a:xfrm>
                <a:off x="2157856" y="6504425"/>
                <a:ext cx="1795073" cy="38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DA839B4-6F80-027E-FCA7-10743B05A8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856" y="6504425"/>
                <a:ext cx="1795073" cy="3816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997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B3EC-9402-BE59-A748-76CCA24AB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Randomized Response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A10BFC-C7A4-1DEC-3BF3-82A5370D8D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that we’ve deployed this randomized response technique (with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) to collect data about how many people have used AI to do their homework. When we look at the dataset, we see that 32% of the responses were “yes”. What should we estimate is the true rate of AI use?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A10BFC-C7A4-1DEC-3BF3-82A5370D8D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299" r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E3AED7A-D997-1C1A-F1AC-0CCE6AF03CAE}"/>
                  </a:ext>
                </a:extLst>
              </p:cNvPr>
              <p:cNvSpPr txBox="1"/>
              <p:nvPr/>
            </p:nvSpPr>
            <p:spPr>
              <a:xfrm>
                <a:off x="76200" y="3657600"/>
                <a:ext cx="9144000" cy="520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𝑡𝑟𝑢𝑡h𝑓𝑢𝑙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𝑠𝑎𝑦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𝑦𝑒𝑠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𝑡𝑟𝑢𝑡h𝑓𝑢𝑙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+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𝑓𝑙𝑖𝑝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𝑎𝑔𝑎𝑖𝑛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]⋅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𝑠𝑎𝑦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𝑦𝑒𝑠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𝑓𝑙𝑖𝑝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𝑎𝑔𝑎𝑖𝑛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E3AED7A-D997-1C1A-F1AC-0CCE6AF03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3657600"/>
                <a:ext cx="9144000" cy="520399"/>
              </a:xfrm>
              <a:prstGeom prst="rect">
                <a:avLst/>
              </a:prstGeom>
              <a:blipFill>
                <a:blip r:embed="rId3"/>
                <a:stretch>
                  <a:fillRect t="-4878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C4349-187F-5118-1410-4D48315D1FFE}"/>
                  </a:ext>
                </a:extLst>
              </p:cNvPr>
              <p:cNvSpPr txBox="1"/>
              <p:nvPr/>
            </p:nvSpPr>
            <p:spPr>
              <a:xfrm>
                <a:off x="0" y="4205796"/>
                <a:ext cx="4495800" cy="5186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𝑠𝑎𝑦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𝑦𝑒𝑠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𝑡𝑟𝑢𝑡h𝑓𝑢𝑙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C4349-187F-5118-1410-4D48315D1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05796"/>
                <a:ext cx="4495800" cy="518604"/>
              </a:xfrm>
              <a:prstGeom prst="rect">
                <a:avLst/>
              </a:prstGeom>
              <a:blipFill>
                <a:blip r:embed="rId4"/>
                <a:stretch>
                  <a:fillRect t="-4878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17D2D1-3A72-7949-02D1-39983AB9F061}"/>
                  </a:ext>
                </a:extLst>
              </p:cNvPr>
              <p:cNvSpPr txBox="1"/>
              <p:nvPr/>
            </p:nvSpPr>
            <p:spPr>
              <a:xfrm>
                <a:off x="-609600" y="4800600"/>
                <a:ext cx="4495800" cy="5186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𝑡𝑟𝑢𝑒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𝑦𝑒𝑠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17D2D1-3A72-7949-02D1-39983AB9F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9600" y="4800600"/>
                <a:ext cx="4495800" cy="518604"/>
              </a:xfrm>
              <a:prstGeom prst="rect">
                <a:avLst/>
              </a:prstGeom>
              <a:blipFill>
                <a:blip r:embed="rId5"/>
                <a:stretch>
                  <a:fillRect t="-7143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A806BAF-53F9-9A09-D387-79AE7223C052}"/>
                  </a:ext>
                </a:extLst>
              </p:cNvPr>
              <p:cNvSpPr txBox="1"/>
              <p:nvPr/>
            </p:nvSpPr>
            <p:spPr>
              <a:xfrm>
                <a:off x="2111976" y="5315599"/>
                <a:ext cx="4495800" cy="520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𝑡𝑟𝑢𝑒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𝑦𝑒𝑠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A806BAF-53F9-9A09-D387-79AE7223C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976" y="5315599"/>
                <a:ext cx="4495800" cy="520399"/>
              </a:xfrm>
              <a:prstGeom prst="rect">
                <a:avLst/>
              </a:prstGeom>
              <a:blipFill>
                <a:blip r:embed="rId6"/>
                <a:stretch>
                  <a:fillRect t="-4762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FC5311-2043-A2CA-4879-FCDD07E36DF2}"/>
                  </a:ext>
                </a:extLst>
              </p:cNvPr>
              <p:cNvSpPr txBox="1"/>
              <p:nvPr/>
            </p:nvSpPr>
            <p:spPr>
              <a:xfrm>
                <a:off x="2307625" y="5898802"/>
                <a:ext cx="4495800" cy="520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𝑡𝑟𝑢𝑒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𝑦𝑒𝑠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FC5311-2043-A2CA-4879-FCDD07E36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625" y="5898802"/>
                <a:ext cx="4495800" cy="520399"/>
              </a:xfrm>
              <a:prstGeom prst="rect">
                <a:avLst/>
              </a:prstGeom>
              <a:blipFill>
                <a:blip r:embed="rId7"/>
                <a:stretch>
                  <a:fillRect t="-4762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1332CA-DA50-E812-A340-F7063316EE40}"/>
                  </a:ext>
                </a:extLst>
              </p:cNvPr>
              <p:cNvSpPr txBox="1"/>
              <p:nvPr/>
            </p:nvSpPr>
            <p:spPr>
              <a:xfrm>
                <a:off x="2233484" y="6558220"/>
                <a:ext cx="44958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𝑡𝑟𝑢𝑒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𝑦𝑒𝑠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1332CA-DA50-E812-A340-F7063316E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484" y="6558220"/>
                <a:ext cx="4495800" cy="276999"/>
              </a:xfrm>
              <a:prstGeom prst="rect">
                <a:avLst/>
              </a:prstGeom>
              <a:blipFill>
                <a:blip r:embed="rId8"/>
                <a:stretch>
                  <a:fillRect t="-4348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168482EF-6AB4-C0F6-E078-EBDB7C5CAB64}"/>
              </a:ext>
            </a:extLst>
          </p:cNvPr>
          <p:cNvSpPr/>
          <p:nvPr/>
        </p:nvSpPr>
        <p:spPr>
          <a:xfrm>
            <a:off x="114300" y="3657599"/>
            <a:ext cx="8953500" cy="31776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06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E9769-B344-B0DA-EAA7-23339520B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76BB6-B511-537E-64F1-9E12676F0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Limitation #1: This only works for binary responses</a:t>
            </a:r>
          </a:p>
        </p:txBody>
      </p:sp>
    </p:spTree>
    <p:extLst>
      <p:ext uri="{BB962C8B-B14F-4D97-AF65-F5344CB8AC3E}">
        <p14:creationId xmlns:p14="http://schemas.microsoft.com/office/powerpoint/2010/main" val="1393656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435F5-477F-F5F1-BCC7-E5BE20D1F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Ordinal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32F78-70E0-3058-E846-5F0C3F06E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“Hot-one encoding” – store data as an array of k bits, each bit encodes whether one possible attribute applies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1C263C-6796-A8D1-6C55-C707FAE7A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145632"/>
              </p:ext>
            </p:extLst>
          </p:nvPr>
        </p:nvGraphicFramePr>
        <p:xfrm>
          <a:off x="1905000" y="2667000"/>
          <a:ext cx="508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05227928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16550734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14141044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24836767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26263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Human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Black 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Blond 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Brown 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90738"/>
                  </a:ext>
                </a:extLst>
              </a:tr>
            </a:tbl>
          </a:graphicData>
        </a:graphic>
      </p:graphicFrame>
      <p:pic>
        <p:nvPicPr>
          <p:cNvPr id="5" name="Content Placeholder 19">
            <a:extLst>
              <a:ext uri="{FF2B5EF4-FFF2-40B4-BE49-F238E27FC236}">
                <a16:creationId xmlns:a16="http://schemas.microsoft.com/office/drawing/2014/main" id="{E7A0312E-B023-72D5-7829-0644598ED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70" t="16262" r="3730" b="62644"/>
          <a:stretch>
            <a:fillRect/>
          </a:stretch>
        </p:blipFill>
        <p:spPr>
          <a:xfrm>
            <a:off x="7165150" y="3270637"/>
            <a:ext cx="846714" cy="136079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B41E36D-3487-9633-DF1D-912AB52B6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159341"/>
              </p:ext>
            </p:extLst>
          </p:nvPr>
        </p:nvGraphicFramePr>
        <p:xfrm>
          <a:off x="1871870" y="3853180"/>
          <a:ext cx="511313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2626">
                  <a:extLst>
                    <a:ext uri="{9D8B030D-6E8A-4147-A177-3AD203B41FA5}">
                      <a16:colId xmlns:a16="http://schemas.microsoft.com/office/drawing/2014/main" val="2909846453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12376724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32571040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491462449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201427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38255"/>
                  </a:ext>
                </a:extLst>
              </a:tr>
            </a:tbl>
          </a:graphicData>
        </a:graphic>
      </p:graphicFrame>
      <p:pic>
        <p:nvPicPr>
          <p:cNvPr id="7" name="Content Placeholder 19">
            <a:extLst>
              <a:ext uri="{FF2B5EF4-FFF2-40B4-BE49-F238E27FC236}">
                <a16:creationId xmlns:a16="http://schemas.microsoft.com/office/drawing/2014/main" id="{3A633AD9-B87D-935B-9BA7-60EE1F1AE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7" t="17539" r="54375" b="62354"/>
          <a:stretch>
            <a:fillRect/>
          </a:stretch>
        </p:blipFill>
        <p:spPr>
          <a:xfrm>
            <a:off x="7132020" y="5656782"/>
            <a:ext cx="1083739" cy="1235901"/>
          </a:xfrm>
          <a:prstGeom prst="rect">
            <a:avLst/>
          </a:prstGeom>
        </p:spPr>
      </p:pic>
      <p:pic>
        <p:nvPicPr>
          <p:cNvPr id="8" name="Picture 7" descr="Charlie,jpg.jpg">
            <a:extLst>
              <a:ext uri="{FF2B5EF4-FFF2-40B4-BE49-F238E27FC236}">
                <a16:creationId xmlns:a16="http://schemas.microsoft.com/office/drawing/2014/main" id="{CEE45C24-03D3-3FCA-19E4-CDE831E0B6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2875" y="4548518"/>
            <a:ext cx="846714" cy="1108264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2A060B7-F37A-F63C-8B1C-1276DD6A36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772639"/>
              </p:ext>
            </p:extLst>
          </p:nvPr>
        </p:nvGraphicFramePr>
        <p:xfrm>
          <a:off x="1871870" y="4979670"/>
          <a:ext cx="511313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2626">
                  <a:extLst>
                    <a:ext uri="{9D8B030D-6E8A-4147-A177-3AD203B41FA5}">
                      <a16:colId xmlns:a16="http://schemas.microsoft.com/office/drawing/2014/main" val="2909846453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12376724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32571040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491462449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201427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3825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830889D-E294-1F1B-01CA-2BB9A3424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733488"/>
              </p:ext>
            </p:extLst>
          </p:nvPr>
        </p:nvGraphicFramePr>
        <p:xfrm>
          <a:off x="1871870" y="6139180"/>
          <a:ext cx="511313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2626">
                  <a:extLst>
                    <a:ext uri="{9D8B030D-6E8A-4147-A177-3AD203B41FA5}">
                      <a16:colId xmlns:a16="http://schemas.microsoft.com/office/drawing/2014/main" val="2909846453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12376724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32571040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491462449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201427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38255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E469A7-F93B-E32C-4B4B-CC542A649112}"/>
                  </a:ext>
                </a:extLst>
              </p:cNvPr>
              <p:cNvSpPr txBox="1"/>
              <p:nvPr/>
            </p:nvSpPr>
            <p:spPr>
              <a:xfrm>
                <a:off x="805873" y="3842969"/>
                <a:ext cx="1085875" cy="391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𝐿𝑢𝑐𝑦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E469A7-F93B-E32C-4B4B-CC542A649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873" y="3842969"/>
                <a:ext cx="1085875" cy="391261"/>
              </a:xfrm>
              <a:prstGeom prst="rect">
                <a:avLst/>
              </a:prstGeom>
              <a:blipFill>
                <a:blip r:embed="rId4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2088B7-6BB0-5401-7ED8-BF3E892795DC}"/>
                  </a:ext>
                </a:extLst>
              </p:cNvPr>
              <p:cNvSpPr txBox="1"/>
              <p:nvPr/>
            </p:nvSpPr>
            <p:spPr>
              <a:xfrm>
                <a:off x="618430" y="4979670"/>
                <a:ext cx="1306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𝐶h𝑎𝑟𝑙𝑖𝑒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2088B7-6BB0-5401-7ED8-BF3E89279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30" y="4979670"/>
                <a:ext cx="1306448" cy="369332"/>
              </a:xfrm>
              <a:prstGeom prst="rect">
                <a:avLst/>
              </a:prstGeom>
              <a:blipFill>
                <a:blip r:embed="rId5"/>
                <a:stretch>
                  <a:fillRect b="-20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F6A8EC-238D-E256-1DDF-BEB84E6FBB81}"/>
                  </a:ext>
                </a:extLst>
              </p:cNvPr>
              <p:cNvSpPr txBox="1"/>
              <p:nvPr/>
            </p:nvSpPr>
            <p:spPr>
              <a:xfrm>
                <a:off x="618430" y="6094442"/>
                <a:ext cx="1300549" cy="391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𝑆𝑛𝑜𝑜𝑝𝑦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F6A8EC-238D-E256-1DDF-BEB84E6FB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30" y="6094442"/>
                <a:ext cx="1300549" cy="391261"/>
              </a:xfrm>
              <a:prstGeom prst="rect">
                <a:avLst/>
              </a:prstGeom>
              <a:blipFill>
                <a:blip r:embed="rId6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1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56C41-0A21-2928-B14C-C3F849B16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Arbitrary Bit-strings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FFDC2-5D21-D098-7B9C-013056D3F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use the string</a:t>
            </a:r>
          </a:p>
          <a:p>
            <a:pPr lvl="1"/>
            <a:r>
              <a:rPr lang="en-US" dirty="0"/>
              <a:t>not private: length can leak info</a:t>
            </a:r>
          </a:p>
          <a:p>
            <a:endParaRPr lang="en-US" dirty="0"/>
          </a:p>
          <a:p>
            <a:r>
              <a:rPr lang="en-US" dirty="0"/>
              <a:t>hash the string</a:t>
            </a:r>
          </a:p>
          <a:p>
            <a:pPr lvl="1"/>
            <a:r>
              <a:rPr lang="en-US" dirty="0"/>
              <a:t>risk of collisions when deployed at scale</a:t>
            </a:r>
          </a:p>
          <a:p>
            <a:pPr lvl="1"/>
            <a:endParaRPr lang="en-US" dirty="0"/>
          </a:p>
          <a:p>
            <a:r>
              <a:rPr lang="en-US" dirty="0"/>
              <a:t>use some other fancy data structure</a:t>
            </a:r>
          </a:p>
          <a:p>
            <a:pPr lvl="1"/>
            <a:r>
              <a:rPr lang="en-US" dirty="0"/>
              <a:t>Bloom filters!</a:t>
            </a:r>
          </a:p>
        </p:txBody>
      </p:sp>
    </p:spTree>
    <p:extLst>
      <p:ext uri="{BB962C8B-B14F-4D97-AF65-F5344CB8AC3E}">
        <p14:creationId xmlns:p14="http://schemas.microsoft.com/office/powerpoint/2010/main" val="361676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7E98F-D41D-BB90-B86F-847BAA05D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 Filters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E942CA-3F80-40EE-DC0D-E75AE35C7F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9067800" cy="52578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 bloom filter is an array of k bits that can store one or more data values</a:t>
                </a:r>
              </a:p>
              <a:p>
                <a:r>
                  <a:rPr lang="en-US" dirty="0"/>
                  <a:t>A bloom filter has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associated hash functions all with the range  [0,k-1]</a:t>
                </a:r>
              </a:p>
              <a:p>
                <a:endParaRPr lang="en-US" dirty="0"/>
              </a:p>
              <a:p>
                <a:r>
                  <a:rPr lang="en-US" dirty="0"/>
                  <a:t>Initially, all bits are zero (empty filter)</a:t>
                </a:r>
              </a:p>
              <a:p>
                <a:r>
                  <a:rPr lang="en-US" dirty="0"/>
                  <a:t>To add a value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to the filter,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), 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and set bits at indices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to 1</a:t>
                </a:r>
              </a:p>
              <a:p>
                <a:r>
                  <a:rPr lang="en-US" dirty="0"/>
                  <a:t>To add another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, compute the n hashes and set bits to 1</a:t>
                </a:r>
              </a:p>
              <a:p>
                <a:endParaRPr lang="en-US" dirty="0"/>
              </a:p>
              <a:p>
                <a:r>
                  <a:rPr lang="en-US" dirty="0"/>
                  <a:t>To check if a value is in the filter, compute the n hashes. If all those bits are 1, assume value is in filter. Otherwise not.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E942CA-3F80-40EE-DC0D-E75AE35C7F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9067800" cy="5257800"/>
              </a:xfrm>
              <a:blipFill>
                <a:blip r:embed="rId2"/>
                <a:stretch>
                  <a:fillRect l="-700" t="-1208" r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29EB94-D950-88C9-481B-F45208B52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219532"/>
              </p:ext>
            </p:extLst>
          </p:nvPr>
        </p:nvGraphicFramePr>
        <p:xfrm>
          <a:off x="1905000" y="5334000"/>
          <a:ext cx="511313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2626">
                  <a:extLst>
                    <a:ext uri="{9D8B030D-6E8A-4147-A177-3AD203B41FA5}">
                      <a16:colId xmlns:a16="http://schemas.microsoft.com/office/drawing/2014/main" val="2909846453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12376724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32571040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491462449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201427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3825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D9E4F8-A2FE-75AF-AB7A-D28C38C25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945948"/>
              </p:ext>
            </p:extLst>
          </p:nvPr>
        </p:nvGraphicFramePr>
        <p:xfrm>
          <a:off x="1905000" y="5334000"/>
          <a:ext cx="511313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2626">
                  <a:extLst>
                    <a:ext uri="{9D8B030D-6E8A-4147-A177-3AD203B41FA5}">
                      <a16:colId xmlns:a16="http://schemas.microsoft.com/office/drawing/2014/main" val="2909846453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12376724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32571040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491462449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201427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3825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123BEA-406F-A348-78DE-F1D84AEDE9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026770"/>
              </p:ext>
            </p:extLst>
          </p:nvPr>
        </p:nvGraphicFramePr>
        <p:xfrm>
          <a:off x="1905000" y="5334000"/>
          <a:ext cx="511313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22626">
                  <a:extLst>
                    <a:ext uri="{9D8B030D-6E8A-4147-A177-3AD203B41FA5}">
                      <a16:colId xmlns:a16="http://schemas.microsoft.com/office/drawing/2014/main" val="2909846453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12376724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3257104067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491462449"/>
                    </a:ext>
                  </a:extLst>
                </a:gridCol>
                <a:gridCol w="1022626">
                  <a:extLst>
                    <a:ext uri="{9D8B030D-6E8A-4147-A177-3AD203B41FA5}">
                      <a16:colId xmlns:a16="http://schemas.microsoft.com/office/drawing/2014/main" val="201427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38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0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B5CD1-93DB-6654-7CCD-82826BF43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63B6A-7D5D-EA38-7228-D9A58C421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Bloom Filters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479AE5-0FB3-95D0-42B1-47FEC730A0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k=16, n=2,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% 16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/16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% 16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Insert 88: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88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88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Insert 106: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106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479AE5-0FB3-95D0-42B1-47FEC730A0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FA2C19-7774-A71F-F1BD-D2BA9B42F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327421"/>
              </p:ext>
            </p:extLst>
          </p:nvPr>
        </p:nvGraphicFramePr>
        <p:xfrm>
          <a:off x="1143000" y="5550932"/>
          <a:ext cx="7008224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8014">
                  <a:extLst>
                    <a:ext uri="{9D8B030D-6E8A-4147-A177-3AD203B41FA5}">
                      <a16:colId xmlns:a16="http://schemas.microsoft.com/office/drawing/2014/main" val="4050930806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08617320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43475155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40824904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066014243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5253119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66609601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24514295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79098388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100809737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96774458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163171319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28243175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815507150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954978293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02637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14891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66C90E27-88A1-72B0-C8D7-965FBAC26807}"/>
              </a:ext>
            </a:extLst>
          </p:cNvPr>
          <p:cNvGrpSpPr/>
          <p:nvPr/>
        </p:nvGrpSpPr>
        <p:grpSpPr>
          <a:xfrm>
            <a:off x="1219204" y="5181600"/>
            <a:ext cx="6919942" cy="369332"/>
            <a:chOff x="1600200" y="3669268"/>
            <a:chExt cx="6919942" cy="3693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975F006-1BEC-603B-FAE8-4A8921995D9A}"/>
                </a:ext>
              </a:extLst>
            </p:cNvPr>
            <p:cNvSpPr txBox="1"/>
            <p:nvPr/>
          </p:nvSpPr>
          <p:spPr>
            <a:xfrm>
              <a:off x="1600200" y="366926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CCD853-B960-7E64-9593-8F8F908139CA}"/>
                </a:ext>
              </a:extLst>
            </p:cNvPr>
            <p:cNvSpPr txBox="1"/>
            <p:nvPr/>
          </p:nvSpPr>
          <p:spPr>
            <a:xfrm>
              <a:off x="1989309" y="366926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06B4CC-C232-AEBB-943B-EBC18BCC971A}"/>
                </a:ext>
              </a:extLst>
            </p:cNvPr>
            <p:cNvSpPr txBox="1"/>
            <p:nvPr/>
          </p:nvSpPr>
          <p:spPr>
            <a:xfrm>
              <a:off x="2502650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734776E-C6CA-3CF6-AA68-9C14D5F37C78}"/>
                </a:ext>
              </a:extLst>
            </p:cNvPr>
            <p:cNvSpPr txBox="1"/>
            <p:nvPr/>
          </p:nvSpPr>
          <p:spPr>
            <a:xfrm>
              <a:off x="2891759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297FF7-B419-47D8-00E0-89ECE3527912}"/>
                </a:ext>
              </a:extLst>
            </p:cNvPr>
            <p:cNvSpPr txBox="1"/>
            <p:nvPr/>
          </p:nvSpPr>
          <p:spPr>
            <a:xfrm>
              <a:off x="3356642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5478C10-D2E2-F148-6763-8923001A57C7}"/>
                </a:ext>
              </a:extLst>
            </p:cNvPr>
            <p:cNvSpPr txBox="1"/>
            <p:nvPr/>
          </p:nvSpPr>
          <p:spPr>
            <a:xfrm>
              <a:off x="3745751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120EA87-B455-AE9C-DC3B-AAFA0B58DCDE}"/>
                </a:ext>
              </a:extLst>
            </p:cNvPr>
            <p:cNvSpPr txBox="1"/>
            <p:nvPr/>
          </p:nvSpPr>
          <p:spPr>
            <a:xfrm>
              <a:off x="4259093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19EA6F8-3E3B-B706-19C7-A9B6E3D3E55E}"/>
                </a:ext>
              </a:extLst>
            </p:cNvPr>
            <p:cNvSpPr txBox="1"/>
            <p:nvPr/>
          </p:nvSpPr>
          <p:spPr>
            <a:xfrm>
              <a:off x="4648202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AE614D-B7AD-9C07-EE8F-3D45B7EE5FB8}"/>
                </a:ext>
              </a:extLst>
            </p:cNvPr>
            <p:cNvSpPr txBox="1"/>
            <p:nvPr/>
          </p:nvSpPr>
          <p:spPr>
            <a:xfrm>
              <a:off x="5095112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E2E750-D534-6855-F718-B917A3A35247}"/>
                </a:ext>
              </a:extLst>
            </p:cNvPr>
            <p:cNvSpPr txBox="1"/>
            <p:nvPr/>
          </p:nvSpPr>
          <p:spPr>
            <a:xfrm>
              <a:off x="5484221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9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AF2648-3D07-49D5-417A-932B9ECE5A63}"/>
                </a:ext>
              </a:extLst>
            </p:cNvPr>
            <p:cNvSpPr txBox="1"/>
            <p:nvPr/>
          </p:nvSpPr>
          <p:spPr>
            <a:xfrm>
              <a:off x="5933443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A6C162-9DE9-A43C-0EFC-BB23B0F611B6}"/>
                </a:ext>
              </a:extLst>
            </p:cNvPr>
            <p:cNvSpPr txBox="1"/>
            <p:nvPr/>
          </p:nvSpPr>
          <p:spPr>
            <a:xfrm>
              <a:off x="6331112" y="3669268"/>
              <a:ext cx="424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C14EB3-15D1-0616-2DB4-B10E2BEA2317}"/>
                </a:ext>
              </a:extLst>
            </p:cNvPr>
            <p:cNvSpPr txBox="1"/>
            <p:nvPr/>
          </p:nvSpPr>
          <p:spPr>
            <a:xfrm>
              <a:off x="6787435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0B8C19-ED61-4D22-9F1C-C541D3A8F175}"/>
                </a:ext>
              </a:extLst>
            </p:cNvPr>
            <p:cNvSpPr txBox="1"/>
            <p:nvPr/>
          </p:nvSpPr>
          <p:spPr>
            <a:xfrm>
              <a:off x="7176544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139C8E-D13A-7D9E-6FCE-12A6A0CD5433}"/>
                </a:ext>
              </a:extLst>
            </p:cNvPr>
            <p:cNvSpPr txBox="1"/>
            <p:nvPr/>
          </p:nvSpPr>
          <p:spPr>
            <a:xfrm>
              <a:off x="7689886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FA195F-9DAA-1FF0-694F-A83DAAA860CF}"/>
                </a:ext>
              </a:extLst>
            </p:cNvPr>
            <p:cNvSpPr txBox="1"/>
            <p:nvPr/>
          </p:nvSpPr>
          <p:spPr>
            <a:xfrm>
              <a:off x="8078995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15</a:t>
              </a:r>
            </a:p>
          </p:txBody>
        </p:sp>
      </p:grp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8CC1EA5-E6A7-7C9F-56C3-09DC86235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08155"/>
              </p:ext>
            </p:extLst>
          </p:nvPr>
        </p:nvGraphicFramePr>
        <p:xfrm>
          <a:off x="1143000" y="5567515"/>
          <a:ext cx="7008224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8014">
                  <a:extLst>
                    <a:ext uri="{9D8B030D-6E8A-4147-A177-3AD203B41FA5}">
                      <a16:colId xmlns:a16="http://schemas.microsoft.com/office/drawing/2014/main" val="4050930806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08617320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43475155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40824904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066014243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5253119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66609601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24514295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79098388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100809737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96774458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163171319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28243175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815507150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954978293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02637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14891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2AEEAA4-D37A-ABCA-9AF2-AA509F5A30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441860"/>
              </p:ext>
            </p:extLst>
          </p:nvPr>
        </p:nvGraphicFramePr>
        <p:xfrm>
          <a:off x="1143000" y="5550932"/>
          <a:ext cx="7008224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8014">
                  <a:extLst>
                    <a:ext uri="{9D8B030D-6E8A-4147-A177-3AD203B41FA5}">
                      <a16:colId xmlns:a16="http://schemas.microsoft.com/office/drawing/2014/main" val="4050930806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08617320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43475155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40824904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066014243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5253119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66609601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24514295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79098388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100809737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96774458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163171319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28243175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815507150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954978293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02637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1489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069C3C3-67D6-E72A-547C-71D8A930A1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05229" y="1181321"/>
                <a:ext cx="4223703" cy="48768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endParaRPr lang="en-US" dirty="0"/>
              </a:p>
              <a:p>
                <a:r>
                  <a:rPr lang="en-US" dirty="0"/>
                  <a:t>Check for 88: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88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88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Check for 100: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Check for 104: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E069C3C3-67D6-E72A-547C-71D8A930A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229" y="1181321"/>
                <a:ext cx="4223703" cy="4876800"/>
              </a:xfrm>
              <a:prstGeom prst="rect">
                <a:avLst/>
              </a:prstGeom>
              <a:blipFill>
                <a:blip r:embed="rId3"/>
                <a:stretch>
                  <a:fillRect l="-1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Graphic 27" descr="Checkbox Checked with solid fill">
            <a:extLst>
              <a:ext uri="{FF2B5EF4-FFF2-40B4-BE49-F238E27FC236}">
                <a16:creationId xmlns:a16="http://schemas.microsoft.com/office/drawing/2014/main" id="{977F52EA-C932-DE34-F071-8A5901B3C5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4530" y="1873454"/>
            <a:ext cx="575810" cy="575810"/>
          </a:xfrm>
          <a:prstGeom prst="rect">
            <a:avLst/>
          </a:prstGeom>
        </p:spPr>
      </p:pic>
      <p:pic>
        <p:nvPicPr>
          <p:cNvPr id="29" name="Graphic 28" descr="Checkbox Checked with solid fill">
            <a:extLst>
              <a:ext uri="{FF2B5EF4-FFF2-40B4-BE49-F238E27FC236}">
                <a16:creationId xmlns:a16="http://schemas.microsoft.com/office/drawing/2014/main" id="{95981F73-5B39-6848-71E8-9DCCF3DA8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40677" y="2291653"/>
            <a:ext cx="575810" cy="575810"/>
          </a:xfrm>
          <a:prstGeom prst="rect">
            <a:avLst/>
          </a:prstGeom>
        </p:spPr>
      </p:pic>
      <p:pic>
        <p:nvPicPr>
          <p:cNvPr id="31" name="Graphic 30" descr="Close with solid fill">
            <a:extLst>
              <a:ext uri="{FF2B5EF4-FFF2-40B4-BE49-F238E27FC236}">
                <a16:creationId xmlns:a16="http://schemas.microsoft.com/office/drawing/2014/main" id="{EF14D90F-BCB3-5AA1-F7E5-3A0AEB0F0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93835" y="3140546"/>
            <a:ext cx="457200" cy="457200"/>
          </a:xfrm>
          <a:prstGeom prst="rect">
            <a:avLst/>
          </a:prstGeom>
        </p:spPr>
      </p:pic>
      <p:pic>
        <p:nvPicPr>
          <p:cNvPr id="32" name="Graphic 31" descr="Checkbox Checked with solid fill">
            <a:extLst>
              <a:ext uri="{FF2B5EF4-FFF2-40B4-BE49-F238E27FC236}">
                <a16:creationId xmlns:a16="http://schemas.microsoft.com/office/drawing/2014/main" id="{966F0787-9858-7825-18C9-5DE4138AD1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4530" y="3435186"/>
            <a:ext cx="575810" cy="575810"/>
          </a:xfrm>
          <a:prstGeom prst="rect">
            <a:avLst/>
          </a:prstGeom>
        </p:spPr>
      </p:pic>
      <p:pic>
        <p:nvPicPr>
          <p:cNvPr id="33" name="Graphic 32" descr="Checkbox Checked with solid fill">
            <a:extLst>
              <a:ext uri="{FF2B5EF4-FFF2-40B4-BE49-F238E27FC236}">
                <a16:creationId xmlns:a16="http://schemas.microsoft.com/office/drawing/2014/main" id="{B0D9CDE2-26F2-F72E-354E-63F86BA721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7820" y="1817078"/>
            <a:ext cx="1142670" cy="1142670"/>
          </a:xfrm>
          <a:prstGeom prst="rect">
            <a:avLst/>
          </a:prstGeom>
        </p:spPr>
      </p:pic>
      <p:pic>
        <p:nvPicPr>
          <p:cNvPr id="34" name="Graphic 33" descr="Close with solid fill">
            <a:extLst>
              <a:ext uri="{FF2B5EF4-FFF2-40B4-BE49-F238E27FC236}">
                <a16:creationId xmlns:a16="http://schemas.microsoft.com/office/drawing/2014/main" id="{32DB6803-6B5A-BC9C-1A09-A9F6578569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22824" y="3129990"/>
            <a:ext cx="814426" cy="814426"/>
          </a:xfrm>
          <a:prstGeom prst="rect">
            <a:avLst/>
          </a:prstGeom>
        </p:spPr>
      </p:pic>
      <p:pic>
        <p:nvPicPr>
          <p:cNvPr id="35" name="Graphic 34" descr="Checkbox Checked with solid fill">
            <a:extLst>
              <a:ext uri="{FF2B5EF4-FFF2-40B4-BE49-F238E27FC236}">
                <a16:creationId xmlns:a16="http://schemas.microsoft.com/office/drawing/2014/main" id="{0B09AC04-8E0E-44A5-DC4D-DC467962F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57934" y="4192836"/>
            <a:ext cx="575810" cy="575810"/>
          </a:xfrm>
          <a:prstGeom prst="rect">
            <a:avLst/>
          </a:prstGeom>
        </p:spPr>
      </p:pic>
      <p:pic>
        <p:nvPicPr>
          <p:cNvPr id="36" name="Graphic 35" descr="Checkbox Checked with solid fill">
            <a:extLst>
              <a:ext uri="{FF2B5EF4-FFF2-40B4-BE49-F238E27FC236}">
                <a16:creationId xmlns:a16="http://schemas.microsoft.com/office/drawing/2014/main" id="{131E713E-381A-A77B-AE04-47B35A8CA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4081" y="4611035"/>
            <a:ext cx="575810" cy="575810"/>
          </a:xfrm>
          <a:prstGeom prst="rect">
            <a:avLst/>
          </a:prstGeom>
        </p:spPr>
      </p:pic>
      <p:pic>
        <p:nvPicPr>
          <p:cNvPr id="37" name="Graphic 36" descr="Checkbox Checked with solid fill">
            <a:extLst>
              <a:ext uri="{FF2B5EF4-FFF2-40B4-BE49-F238E27FC236}">
                <a16:creationId xmlns:a16="http://schemas.microsoft.com/office/drawing/2014/main" id="{AAC26093-3902-5946-06FC-F1DEFDFEB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71224" y="4136460"/>
            <a:ext cx="1142670" cy="114267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D6E7F13B-B781-1D4A-BB42-41223CE25BA0}"/>
              </a:ext>
            </a:extLst>
          </p:cNvPr>
          <p:cNvSpPr txBox="1"/>
          <p:nvPr/>
        </p:nvSpPr>
        <p:spPr>
          <a:xfrm>
            <a:off x="1388848" y="6231388"/>
            <a:ext cx="6516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 false negatives, but can get false positives!</a:t>
            </a:r>
          </a:p>
        </p:txBody>
      </p:sp>
    </p:spTree>
    <p:extLst>
      <p:ext uri="{BB962C8B-B14F-4D97-AF65-F5344CB8AC3E}">
        <p14:creationId xmlns:p14="http://schemas.microsoft.com/office/powerpoint/2010/main" val="220816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D1E5F-AEE2-DC70-C25D-F8223BAD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Bloom Filters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877AC2-25A3-140B-3ABD-19B89DE61F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k=16, n=2,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% 16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/16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% 16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You have the following Bloom filter: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Which of the following values are stored in this filter?</a:t>
                </a:r>
              </a:p>
              <a:p>
                <a:pPr lvl="1"/>
                <a:r>
                  <a:rPr lang="en-US" dirty="0"/>
                  <a:t>121</a:t>
                </a:r>
              </a:p>
              <a:p>
                <a:pPr lvl="1"/>
                <a:r>
                  <a:rPr lang="en-US" dirty="0"/>
                  <a:t>124</a:t>
                </a:r>
              </a:p>
              <a:p>
                <a:pPr lvl="1"/>
                <a:r>
                  <a:rPr lang="en-US" dirty="0"/>
                  <a:t>64</a:t>
                </a:r>
              </a:p>
              <a:p>
                <a:pPr lvl="1"/>
                <a:r>
                  <a:rPr lang="en-US" dirty="0"/>
                  <a:t>47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877AC2-25A3-140B-3ABD-19B89DE61F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392173-127B-D055-0363-5F1720B416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857245"/>
              </p:ext>
            </p:extLst>
          </p:nvPr>
        </p:nvGraphicFramePr>
        <p:xfrm>
          <a:off x="838200" y="3874532"/>
          <a:ext cx="7008224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8014">
                  <a:extLst>
                    <a:ext uri="{9D8B030D-6E8A-4147-A177-3AD203B41FA5}">
                      <a16:colId xmlns:a16="http://schemas.microsoft.com/office/drawing/2014/main" val="4050930806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08617320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43475155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40824904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066014243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5253119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66609601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245142952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79098388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4100809737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96774458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163171319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2282431751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815507150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1954978293"/>
                    </a:ext>
                  </a:extLst>
                </a:gridCol>
                <a:gridCol w="438014">
                  <a:extLst>
                    <a:ext uri="{9D8B030D-6E8A-4147-A177-3AD203B41FA5}">
                      <a16:colId xmlns:a16="http://schemas.microsoft.com/office/drawing/2014/main" val="302637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14891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DDEA3E53-2137-07F2-AF35-29C1D8CF83A8}"/>
              </a:ext>
            </a:extLst>
          </p:cNvPr>
          <p:cNvGrpSpPr/>
          <p:nvPr/>
        </p:nvGrpSpPr>
        <p:grpSpPr>
          <a:xfrm>
            <a:off x="914404" y="3505200"/>
            <a:ext cx="6919942" cy="369332"/>
            <a:chOff x="1600200" y="3669268"/>
            <a:chExt cx="6919942" cy="3693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8FC5DAD-9475-CB86-1FBB-6B24F8384CFB}"/>
                </a:ext>
              </a:extLst>
            </p:cNvPr>
            <p:cNvSpPr txBox="1"/>
            <p:nvPr/>
          </p:nvSpPr>
          <p:spPr>
            <a:xfrm>
              <a:off x="1600200" y="366926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AAC2833-EAED-F58C-7209-F84C7A261609}"/>
                </a:ext>
              </a:extLst>
            </p:cNvPr>
            <p:cNvSpPr txBox="1"/>
            <p:nvPr/>
          </p:nvSpPr>
          <p:spPr>
            <a:xfrm>
              <a:off x="1989309" y="366926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DC2F58-5AFC-9BDF-BC2C-B8463F35A5BB}"/>
                </a:ext>
              </a:extLst>
            </p:cNvPr>
            <p:cNvSpPr txBox="1"/>
            <p:nvPr/>
          </p:nvSpPr>
          <p:spPr>
            <a:xfrm>
              <a:off x="2502650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E4CBF1D-CDDA-1058-0B70-161D23B36C05}"/>
                </a:ext>
              </a:extLst>
            </p:cNvPr>
            <p:cNvSpPr txBox="1"/>
            <p:nvPr/>
          </p:nvSpPr>
          <p:spPr>
            <a:xfrm>
              <a:off x="2891759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1BCF819-EEF0-9916-41AA-AA05A1F4047B}"/>
                </a:ext>
              </a:extLst>
            </p:cNvPr>
            <p:cNvSpPr txBox="1"/>
            <p:nvPr/>
          </p:nvSpPr>
          <p:spPr>
            <a:xfrm>
              <a:off x="3356642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876202C-8D17-3836-7C7E-8F7450F2DD84}"/>
                </a:ext>
              </a:extLst>
            </p:cNvPr>
            <p:cNvSpPr txBox="1"/>
            <p:nvPr/>
          </p:nvSpPr>
          <p:spPr>
            <a:xfrm>
              <a:off x="3745751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F005ED2-68D2-99F2-57A9-9156B1DCE903}"/>
                </a:ext>
              </a:extLst>
            </p:cNvPr>
            <p:cNvSpPr txBox="1"/>
            <p:nvPr/>
          </p:nvSpPr>
          <p:spPr>
            <a:xfrm>
              <a:off x="4259093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EA0051F-F406-5BC1-FB87-662EA92A5B1F}"/>
                </a:ext>
              </a:extLst>
            </p:cNvPr>
            <p:cNvSpPr txBox="1"/>
            <p:nvPr/>
          </p:nvSpPr>
          <p:spPr>
            <a:xfrm>
              <a:off x="4648202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363D018-2EB0-6FF1-F843-68807A70E6B5}"/>
                </a:ext>
              </a:extLst>
            </p:cNvPr>
            <p:cNvSpPr txBox="1"/>
            <p:nvPr/>
          </p:nvSpPr>
          <p:spPr>
            <a:xfrm>
              <a:off x="5095112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EE3C271-679C-54EE-69F1-C8C9B22BEB12}"/>
                </a:ext>
              </a:extLst>
            </p:cNvPr>
            <p:cNvSpPr txBox="1"/>
            <p:nvPr/>
          </p:nvSpPr>
          <p:spPr>
            <a:xfrm>
              <a:off x="5484221" y="3669268"/>
              <a:ext cx="312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9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FB398F-D0DF-0FB8-C224-41C2D405BFAE}"/>
                </a:ext>
              </a:extLst>
            </p:cNvPr>
            <p:cNvSpPr txBox="1"/>
            <p:nvPr/>
          </p:nvSpPr>
          <p:spPr>
            <a:xfrm>
              <a:off x="5933443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AD1517B-68DF-019D-B76C-A97AD3349C25}"/>
                </a:ext>
              </a:extLst>
            </p:cNvPr>
            <p:cNvSpPr txBox="1"/>
            <p:nvPr/>
          </p:nvSpPr>
          <p:spPr>
            <a:xfrm>
              <a:off x="6331112" y="3669268"/>
              <a:ext cx="424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EB27F9-0820-BA5E-6ECA-69A940D9DE55}"/>
                </a:ext>
              </a:extLst>
            </p:cNvPr>
            <p:cNvSpPr txBox="1"/>
            <p:nvPr/>
          </p:nvSpPr>
          <p:spPr>
            <a:xfrm>
              <a:off x="6787435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F02FF8-19F3-AFF4-4601-5F65F1E9AC16}"/>
                </a:ext>
              </a:extLst>
            </p:cNvPr>
            <p:cNvSpPr txBox="1"/>
            <p:nvPr/>
          </p:nvSpPr>
          <p:spPr>
            <a:xfrm>
              <a:off x="7176544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CF454B-DC83-6D5E-C768-A43FAAA9ADB9}"/>
                </a:ext>
              </a:extLst>
            </p:cNvPr>
            <p:cNvSpPr txBox="1"/>
            <p:nvPr/>
          </p:nvSpPr>
          <p:spPr>
            <a:xfrm>
              <a:off x="7689886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412222-D69C-BF8A-3B43-5B480C2167E8}"/>
                </a:ext>
              </a:extLst>
            </p:cNvPr>
            <p:cNvSpPr txBox="1"/>
            <p:nvPr/>
          </p:nvSpPr>
          <p:spPr>
            <a:xfrm>
              <a:off x="8078995" y="3669268"/>
              <a:ext cx="441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15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EAB2340-A86F-92CD-214A-B05AAEBAEDC1}"/>
                  </a:ext>
                </a:extLst>
              </p:cNvPr>
              <p:cNvSpPr txBox="1"/>
              <p:nvPr/>
            </p:nvSpPr>
            <p:spPr>
              <a:xfrm>
                <a:off x="1873644" y="4933880"/>
                <a:ext cx="26283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EAB2340-A86F-92CD-214A-B05AAEBAE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44" y="4933880"/>
                <a:ext cx="2628348" cy="276999"/>
              </a:xfrm>
              <a:prstGeom prst="rect">
                <a:avLst/>
              </a:prstGeom>
              <a:blipFill>
                <a:blip r:embed="rId3"/>
                <a:stretch>
                  <a:fillRect l="-1442" r="-144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Graphic 40" descr="Close with solid fill">
            <a:extLst>
              <a:ext uri="{FF2B5EF4-FFF2-40B4-BE49-F238E27FC236}">
                <a16:creationId xmlns:a16="http://schemas.microsoft.com/office/drawing/2014/main" id="{A91AA53A-C081-43E8-9876-6613CFBEE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6321" y="4831608"/>
            <a:ext cx="457200" cy="4572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2A6F1FD-46C5-817F-C306-927E2B8A0A0F}"/>
                  </a:ext>
                </a:extLst>
              </p:cNvPr>
              <p:cNvSpPr txBox="1"/>
              <p:nvPr/>
            </p:nvSpPr>
            <p:spPr>
              <a:xfrm>
                <a:off x="1873644" y="5304720"/>
                <a:ext cx="27565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2A6F1FD-46C5-817F-C306-927E2B8A0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44" y="5304720"/>
                <a:ext cx="2756588" cy="276999"/>
              </a:xfrm>
              <a:prstGeom prst="rect">
                <a:avLst/>
              </a:prstGeom>
              <a:blipFill>
                <a:blip r:embed="rId6"/>
                <a:stretch>
                  <a:fillRect l="-1376" r="-1376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Graphic 42" descr="Checkbox Checked with solid fill">
            <a:extLst>
              <a:ext uri="{FF2B5EF4-FFF2-40B4-BE49-F238E27FC236}">
                <a16:creationId xmlns:a16="http://schemas.microsoft.com/office/drawing/2014/main" id="{3D707E55-0B61-0640-F95F-BB604EBAA8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67016" y="5135166"/>
            <a:ext cx="575810" cy="57581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54E0C97-6162-CC36-E27F-69D9F43C8447}"/>
                  </a:ext>
                </a:extLst>
              </p:cNvPr>
              <p:cNvSpPr txBox="1"/>
              <p:nvPr/>
            </p:nvSpPr>
            <p:spPr>
              <a:xfrm>
                <a:off x="1876901" y="5651697"/>
                <a:ext cx="23718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54E0C97-6162-CC36-E27F-69D9F43C8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901" y="5651697"/>
                <a:ext cx="2371868" cy="276999"/>
              </a:xfrm>
              <a:prstGeom prst="rect">
                <a:avLst/>
              </a:prstGeom>
              <a:blipFill>
                <a:blip r:embed="rId9"/>
                <a:stretch>
                  <a:fillRect l="-1596" r="-159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7BC6B90-005D-3EA8-3C2C-1A27E49581AA}"/>
                  </a:ext>
                </a:extLst>
              </p:cNvPr>
              <p:cNvSpPr txBox="1"/>
              <p:nvPr/>
            </p:nvSpPr>
            <p:spPr>
              <a:xfrm>
                <a:off x="1876901" y="6022537"/>
                <a:ext cx="25001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47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=15,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47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7BC6B90-005D-3EA8-3C2C-1A27E4958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901" y="6022537"/>
                <a:ext cx="2500108" cy="276999"/>
              </a:xfrm>
              <a:prstGeom prst="rect">
                <a:avLst/>
              </a:prstGeom>
              <a:blipFill>
                <a:blip r:embed="rId10"/>
                <a:stretch>
                  <a:fillRect l="-1515" r="-1515"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Graphic 45" descr="Checkbox Checked with solid fill">
            <a:extLst>
              <a:ext uri="{FF2B5EF4-FFF2-40B4-BE49-F238E27FC236}">
                <a16:creationId xmlns:a16="http://schemas.microsoft.com/office/drawing/2014/main" id="{F4A58512-83C5-A16B-3608-E08E0783E7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67016" y="5474855"/>
            <a:ext cx="575810" cy="575810"/>
          </a:xfrm>
          <a:prstGeom prst="rect">
            <a:avLst/>
          </a:prstGeom>
        </p:spPr>
      </p:pic>
      <p:pic>
        <p:nvPicPr>
          <p:cNvPr id="47" name="Graphic 46" descr="Close with solid fill">
            <a:extLst>
              <a:ext uri="{FF2B5EF4-FFF2-40B4-BE49-F238E27FC236}">
                <a16:creationId xmlns:a16="http://schemas.microsoft.com/office/drawing/2014/main" id="{9F7EEC00-5178-0934-BBE7-1117E4B4F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6321" y="5898265"/>
            <a:ext cx="457200" cy="45720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3E49CC1A-CE74-794F-9829-FA6AAEC3F19C}"/>
              </a:ext>
            </a:extLst>
          </p:cNvPr>
          <p:cNvSpPr/>
          <p:nvPr/>
        </p:nvSpPr>
        <p:spPr>
          <a:xfrm>
            <a:off x="1616418" y="4831608"/>
            <a:ext cx="7451381" cy="20036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1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4" grpId="0"/>
      <p:bldP spid="45" grpId="0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E24CD-897A-7D07-58EC-E8DEC6C3D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Differential Privacy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49F67C-4CF0-3019-DE18-96DB93F2A6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Step 1: encode values as fixed-length binary array B</a:t>
                </a:r>
              </a:p>
              <a:p>
                <a:pPr lvl="1"/>
                <a:r>
                  <a:rPr lang="en-US" dirty="0"/>
                  <a:t>hot-one encoding</a:t>
                </a:r>
              </a:p>
              <a:p>
                <a:pPr lvl="1"/>
                <a:r>
                  <a:rPr lang="en-US" dirty="0"/>
                  <a:t>Bloom filter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Step 2: apply randomized response bitwise</a:t>
                </a:r>
              </a:p>
              <a:p>
                <a:pPr lvl="1"/>
                <a:r>
                  <a:rPr lang="en-US" dirty="0"/>
                  <a:t>for each bit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create a modified bit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with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probability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with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probability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with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probability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Note: if a signal bit is replaced with 0, B’ will no longer contain information about the value in B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49F67C-4CF0-3019-DE18-96DB93F2A6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8052" b="-4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7645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78DAA-1BD0-57ED-7E66-6E8E04835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E067E-49B7-3D91-8CB5-3EF8239B8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431D5-7E01-0C39-A3C1-1385313FD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Limitation #1: This only works for binary responses</a:t>
            </a:r>
          </a:p>
          <a:p>
            <a:endParaRPr lang="en-US" dirty="0"/>
          </a:p>
          <a:p>
            <a:r>
              <a:rPr lang="en-US" dirty="0"/>
              <a:t>Limitation #2: Repeated answers degrade privacy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0C5564-5A74-EBDC-2181-8F06BEFA6A42}"/>
              </a:ext>
            </a:extLst>
          </p:cNvPr>
          <p:cNvCxnSpPr/>
          <p:nvPr/>
        </p:nvCxnSpPr>
        <p:spPr>
          <a:xfrm>
            <a:off x="685800" y="1828800"/>
            <a:ext cx="6858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420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E661F-E533-88E3-15D4-DD083C8CC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Memoization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E4CEC-A82B-99FC-64BD-0383D2832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Permanently associated a fixed random response with the real value B</a:t>
            </a:r>
          </a:p>
          <a:p>
            <a:r>
              <a:rPr lang="en-US" dirty="0"/>
              <a:t>If you needed again, used the stored B’ </a:t>
            </a:r>
          </a:p>
          <a:p>
            <a:r>
              <a:rPr lang="en-US" dirty="0"/>
              <a:t>Never generate a fresh random B’ for the same value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2"/>
                </a:solidFill>
              </a:rPr>
              <a:t>Permanent randomized response</a:t>
            </a:r>
          </a:p>
        </p:txBody>
      </p:sp>
    </p:spTree>
    <p:extLst>
      <p:ext uri="{BB962C8B-B14F-4D97-AF65-F5344CB8AC3E}">
        <p14:creationId xmlns:p14="http://schemas.microsoft.com/office/powerpoint/2010/main" val="211854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995B2-C6D7-AF23-8D5E-BE3538ACE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B3B2-F4CC-F4B1-B1CF-7ED233D2B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A0ADC-CFAF-B382-130B-2AC73A459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Limitation #1: This only works for binary responses</a:t>
            </a:r>
          </a:p>
          <a:p>
            <a:endParaRPr lang="en-US" dirty="0"/>
          </a:p>
          <a:p>
            <a:r>
              <a:rPr lang="en-US" dirty="0"/>
              <a:t>Limitation #2: Repeated answers degrade privacy</a:t>
            </a:r>
          </a:p>
          <a:p>
            <a:endParaRPr lang="en-US" dirty="0"/>
          </a:p>
          <a:p>
            <a:r>
              <a:rPr lang="en-US" dirty="0"/>
              <a:t>Limitation #3: </a:t>
            </a:r>
            <a:r>
              <a:rPr lang="en-US" dirty="0" err="1"/>
              <a:t>Memoized</a:t>
            </a:r>
            <a:r>
              <a:rPr lang="en-US" dirty="0"/>
              <a:t> repeated responses are linkable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069946-8A06-4F33-1E8C-AFF6C5994172}"/>
              </a:ext>
            </a:extLst>
          </p:cNvPr>
          <p:cNvCxnSpPr/>
          <p:nvPr/>
        </p:nvCxnSpPr>
        <p:spPr>
          <a:xfrm>
            <a:off x="685800" y="1828800"/>
            <a:ext cx="6858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8110C40-1CD0-60BF-CFA3-550395711CE8}"/>
              </a:ext>
            </a:extLst>
          </p:cNvPr>
          <p:cNvCxnSpPr/>
          <p:nvPr/>
        </p:nvCxnSpPr>
        <p:spPr>
          <a:xfrm>
            <a:off x="685800" y="2743200"/>
            <a:ext cx="6858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672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67E2E-BD18-A150-FF19-123446FEE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second layer of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901B1-7BF9-588A-8537-B8F99F3CA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Instantaneous randomized response</a:t>
            </a:r>
          </a:p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en-US" dirty="0"/>
              <a:t>Create new array using bitwise randomized response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Send this new array S to the server</a:t>
            </a: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0AEBCC-3BF8-CD95-AB00-7BB323DC2FFF}"/>
                  </a:ext>
                </a:extLst>
              </p:cNvPr>
              <p:cNvSpPr txBox="1"/>
              <p:nvPr/>
            </p:nvSpPr>
            <p:spPr>
              <a:xfrm>
                <a:off x="2667000" y="3048000"/>
                <a:ext cx="3169650" cy="7194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0AEBCC-3BF8-CD95-AB00-7BB323DC2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3048000"/>
                <a:ext cx="3169650" cy="719428"/>
              </a:xfrm>
              <a:prstGeom prst="rect">
                <a:avLst/>
              </a:prstGeom>
              <a:blipFill>
                <a:blip r:embed="rId2"/>
                <a:stretch>
                  <a:fillRect l="-400" t="-228070" r="-400" b="-3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5535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27DA0-1A66-8C8C-76CD-F5909E510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RAPPOR</a:t>
            </a:r>
          </a:p>
        </p:txBody>
      </p:sp>
      <p:pic>
        <p:nvPicPr>
          <p:cNvPr id="5" name="Content Placeholder 4" descr="A bar code graph with numbers and text&#10;&#10;AI-generated content may be incorrect.">
            <a:extLst>
              <a:ext uri="{FF2B5EF4-FFF2-40B4-BE49-F238E27FC236}">
                <a16:creationId xmlns:a16="http://schemas.microsoft.com/office/drawing/2014/main" id="{B62DDBE5-EE01-D539-CA2B-CE240B3FD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8229600" cy="253056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D27759-6C1C-C4BE-CD63-2895ED5A5C50}"/>
              </a:ext>
            </a:extLst>
          </p:cNvPr>
          <p:cNvSpPr txBox="1"/>
          <p:nvPr/>
        </p:nvSpPr>
        <p:spPr>
          <a:xfrm>
            <a:off x="7726281" y="4495800"/>
            <a:ext cx="96051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n = 4</a:t>
            </a:r>
          </a:p>
          <a:p>
            <a:r>
              <a:rPr lang="en-US" dirty="0"/>
              <a:t>f = .5</a:t>
            </a:r>
          </a:p>
          <a:p>
            <a:r>
              <a:rPr lang="en-US" dirty="0"/>
              <a:t>q = .75 </a:t>
            </a:r>
          </a:p>
          <a:p>
            <a:r>
              <a:rPr lang="en-US" dirty="0"/>
              <a:t>p = .5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1C3D7B-1E5F-5725-01C8-70266790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6640"/>
            <a:ext cx="1600200" cy="199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700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FB363-D35E-85AD-32D5-0CA12D39E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of RAPPOR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CEFC4F-2C68-4B19-8942-58ECFAFF3E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CEFC4F-2C68-4B19-8942-58ECFAFF3E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654CCE-43C9-8A7F-EC3D-85BA0B738D6A}"/>
                  </a:ext>
                </a:extLst>
              </p:cNvPr>
              <p:cNvSpPr txBox="1"/>
              <p:nvPr/>
            </p:nvSpPr>
            <p:spPr>
              <a:xfrm>
                <a:off x="758457" y="2133600"/>
                <a:ext cx="8421986" cy="369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 </m:t>
                              </m:r>
                            </m:e>
                          </m:d>
                        </m:e>
                      </m:func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654CCE-43C9-8A7F-EC3D-85BA0B738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457" y="2133600"/>
                <a:ext cx="8421986" cy="369588"/>
              </a:xfrm>
              <a:prstGeom prst="rect">
                <a:avLst/>
              </a:prstGeom>
              <a:blipFill>
                <a:blip r:embed="rId3"/>
                <a:stretch>
                  <a:fillRect t="-6667" r="-75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9990823-4864-4243-185B-B05CA47AE34A}"/>
                  </a:ext>
                </a:extLst>
              </p:cNvPr>
              <p:cNvSpPr txBox="1"/>
              <p:nvPr/>
            </p:nvSpPr>
            <p:spPr>
              <a:xfrm>
                <a:off x="761770" y="2667000"/>
                <a:ext cx="6789807" cy="369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 </m:t>
                              </m:r>
                            </m:e>
                          </m:d>
                        </m:e>
                      </m:func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=1]⋅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9990823-4864-4243-185B-B05CA47AE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770" y="2667000"/>
                <a:ext cx="6789807" cy="369588"/>
              </a:xfrm>
              <a:prstGeom prst="rect">
                <a:avLst/>
              </a:prstGeom>
              <a:blipFill>
                <a:blip r:embed="rId4"/>
                <a:stretch>
                  <a:fillRect t="-6667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911E16A-B27A-234E-0190-33A0273256FE}"/>
                  </a:ext>
                </a:extLst>
              </p:cNvPr>
              <p:cNvSpPr txBox="1"/>
              <p:nvPr/>
            </p:nvSpPr>
            <p:spPr>
              <a:xfrm>
                <a:off x="1591506" y="3141318"/>
                <a:ext cx="6755888" cy="369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 </m:t>
                              </m:r>
                            </m:e>
                          </m:d>
                        </m:e>
                      </m:func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=1]⋅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911E16A-B27A-234E-0190-33A0273256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506" y="3141318"/>
                <a:ext cx="6755888" cy="369588"/>
              </a:xfrm>
              <a:prstGeom prst="rect">
                <a:avLst/>
              </a:prstGeom>
              <a:blipFill>
                <a:blip r:embed="rId5"/>
                <a:stretch>
                  <a:fillRect l="-375" t="-6667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D289F0-E6E4-43B1-75C8-E2C3F0A2A2B4}"/>
                  </a:ext>
                </a:extLst>
              </p:cNvPr>
              <p:cNvSpPr txBox="1"/>
              <p:nvPr/>
            </p:nvSpPr>
            <p:spPr>
              <a:xfrm>
                <a:off x="761770" y="3615636"/>
                <a:ext cx="2790572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⋅(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D289F0-E6E4-43B1-75C8-E2C3F0A2A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770" y="3615636"/>
                <a:ext cx="2790572" cy="691471"/>
              </a:xfrm>
              <a:prstGeom prst="rect">
                <a:avLst/>
              </a:prstGeom>
              <a:blipFill>
                <a:blip r:embed="rId6"/>
                <a:stretch>
                  <a:fillRect l="-455" r="-3182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65BE07-94DB-4AB0-C296-C888C29F6912}"/>
                  </a:ext>
                </a:extLst>
              </p:cNvPr>
              <p:cNvSpPr txBox="1"/>
              <p:nvPr/>
            </p:nvSpPr>
            <p:spPr>
              <a:xfrm>
                <a:off x="3574164" y="3615635"/>
                <a:ext cx="1369542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⋅(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65BE07-94DB-4AB0-C296-C888C29F6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164" y="3615635"/>
                <a:ext cx="1369542" cy="691471"/>
              </a:xfrm>
              <a:prstGeom prst="rect">
                <a:avLst/>
              </a:prstGeom>
              <a:blipFill>
                <a:blip r:embed="rId7"/>
                <a:stretch>
                  <a:fillRect l="-3670" r="-6422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DFDD36-8EAC-CF17-7536-632D4F75E79E}"/>
                  </a:ext>
                </a:extLst>
              </p:cNvPr>
              <p:cNvSpPr txBox="1"/>
              <p:nvPr/>
            </p:nvSpPr>
            <p:spPr>
              <a:xfrm>
                <a:off x="758457" y="4411837"/>
                <a:ext cx="3281924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DFDD36-8EAC-CF17-7536-632D4F75E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457" y="4411837"/>
                <a:ext cx="3281924" cy="691471"/>
              </a:xfrm>
              <a:prstGeom prst="rect">
                <a:avLst/>
              </a:prstGeom>
              <a:blipFill>
                <a:blip r:embed="rId8"/>
                <a:stretch>
                  <a:fillRect r="-1154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447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1D54A-7463-4F9C-A32D-E79610BF0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DD3B-E48E-F678-234C-6D33B568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of RAPPOR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247C8-A0B3-1DB4-54A3-5B7B701B8D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5715000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RAPPOR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-differentially private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Backup if repeated queries negate instantaneous DP is still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-differentially private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1 −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247C8-A0B3-1DB4-54A3-5B7B701B8D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5715000"/>
              </a:xfrm>
              <a:blipFill>
                <a:blip r:embed="rId3"/>
                <a:stretch>
                  <a:fillRect l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7F9BF17-9AE2-23A5-FEAD-3BF1D5E12B81}"/>
                  </a:ext>
                </a:extLst>
              </p:cNvPr>
              <p:cNvSpPr/>
              <p:nvPr/>
            </p:nvSpPr>
            <p:spPr>
              <a:xfrm>
                <a:off x="457200" y="2819400"/>
                <a:ext cx="2286001" cy="679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𝐶h𝑎𝑟𝑙𝑖𝑒</m:t>
                                  </m:r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| </m:t>
                              </m:r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𝐶h𝑎𝑟𝑙𝑖𝑒</m:t>
                                  </m:r>
                                </m:e>
                              </m:d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7F9BF17-9AE2-23A5-FEAD-3BF1D5E12B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819400"/>
                <a:ext cx="2286001" cy="679032"/>
              </a:xfrm>
              <a:prstGeom prst="rect">
                <a:avLst/>
              </a:prstGeom>
              <a:blipFill>
                <a:blip r:embed="rId4"/>
                <a:stretch>
                  <a:fillRect t="-3704" r="-4972"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4A35D05-645C-2934-0B88-21F2D54B818F}"/>
                  </a:ext>
                </a:extLst>
              </p:cNvPr>
              <p:cNvSpPr/>
              <p:nvPr/>
            </p:nvSpPr>
            <p:spPr>
              <a:xfrm>
                <a:off x="2895600" y="2819400"/>
                <a:ext cx="2286001" cy="679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4A35D05-645C-2934-0B88-21F2D54B81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2819400"/>
                <a:ext cx="2286001" cy="679032"/>
              </a:xfrm>
              <a:prstGeom prst="rect">
                <a:avLst/>
              </a:prstGeom>
              <a:blipFill>
                <a:blip r:embed="rId5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ABFAE34-31E3-F566-6480-CBE0AEBEEB6F}"/>
                  </a:ext>
                </a:extLst>
              </p:cNvPr>
              <p:cNvSpPr/>
              <p:nvPr/>
            </p:nvSpPr>
            <p:spPr>
              <a:xfrm>
                <a:off x="2895599" y="3581400"/>
                <a:ext cx="2057401" cy="7468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(1−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ABFAE34-31E3-F566-6480-CBE0AEBEEB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599" y="3581400"/>
                <a:ext cx="2057401" cy="746808"/>
              </a:xfrm>
              <a:prstGeom prst="rect">
                <a:avLst/>
              </a:prstGeom>
              <a:blipFill>
                <a:blip r:embed="rId6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778363-0110-E0FC-7444-5F268637AC9C}"/>
                  </a:ext>
                </a:extLst>
              </p:cNvPr>
              <p:cNvSpPr/>
              <p:nvPr/>
            </p:nvSpPr>
            <p:spPr>
              <a:xfrm>
                <a:off x="2879034" y="4385712"/>
                <a:ext cx="2057401" cy="5538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778363-0110-E0FC-7444-5F268637AC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034" y="4385712"/>
                <a:ext cx="2057401" cy="553870"/>
              </a:xfrm>
              <a:prstGeom prst="rect">
                <a:avLst/>
              </a:prstGeom>
              <a:blipFill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945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1BD56-1F96-2DD4-ABF7-C68C6DA9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Utility of RAPPOR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71FF1-15E4-B664-5493-D1237DF5E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Calculate estimate of number of times each bit is truly set in B</a:t>
            </a:r>
          </a:p>
          <a:p>
            <a:r>
              <a:rPr lang="en-US" dirty="0"/>
              <a:t>Use regression model to select candidate strings to consider</a:t>
            </a:r>
          </a:p>
          <a:p>
            <a:r>
              <a:rPr lang="en-US" dirty="0"/>
              <a:t>Use least-squares regression to estimate counts for candidate strings</a:t>
            </a:r>
          </a:p>
          <a:p>
            <a:r>
              <a:rPr lang="en-US" dirty="0"/>
              <a:t>filter out ones with insignificant p-values</a:t>
            </a:r>
          </a:p>
        </p:txBody>
      </p:sp>
    </p:spTree>
    <p:extLst>
      <p:ext uri="{BB962C8B-B14F-4D97-AF65-F5344CB8AC3E}">
        <p14:creationId xmlns:p14="http://schemas.microsoft.com/office/powerpoint/2010/main" val="3057405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1AFA8-9AA4-D310-FF70-BA59F49FF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Utility of RAPPOR</a:t>
            </a:r>
          </a:p>
        </p:txBody>
      </p:sp>
      <p:pic>
        <p:nvPicPr>
          <p:cNvPr id="14" name="Content Placeholder 13" descr="A graph of a red and white line&#10;&#10;AI-generated content may be incorrect.">
            <a:extLst>
              <a:ext uri="{FF2B5EF4-FFF2-40B4-BE49-F238E27FC236}">
                <a16:creationId xmlns:a16="http://schemas.microsoft.com/office/drawing/2014/main" id="{5549204C-6E16-A020-2D92-6702AE60541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48" y="1652016"/>
            <a:ext cx="4038600" cy="3553968"/>
          </a:xfrm>
        </p:spPr>
      </p:pic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9212B761-CFA0-60EA-C8F7-8080E204681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58244649"/>
              </p:ext>
            </p:extLst>
          </p:nvPr>
        </p:nvGraphicFramePr>
        <p:xfrm>
          <a:off x="4648200" y="1673225"/>
          <a:ext cx="4038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3506970527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367996209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4232200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Truth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38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48803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49884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1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47388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47026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26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V_3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39509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44642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47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V_4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40420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42747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9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V_5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41490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40077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34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V_10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34196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31234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54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V_19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23860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20057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V_20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20159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19110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91382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D1B7659-DFB5-6E35-0617-CC1AF98A3074}"/>
              </a:ext>
            </a:extLst>
          </p:cNvPr>
          <p:cNvSpPr txBox="1"/>
          <p:nvPr/>
        </p:nvSpPr>
        <p:spPr>
          <a:xfrm>
            <a:off x="1918068" y="5562600"/>
            <a:ext cx="530786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Experiments run with k=128,n=2, f=.5, q=.75, p=.5</a:t>
            </a:r>
          </a:p>
        </p:txBody>
      </p:sp>
    </p:spTree>
    <p:extLst>
      <p:ext uri="{BB962C8B-B14F-4D97-AF65-F5344CB8AC3E}">
        <p14:creationId xmlns:p14="http://schemas.microsoft.com/office/powerpoint/2010/main" val="152835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DCF0C-37D6-6172-A091-C4697CD0B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Parameters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47F398-C7D5-6907-DA23-420BF8661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Bloom Filter Size</a:t>
            </a:r>
          </a:p>
        </p:txBody>
      </p:sp>
      <p:pic>
        <p:nvPicPr>
          <p:cNvPr id="11" name="Content Placeholder 10" descr="A graph of different colored dots&#10;&#10;AI-generated content may be incorrect.">
            <a:extLst>
              <a:ext uri="{FF2B5EF4-FFF2-40B4-BE49-F238E27FC236}">
                <a16:creationId xmlns:a16="http://schemas.microsoft.com/office/drawing/2014/main" id="{416DBBDD-E499-9BB9-8DC2-1A85DC745D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378263"/>
            <a:ext cx="3932238" cy="2498537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F8A53-7FC7-3BB6-C2B1-F857DF2D79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25581" y="1676400"/>
            <a:ext cx="3931920" cy="639762"/>
          </a:xfrm>
        </p:spPr>
        <p:txBody>
          <a:bodyPr/>
          <a:lstStyle/>
          <a:p>
            <a:r>
              <a:rPr lang="en-US" dirty="0"/>
              <a:t>Number of Hash functions (n)</a:t>
            </a:r>
          </a:p>
        </p:txBody>
      </p:sp>
      <p:pic>
        <p:nvPicPr>
          <p:cNvPr id="13" name="Content Placeholder 12" descr="A graph of different colored triangles&#10;&#10;AI-generated content may be incorrect.">
            <a:extLst>
              <a:ext uri="{FF2B5EF4-FFF2-40B4-BE49-F238E27FC236}">
                <a16:creationId xmlns:a16="http://schemas.microsoft.com/office/drawing/2014/main" id="{CB4F3FDC-DFBF-7381-97FC-FB69B75FC15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763" y="2395663"/>
            <a:ext cx="3932237" cy="2463737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46F99D-1095-DFD4-5213-4F38E9FC7BB5}"/>
                  </a:ext>
                </a:extLst>
              </p:cNvPr>
              <p:cNvSpPr txBox="1"/>
              <p:nvPr/>
            </p:nvSpPr>
            <p:spPr>
              <a:xfrm>
                <a:off x="2152459" y="5425297"/>
                <a:ext cx="4839082" cy="646331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f, p, q should be chosen for desired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dirty="0"/>
              </a:p>
              <a:p>
                <a:pPr algn="ctr"/>
                <a:r>
                  <a:rPr lang="en-US" dirty="0"/>
                  <a:t> Experiments run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46F99D-1095-DFD4-5213-4F38E9FC7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2459" y="5425297"/>
                <a:ext cx="4839082" cy="646331"/>
              </a:xfrm>
              <a:prstGeom prst="rect">
                <a:avLst/>
              </a:prstGeom>
              <a:blipFill>
                <a:blip r:embed="rId4"/>
                <a:stretch>
                  <a:fillRect l="-260" t="-1852"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756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9E70-E953-707B-53BA-2E7A10A5A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Malware Prevalence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5D19E-9703-CF3D-19EB-44F9EDE40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186,792 reports from 10,133 Windows computers </a:t>
            </a:r>
          </a:p>
          <a:p>
            <a:r>
              <a:rPr lang="en-US" dirty="0"/>
              <a:t>sampled actively running processes (~18 process names per machine)</a:t>
            </a:r>
          </a:p>
          <a:p>
            <a:r>
              <a:rPr lang="en-US" dirty="0"/>
              <a:t>Goal: estimate frequency of malware “BADAPPLE.COM”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table of numbers and letters&#10;&#10;AI-generated content may be incorrect.">
            <a:extLst>
              <a:ext uri="{FF2B5EF4-FFF2-40B4-BE49-F238E27FC236}">
                <a16:creationId xmlns:a16="http://schemas.microsoft.com/office/drawing/2014/main" id="{714380EC-EF76-63D5-FDE5-2F219280D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558435"/>
            <a:ext cx="5867400" cy="29086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2777BB-34FE-3B6D-16A9-9AF1FFB9A244}"/>
              </a:ext>
            </a:extLst>
          </p:cNvPr>
          <p:cNvSpPr/>
          <p:nvPr/>
        </p:nvSpPr>
        <p:spPr>
          <a:xfrm>
            <a:off x="1752600" y="5638800"/>
            <a:ext cx="5753100" cy="228600"/>
          </a:xfrm>
          <a:prstGeom prst="rect">
            <a:avLst/>
          </a:prstGeom>
          <a:solidFill>
            <a:srgbClr val="FFFF00">
              <a:alpha val="3992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0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73E3E-8D6A-E72C-9247-6BBA36EB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RAPPOR in the real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9AD0A-B709-2F02-983A-711304B6F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in Chromium for error reporting and other data collection for ~10 years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more recently, mostly replaced by private ML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A6788B4-96E3-4395-2B3A-B9C8BF6E3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8600" y="60960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2538E-EC63-2517-A02A-F68D013E4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DP on iPhones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8295C-D0B4-BB8D-9BDC-4B654E6F8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Apple uses a form of local differential privacy known as Private Count Mean Sketch to collect data iOS users</a:t>
            </a:r>
          </a:p>
          <a:p>
            <a:endParaRPr lang="en-US" dirty="0"/>
          </a:p>
          <a:p>
            <a:r>
              <a:rPr lang="en-US" dirty="0"/>
              <a:t>identifying websites with high memory or energy usage </a:t>
            </a:r>
          </a:p>
          <a:p>
            <a:endParaRPr lang="en-US" dirty="0"/>
          </a:p>
          <a:p>
            <a:r>
              <a:rPr lang="en-US" dirty="0"/>
              <a:t>discovering new words</a:t>
            </a:r>
          </a:p>
          <a:p>
            <a:endParaRPr lang="en-US" dirty="0"/>
          </a:p>
          <a:p>
            <a:r>
              <a:rPr lang="en-US" dirty="0"/>
              <a:t>identifying popular emojis 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82BEAC85-BB46-0EE2-C817-0F8BC49F6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5" r="48780"/>
          <a:stretch>
            <a:fillRect/>
          </a:stretch>
        </p:blipFill>
        <p:spPr>
          <a:xfrm>
            <a:off x="4535556" y="4651512"/>
            <a:ext cx="3643533" cy="22064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4098A1-4015-13F0-6724-0A949E4BC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533399"/>
            <a:ext cx="1152939" cy="115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7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369E-F67F-76C4-1914-E7A11507E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DP on Windows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53213-501C-840D-64EC-6752087ED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839200" cy="4876800"/>
          </a:xfrm>
        </p:spPr>
        <p:txBody>
          <a:bodyPr/>
          <a:lstStyle/>
          <a:p>
            <a:r>
              <a:rPr lang="en-US" dirty="0"/>
              <a:t>first deployed in some versions of Windows 10 </a:t>
            </a:r>
          </a:p>
          <a:p>
            <a:endParaRPr lang="en-US" dirty="0"/>
          </a:p>
          <a:p>
            <a:r>
              <a:rPr lang="en-US" dirty="0"/>
              <a:t>collects time user spends on a particular app (6 hour intervals)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7AA70288-9C38-0AD8-846C-0C325A788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470" y="533400"/>
            <a:ext cx="1384530" cy="137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08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AC9B0-1BC0-2122-18C4-089F53AEE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Census Data</a:t>
            </a:r>
          </a:p>
        </p:txBody>
      </p:sp>
      <p:pic>
        <p:nvPicPr>
          <p:cNvPr id="7" name="Picture 6" descr="A close-up of a logo&#10;&#10;AI-generated content may be incorrect.">
            <a:extLst>
              <a:ext uri="{FF2B5EF4-FFF2-40B4-BE49-F238E27FC236}">
                <a16:creationId xmlns:a16="http://schemas.microsoft.com/office/drawing/2014/main" id="{FC235C21-3F6F-C0B0-F327-AD36A2585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606" y="533401"/>
            <a:ext cx="3964393" cy="7620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10C8B7-CD39-ED6E-2929-AAD77E1F1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876800"/>
          </a:xfrm>
        </p:spPr>
        <p:txBody>
          <a:bodyPr/>
          <a:lstStyle/>
          <a:p>
            <a:r>
              <a:rPr lang="en-US" dirty="0"/>
              <a:t>U.S. federal government use differential privacy to protect data released about the 2020 census</a:t>
            </a:r>
          </a:p>
          <a:p>
            <a:endParaRPr lang="en-US" dirty="0"/>
          </a:p>
          <a:p>
            <a:r>
              <a:rPr lang="en-US" dirty="0"/>
              <a:t>cool application of differential privacy at scale</a:t>
            </a:r>
          </a:p>
          <a:p>
            <a:endParaRPr lang="en-US" dirty="0"/>
          </a:p>
          <a:p>
            <a:r>
              <a:rPr lang="en-US" dirty="0"/>
              <a:t>lots of controversy about this at the policy level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Content Placeholder 4" descr="A diagram of a table&#10;&#10;AI-generated content may be incorrect.">
            <a:extLst>
              <a:ext uri="{FF2B5EF4-FFF2-40B4-BE49-F238E27FC236}">
                <a16:creationId xmlns:a16="http://schemas.microsoft.com/office/drawing/2014/main" id="{C394F915-AAD9-0152-E49A-3ED88C608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95" y="1520687"/>
            <a:ext cx="4854524" cy="495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3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70C0"/>
      </a:accent2>
      <a:accent3>
        <a:srgbClr val="A9A9A9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44262</TotalTime>
  <Words>1743</Words>
  <Application>Microsoft Macintosh PowerPoint</Application>
  <PresentationFormat>On-screen Show (4:3)</PresentationFormat>
  <Paragraphs>417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Cambria Math</vt:lpstr>
      <vt:lpstr>Clarity</vt:lpstr>
      <vt:lpstr>Lecture 5: Differential Privacy (cont’d)</vt:lpstr>
      <vt:lpstr>Review: Anonymization is hard</vt:lpstr>
      <vt:lpstr>Review: Differential Privacy</vt:lpstr>
      <vt:lpstr>Review: Differential Privacy</vt:lpstr>
      <vt:lpstr>Review: Laplacian Mechanism</vt:lpstr>
      <vt:lpstr>Models of Differential Privacy</vt:lpstr>
      <vt:lpstr>Randomized Response</vt:lpstr>
      <vt:lpstr>Randomized Response</vt:lpstr>
      <vt:lpstr>Exercise: Randomized Response</vt:lpstr>
      <vt:lpstr>Limitations</vt:lpstr>
      <vt:lpstr>Handling Ordinal Data</vt:lpstr>
      <vt:lpstr>Handling Arbitrary Bit-strings</vt:lpstr>
      <vt:lpstr>Bloom Filters</vt:lpstr>
      <vt:lpstr>Example: Bloom Filters</vt:lpstr>
      <vt:lpstr>Exercise: Bloom Filters</vt:lpstr>
      <vt:lpstr>Adding Differential Privacy</vt:lpstr>
      <vt:lpstr>Limitations</vt:lpstr>
      <vt:lpstr>Memoization</vt:lpstr>
      <vt:lpstr>Limitations</vt:lpstr>
      <vt:lpstr>Add a second layer of Privacy</vt:lpstr>
      <vt:lpstr>RAPPOR</vt:lpstr>
      <vt:lpstr>Privacy of RAPPOR</vt:lpstr>
      <vt:lpstr>Privacy of RAPPOR</vt:lpstr>
      <vt:lpstr>Utility of RAPPOR</vt:lpstr>
      <vt:lpstr>Utility of RAPPOR</vt:lpstr>
      <vt:lpstr>Choosing Parameters</vt:lpstr>
      <vt:lpstr>Estimating Malware Prevalence</vt:lpstr>
      <vt:lpstr>RAPPOR in the real world</vt:lpstr>
      <vt:lpstr>Local DP on iPhones</vt:lpstr>
      <vt:lpstr>Local DP on Windows Devices</vt:lpstr>
      <vt:lpstr>Census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545</cp:revision>
  <cp:lastPrinted>2018-09-05T23:12:02Z</cp:lastPrinted>
  <dcterms:created xsi:type="dcterms:W3CDTF">2018-01-05T20:19:03Z</dcterms:created>
  <dcterms:modified xsi:type="dcterms:W3CDTF">2026-09-16T21:56:04Z</dcterms:modified>
</cp:coreProperties>
</file>