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539" r:id="rId2"/>
    <p:sldId id="1304" r:id="rId3"/>
    <p:sldId id="1305" r:id="rId4"/>
    <p:sldId id="1308" r:id="rId5"/>
    <p:sldId id="1321" r:id="rId6"/>
    <p:sldId id="1317" r:id="rId7"/>
    <p:sldId id="1322" r:id="rId8"/>
    <p:sldId id="1325" r:id="rId9"/>
    <p:sldId id="1310" r:id="rId10"/>
    <p:sldId id="260" r:id="rId11"/>
    <p:sldId id="291" r:id="rId12"/>
    <p:sldId id="1313" r:id="rId13"/>
    <p:sldId id="1312" r:id="rId14"/>
    <p:sldId id="1306" r:id="rId15"/>
    <p:sldId id="284" r:id="rId16"/>
    <p:sldId id="1314" r:id="rId17"/>
    <p:sldId id="1315" r:id="rId18"/>
    <p:sldId id="293" r:id="rId19"/>
    <p:sldId id="1296" r:id="rId20"/>
    <p:sldId id="1316" r:id="rId21"/>
    <p:sldId id="292" r:id="rId22"/>
    <p:sldId id="294" r:id="rId23"/>
    <p:sldId id="1318" r:id="rId24"/>
    <p:sldId id="1319" r:id="rId25"/>
    <p:sldId id="132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5B8F"/>
    <a:srgbClr val="A1075C"/>
    <a:srgbClr val="009192"/>
    <a:srgbClr val="FFFFFF"/>
    <a:srgbClr val="009193"/>
    <a:srgbClr val="7F7F7F"/>
    <a:srgbClr val="7F0007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77" autoAdjust="0"/>
    <p:restoredTop sz="90903" autoAdjust="0"/>
  </p:normalViewPr>
  <p:slideViewPr>
    <p:cSldViewPr>
      <p:cViewPr varScale="1">
        <p:scale>
          <a:sx n="122" d="100"/>
          <a:sy n="122" d="100"/>
        </p:scale>
        <p:origin x="134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186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Things that happen with probability 1 definitely happen.</a:t>
            </a:r>
          </a:p>
          <a:p>
            <a:r>
              <a:rPr lang="en-US" dirty="0"/>
              <a:t>Things that happen with probability 0 definitely don’t happen.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74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858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external Information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4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10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0.png"/><Relationship Id="rId7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g"/><Relationship Id="rId5" Type="http://schemas.openxmlformats.org/officeDocument/2006/relationships/image" Target="../media/image35.png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3.png"/><Relationship Id="rId7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g"/><Relationship Id="rId5" Type="http://schemas.openxmlformats.org/officeDocument/2006/relationships/image" Target="../media/image35.png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36.jpg"/><Relationship Id="rId7" Type="http://schemas.openxmlformats.org/officeDocument/2006/relationships/image" Target="../media/image41.jpg"/><Relationship Id="rId12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50.png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4: Differential Privacy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B925D-9D15-3B84-E68D-DD966017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Anonymization is 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E8095-9E62-FFFD-9FCF-8E3B6A274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876800"/>
          </a:xfrm>
        </p:spPr>
        <p:txBody>
          <a:bodyPr/>
          <a:lstStyle/>
          <a:p>
            <a:r>
              <a:rPr lang="en-US" dirty="0"/>
              <a:t>Personal data showing up in unexpected places</a:t>
            </a:r>
          </a:p>
          <a:p>
            <a:r>
              <a:rPr lang="en-US" dirty="0"/>
              <a:t>Errors suppressing data</a:t>
            </a:r>
          </a:p>
          <a:p>
            <a:pPr lvl="1"/>
            <a:endParaRPr lang="en-US" dirty="0"/>
          </a:p>
          <a:p>
            <a:r>
              <a:rPr lang="en-US" b="1" dirty="0"/>
              <a:t>Thinking only about personal data / PII is not sufficient </a:t>
            </a:r>
            <a:endParaRPr lang="en-US" dirty="0"/>
          </a:p>
          <a:p>
            <a:endParaRPr lang="en-US" dirty="0"/>
          </a:p>
          <a:p>
            <a:r>
              <a:rPr lang="en-US" dirty="0"/>
              <a:t>It’s hard to reason about what is/is not identifiable</a:t>
            </a:r>
          </a:p>
          <a:p>
            <a:r>
              <a:rPr lang="en-US" dirty="0"/>
              <a:t>Availability of </a:t>
            </a:r>
            <a:r>
              <a:rPr lang="en-US" b="1" dirty="0"/>
              <a:t>auxiliary information </a:t>
            </a:r>
          </a:p>
          <a:p>
            <a:pPr lvl="1"/>
            <a:r>
              <a:rPr lang="en-US" dirty="0"/>
              <a:t>Extremely hard to control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13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A6A5B-4DE0-2A90-7294-346B6560B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33700"/>
            <a:ext cx="8229600" cy="990600"/>
          </a:xfrm>
        </p:spPr>
        <p:txBody>
          <a:bodyPr/>
          <a:lstStyle/>
          <a:p>
            <a:r>
              <a:rPr lang="en-US" dirty="0"/>
              <a:t>Math to the rescue!</a:t>
            </a:r>
          </a:p>
        </p:txBody>
      </p:sp>
    </p:spTree>
    <p:extLst>
      <p:ext uri="{BB962C8B-B14F-4D97-AF65-F5344CB8AC3E}">
        <p14:creationId xmlns:p14="http://schemas.microsoft.com/office/powerpoint/2010/main" val="261119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1BBEB0-D167-DF97-D202-FFD96747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Probability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45F23A-4950-AF29-DE37-09634A189E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Flip a coin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C3B9D-037A-95E5-824E-18F015A7EA2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57200" y="3150901"/>
            <a:ext cx="3932238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Coin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EAE902-807B-45FB-3476-270CA89AABD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754563" y="3150900"/>
            <a:ext cx="3932237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Weather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AE9B962-411C-C0D5-714A-08A92138FBA0}"/>
              </a:ext>
            </a:extLst>
          </p:cNvPr>
          <p:cNvCxnSpPr/>
          <p:nvPr/>
        </p:nvCxnSpPr>
        <p:spPr>
          <a:xfrm flipH="1">
            <a:off x="1600200" y="3669404"/>
            <a:ext cx="762000" cy="685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6CF6F2B-E245-7B5B-672D-19A63AF9C500}"/>
              </a:ext>
            </a:extLst>
          </p:cNvPr>
          <p:cNvCxnSpPr>
            <a:cxnSpLocks/>
          </p:cNvCxnSpPr>
          <p:nvPr/>
        </p:nvCxnSpPr>
        <p:spPr>
          <a:xfrm>
            <a:off x="2514600" y="3669404"/>
            <a:ext cx="762000" cy="685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828A71-EAB0-550A-3128-8D9BDE5AFE7C}"/>
              </a:ext>
            </a:extLst>
          </p:cNvPr>
          <p:cNvCxnSpPr/>
          <p:nvPr/>
        </p:nvCxnSpPr>
        <p:spPr>
          <a:xfrm flipH="1">
            <a:off x="5875317" y="3669404"/>
            <a:ext cx="762000" cy="685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819C98C-B169-6A37-3B5C-E3212CF1195E}"/>
              </a:ext>
            </a:extLst>
          </p:cNvPr>
          <p:cNvCxnSpPr>
            <a:cxnSpLocks/>
          </p:cNvCxnSpPr>
          <p:nvPr/>
        </p:nvCxnSpPr>
        <p:spPr>
          <a:xfrm>
            <a:off x="6789717" y="3669404"/>
            <a:ext cx="762000" cy="685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9B78F0DB-4BE3-3C46-5755-A5403671B010}"/>
              </a:ext>
            </a:extLst>
          </p:cNvPr>
          <p:cNvSpPr txBox="1">
            <a:spLocks/>
          </p:cNvSpPr>
          <p:nvPr/>
        </p:nvSpPr>
        <p:spPr>
          <a:xfrm>
            <a:off x="868680" y="4370048"/>
            <a:ext cx="149352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Heads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A7C8F4B9-6C7C-B433-5BC8-1B5C8EFA7A5F}"/>
              </a:ext>
            </a:extLst>
          </p:cNvPr>
          <p:cNvSpPr txBox="1">
            <a:spLocks/>
          </p:cNvSpPr>
          <p:nvPr/>
        </p:nvSpPr>
        <p:spPr>
          <a:xfrm>
            <a:off x="5166360" y="4370048"/>
            <a:ext cx="149352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Raining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FC046FBB-C61A-AEF2-941F-A8E258A01680}"/>
              </a:ext>
            </a:extLst>
          </p:cNvPr>
          <p:cNvSpPr txBox="1">
            <a:spLocks/>
          </p:cNvSpPr>
          <p:nvPr/>
        </p:nvSpPr>
        <p:spPr>
          <a:xfrm>
            <a:off x="2505694" y="4370048"/>
            <a:ext cx="149352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Tails</a:t>
            </a: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B1E0B8B4-2765-A63D-5A6D-7CFD6427ADE3}"/>
              </a:ext>
            </a:extLst>
          </p:cNvPr>
          <p:cNvSpPr txBox="1">
            <a:spLocks/>
          </p:cNvSpPr>
          <p:nvPr/>
        </p:nvSpPr>
        <p:spPr>
          <a:xfrm>
            <a:off x="6803374" y="4370048"/>
            <a:ext cx="149352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Not Raining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5">
                <a:extLst>
                  <a:ext uri="{FF2B5EF4-FFF2-40B4-BE49-F238E27FC236}">
                    <a16:creationId xmlns:a16="http://schemas.microsoft.com/office/drawing/2014/main" id="{81FF3F73-6412-A9B4-7C79-0D1D966B7C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1273" y="4850504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2" name="Content Placeholder 5">
                <a:extLst>
                  <a:ext uri="{FF2B5EF4-FFF2-40B4-BE49-F238E27FC236}">
                    <a16:creationId xmlns:a16="http://schemas.microsoft.com/office/drawing/2014/main" id="{81FF3F73-6412-A9B4-7C79-0D1D966B7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73" y="4850504"/>
                <a:ext cx="1493520" cy="381000"/>
              </a:xfrm>
              <a:prstGeom prst="rect">
                <a:avLst/>
              </a:prstGeom>
              <a:blipFill>
                <a:blip r:embed="rId3"/>
                <a:stretch>
                  <a:fillRect b="-7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30455BC9-2633-E97D-534D-5E0DE395BB22}"/>
              </a:ext>
            </a:extLst>
          </p:cNvPr>
          <p:cNvSpPr txBox="1"/>
          <p:nvPr/>
        </p:nvSpPr>
        <p:spPr>
          <a:xfrm>
            <a:off x="1708068" y="50805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5">
                <a:extLst>
                  <a:ext uri="{FF2B5EF4-FFF2-40B4-BE49-F238E27FC236}">
                    <a16:creationId xmlns:a16="http://schemas.microsoft.com/office/drawing/2014/main" id="{D80FA95D-20DE-68AA-981D-0B8FB67F15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29840" y="4829434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Content Placeholder 5">
                <a:extLst>
                  <a:ext uri="{FF2B5EF4-FFF2-40B4-BE49-F238E27FC236}">
                    <a16:creationId xmlns:a16="http://schemas.microsoft.com/office/drawing/2014/main" id="{D80FA95D-20DE-68AA-981D-0B8FB67F1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840" y="4829434"/>
                <a:ext cx="1493520" cy="381000"/>
              </a:xfrm>
              <a:prstGeom prst="rect">
                <a:avLst/>
              </a:prstGeom>
              <a:blipFill>
                <a:blip r:embed="rId4"/>
                <a:stretch>
                  <a:fillRect b="-6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5">
                <a:extLst>
                  <a:ext uri="{FF2B5EF4-FFF2-40B4-BE49-F238E27FC236}">
                    <a16:creationId xmlns:a16="http://schemas.microsoft.com/office/drawing/2014/main" id="{CC57B148-E9F5-4D87-D00F-6A96DFE301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55689" y="4774304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5">
                <a:extLst>
                  <a:ext uri="{FF2B5EF4-FFF2-40B4-BE49-F238E27FC236}">
                    <a16:creationId xmlns:a16="http://schemas.microsoft.com/office/drawing/2014/main" id="{CC57B148-E9F5-4D87-D00F-6A96DFE30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689" y="4774304"/>
                <a:ext cx="1493520" cy="381000"/>
              </a:xfrm>
              <a:prstGeom prst="rect">
                <a:avLst/>
              </a:prstGeom>
              <a:blipFill>
                <a:blip r:embed="rId5"/>
                <a:stretch>
                  <a:fillRect b="-5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5">
                <a:extLst>
                  <a:ext uri="{FF2B5EF4-FFF2-40B4-BE49-F238E27FC236}">
                    <a16:creationId xmlns:a16="http://schemas.microsoft.com/office/drawing/2014/main" id="{A5DAE61E-FA56-A646-9D73-FDED8A45C0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49886" y="4774304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𝟗𝟗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0" name="Content Placeholder 5">
                <a:extLst>
                  <a:ext uri="{FF2B5EF4-FFF2-40B4-BE49-F238E27FC236}">
                    <a16:creationId xmlns:a16="http://schemas.microsoft.com/office/drawing/2014/main" id="{A5DAE61E-FA56-A646-9D73-FDED8A45C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886" y="4774304"/>
                <a:ext cx="1493520" cy="381000"/>
              </a:xfrm>
              <a:prstGeom prst="rect">
                <a:avLst/>
              </a:prstGeom>
              <a:blipFill>
                <a:blip r:embed="rId6"/>
                <a:stretch>
                  <a:fillRect b="-5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4D87F31-463D-370E-D8B8-AD326002E213}"/>
              </a:ext>
            </a:extLst>
          </p:cNvPr>
          <p:cNvSpPr txBox="1"/>
          <p:nvPr/>
        </p:nvSpPr>
        <p:spPr>
          <a:xfrm>
            <a:off x="594360" y="1559212"/>
            <a:ext cx="8092440" cy="132343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Probability is the math of describing how likely something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</a:t>
            </a:r>
            <a:r>
              <a:rPr lang="en-US" sz="2000" b="1" dirty="0">
                <a:solidFill>
                  <a:schemeClr val="accent2"/>
                </a:solidFill>
              </a:rPr>
              <a:t>probability</a:t>
            </a:r>
            <a:r>
              <a:rPr lang="en-US" sz="2000" dirty="0"/>
              <a:t> is a number in the range [0,1] that describes how likely something is.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9FDAF3-FB9E-9378-D907-4C1ACE8274D0}"/>
                  </a:ext>
                </a:extLst>
              </p:cNvPr>
              <p:cNvSpPr txBox="1"/>
              <p:nvPr/>
            </p:nvSpPr>
            <p:spPr>
              <a:xfrm>
                <a:off x="1129939" y="5565159"/>
                <a:ext cx="2464521" cy="112954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𝑐𝑜𝑖𝑛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𝐻𝑒𝑎𝑑𝑠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𝑐𝑜𝑖𝑛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𝑇𝑎𝑖𝑙𝑠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9FDAF3-FB9E-9378-D907-4C1ACE827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939" y="5565159"/>
                <a:ext cx="2464521" cy="1129540"/>
              </a:xfrm>
              <a:prstGeom prst="rect">
                <a:avLst/>
              </a:prstGeom>
              <a:blipFill>
                <a:blip r:embed="rId7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8739864-3775-6C2E-F5F2-0103C532A6C9}"/>
                  </a:ext>
                </a:extLst>
              </p:cNvPr>
              <p:cNvSpPr txBox="1"/>
              <p:nvPr/>
            </p:nvSpPr>
            <p:spPr>
              <a:xfrm>
                <a:off x="4841031" y="5561568"/>
                <a:ext cx="3759299" cy="11331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𝑅𝑎𝑖𝑛𝑖𝑛𝑔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𝑁𝑜𝑡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𝑅𝑎𝑖𝑛𝑖𝑛𝑔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99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8739864-3775-6C2E-F5F2-0103C532A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031" y="5561568"/>
                <a:ext cx="3759299" cy="1133131"/>
              </a:xfrm>
              <a:prstGeom prst="rect">
                <a:avLst/>
              </a:prstGeom>
              <a:blipFill>
                <a:blip r:embed="rId8"/>
                <a:stretch>
                  <a:fillRect b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274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16" grpId="0"/>
      <p:bldP spid="17" grpId="0"/>
      <p:bldP spid="18" grpId="0"/>
      <p:bldP spid="19" grpId="0"/>
      <p:bldP spid="22" grpId="0"/>
      <p:bldP spid="28" grpId="0"/>
      <p:bldP spid="29" grpId="0"/>
      <p:bldP spid="30" grpId="0"/>
      <p:bldP spid="13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A543F-3794-27E6-02EC-7DAF47BC8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Probability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C1A8E-DDF2-2517-25EF-32C964F2F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>
                <a:solidFill>
                  <a:schemeClr val="accent2"/>
                </a:solidFill>
              </a:rPr>
              <a:t>conditional probability </a:t>
            </a:r>
            <a:r>
              <a:rPr lang="en-US" dirty="0"/>
              <a:t>is the likelihood of an event happening given that another event has already occurred.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BD99C84-528D-7C60-FFE2-D0420EF9D184}"/>
              </a:ext>
            </a:extLst>
          </p:cNvPr>
          <p:cNvCxnSpPr/>
          <p:nvPr/>
        </p:nvCxnSpPr>
        <p:spPr>
          <a:xfrm flipH="1">
            <a:off x="6076142" y="3191967"/>
            <a:ext cx="762000" cy="68580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6E29584-2DA1-7ED0-4AD8-DC6A66929009}"/>
              </a:ext>
            </a:extLst>
          </p:cNvPr>
          <p:cNvCxnSpPr>
            <a:cxnSpLocks/>
          </p:cNvCxnSpPr>
          <p:nvPr/>
        </p:nvCxnSpPr>
        <p:spPr>
          <a:xfrm>
            <a:off x="6990542" y="3191967"/>
            <a:ext cx="762000" cy="68580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Content Placeholder 7">
            <a:extLst>
              <a:ext uri="{FF2B5EF4-FFF2-40B4-BE49-F238E27FC236}">
                <a16:creationId xmlns:a16="http://schemas.microsoft.com/office/drawing/2014/main" id="{F4A06C68-A387-D651-FDFF-28850CF639F1}"/>
              </a:ext>
            </a:extLst>
          </p:cNvPr>
          <p:cNvSpPr txBox="1">
            <a:spLocks/>
          </p:cNvSpPr>
          <p:nvPr/>
        </p:nvSpPr>
        <p:spPr>
          <a:xfrm>
            <a:off x="5367185" y="3816411"/>
            <a:ext cx="1493520" cy="381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Cloudy</a:t>
            </a:r>
          </a:p>
        </p:txBody>
      </p: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04790EAA-08C3-7F22-C0F2-3292B3206640}"/>
              </a:ext>
            </a:extLst>
          </p:cNvPr>
          <p:cNvSpPr txBox="1">
            <a:spLocks/>
          </p:cNvSpPr>
          <p:nvPr/>
        </p:nvSpPr>
        <p:spPr>
          <a:xfrm>
            <a:off x="7004199" y="3816411"/>
            <a:ext cx="1493520" cy="381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Not Cloudy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18632DF-5FCE-EE3C-C8B6-2F81F8B66D47}"/>
              </a:ext>
            </a:extLst>
          </p:cNvPr>
          <p:cNvGrpSpPr/>
          <p:nvPr/>
        </p:nvGrpSpPr>
        <p:grpSpPr>
          <a:xfrm>
            <a:off x="4876800" y="4349811"/>
            <a:ext cx="2366654" cy="1081644"/>
            <a:chOff x="4876800" y="4516776"/>
            <a:chExt cx="2366654" cy="1081644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564F85E-F7E8-E5EC-74CE-3911253E2F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43266" y="4516776"/>
              <a:ext cx="304800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A7C441E-994A-A482-80CE-9AEE49CB7738}"/>
                </a:ext>
              </a:extLst>
            </p:cNvPr>
            <p:cNvCxnSpPr>
              <a:cxnSpLocks/>
            </p:cNvCxnSpPr>
            <p:nvPr/>
          </p:nvCxnSpPr>
          <p:spPr>
            <a:xfrm>
              <a:off x="6200466" y="4516776"/>
              <a:ext cx="318526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9" name="Content Placeholder 5">
              <a:extLst>
                <a:ext uri="{FF2B5EF4-FFF2-40B4-BE49-F238E27FC236}">
                  <a16:creationId xmlns:a16="http://schemas.microsoft.com/office/drawing/2014/main" id="{2A7C648B-D145-60FA-D1E1-43D38A255EDA}"/>
                </a:ext>
              </a:extLst>
            </p:cNvPr>
            <p:cNvSpPr txBox="1">
              <a:spLocks/>
            </p:cNvSpPr>
            <p:nvPr/>
          </p:nvSpPr>
          <p:spPr>
            <a:xfrm>
              <a:off x="4876800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Rainy</a:t>
              </a:r>
            </a:p>
          </p:txBody>
        </p:sp>
        <p:sp>
          <p:nvSpPr>
            <p:cNvPr id="30" name="Content Placeholder 5">
              <a:extLst>
                <a:ext uri="{FF2B5EF4-FFF2-40B4-BE49-F238E27FC236}">
                  <a16:creationId xmlns:a16="http://schemas.microsoft.com/office/drawing/2014/main" id="{62C3E82E-24F1-9FF6-24F1-75D3795E3F6A}"/>
                </a:ext>
              </a:extLst>
            </p:cNvPr>
            <p:cNvSpPr txBox="1">
              <a:spLocks/>
            </p:cNvSpPr>
            <p:nvPr/>
          </p:nvSpPr>
          <p:spPr>
            <a:xfrm>
              <a:off x="5749934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Not Rainy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5">
                <a:extLst>
                  <a:ext uri="{FF2B5EF4-FFF2-40B4-BE49-F238E27FC236}">
                    <a16:creationId xmlns:a16="http://schemas.microsoft.com/office/drawing/2014/main" id="{BAC52784-B2E4-09DA-A4BA-4C0DFE53D2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05022" y="5340967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Content Placeholder 5">
                <a:extLst>
                  <a:ext uri="{FF2B5EF4-FFF2-40B4-BE49-F238E27FC236}">
                    <a16:creationId xmlns:a16="http://schemas.microsoft.com/office/drawing/2014/main" id="{BAC52784-B2E4-09DA-A4BA-4C0DFE53D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022" y="5340967"/>
                <a:ext cx="1493520" cy="381000"/>
              </a:xfrm>
              <a:prstGeom prst="rect">
                <a:avLst/>
              </a:prstGeom>
              <a:blipFill>
                <a:blip r:embed="rId2"/>
                <a:stretch>
                  <a:fillRect b="-645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5">
                <a:extLst>
                  <a:ext uri="{FF2B5EF4-FFF2-40B4-BE49-F238E27FC236}">
                    <a16:creationId xmlns:a16="http://schemas.microsoft.com/office/drawing/2014/main" id="{A61352A7-FC21-0D09-6DB4-BEE6377AA7D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58450" y="5348844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2" name="Content Placeholder 5">
                <a:extLst>
                  <a:ext uri="{FF2B5EF4-FFF2-40B4-BE49-F238E27FC236}">
                    <a16:creationId xmlns:a16="http://schemas.microsoft.com/office/drawing/2014/main" id="{A61352A7-FC21-0D09-6DB4-BEE6377AA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450" y="5348844"/>
                <a:ext cx="1493520" cy="381000"/>
              </a:xfrm>
              <a:prstGeom prst="rect">
                <a:avLst/>
              </a:prstGeom>
              <a:blipFill>
                <a:blip r:embed="rId3"/>
                <a:stretch>
                  <a:fillRect b="-593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1362E4F0-A8E2-AAFD-17FF-65930C8B61CA}"/>
              </a:ext>
            </a:extLst>
          </p:cNvPr>
          <p:cNvGrpSpPr/>
          <p:nvPr/>
        </p:nvGrpSpPr>
        <p:grpSpPr>
          <a:xfrm>
            <a:off x="6622535" y="4349811"/>
            <a:ext cx="2369065" cy="1081644"/>
            <a:chOff x="6622535" y="4516776"/>
            <a:chExt cx="2369065" cy="1081644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B73CB43-46F6-59CA-B205-9A7A14685D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79980" y="4516776"/>
              <a:ext cx="304800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8AE62EB-56D6-B270-84F2-1806E2F40952}"/>
                </a:ext>
              </a:extLst>
            </p:cNvPr>
            <p:cNvCxnSpPr>
              <a:cxnSpLocks/>
            </p:cNvCxnSpPr>
            <p:nvPr/>
          </p:nvCxnSpPr>
          <p:spPr>
            <a:xfrm>
              <a:off x="7837180" y="4516776"/>
              <a:ext cx="318526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Content Placeholder 5">
              <a:extLst>
                <a:ext uri="{FF2B5EF4-FFF2-40B4-BE49-F238E27FC236}">
                  <a16:creationId xmlns:a16="http://schemas.microsoft.com/office/drawing/2014/main" id="{95E45CD6-0F21-9258-AB97-6645561D3A3F}"/>
                </a:ext>
              </a:extLst>
            </p:cNvPr>
            <p:cNvSpPr txBox="1">
              <a:spLocks/>
            </p:cNvSpPr>
            <p:nvPr/>
          </p:nvSpPr>
          <p:spPr>
            <a:xfrm>
              <a:off x="6622535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Rainy</a:t>
              </a:r>
            </a:p>
          </p:txBody>
        </p:sp>
        <p:sp>
          <p:nvSpPr>
            <p:cNvPr id="37" name="Content Placeholder 5">
              <a:extLst>
                <a:ext uri="{FF2B5EF4-FFF2-40B4-BE49-F238E27FC236}">
                  <a16:creationId xmlns:a16="http://schemas.microsoft.com/office/drawing/2014/main" id="{4AD22E04-952E-7D03-739B-4AF60859398E}"/>
                </a:ext>
              </a:extLst>
            </p:cNvPr>
            <p:cNvSpPr txBox="1">
              <a:spLocks/>
            </p:cNvSpPr>
            <p:nvPr/>
          </p:nvSpPr>
          <p:spPr>
            <a:xfrm>
              <a:off x="7498080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Not Rainy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ontent Placeholder 5">
                <a:extLst>
                  <a:ext uri="{FF2B5EF4-FFF2-40B4-BE49-F238E27FC236}">
                    <a16:creationId xmlns:a16="http://schemas.microsoft.com/office/drawing/2014/main" id="{105264D4-01C4-7DE0-33FA-100E6AF665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55128" y="5486400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8" name="Content Placeholder 5">
                <a:extLst>
                  <a:ext uri="{FF2B5EF4-FFF2-40B4-BE49-F238E27FC236}">
                    <a16:creationId xmlns:a16="http://schemas.microsoft.com/office/drawing/2014/main" id="{105264D4-01C4-7DE0-33FA-100E6AF66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128" y="5486400"/>
                <a:ext cx="1493520" cy="381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5">
                <a:extLst>
                  <a:ext uri="{FF2B5EF4-FFF2-40B4-BE49-F238E27FC236}">
                    <a16:creationId xmlns:a16="http://schemas.microsoft.com/office/drawing/2014/main" id="{05A89873-C0CF-942D-F2A5-3B8EEE8EA9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10794" y="5465330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9" name="Content Placeholder 5">
                <a:extLst>
                  <a:ext uri="{FF2B5EF4-FFF2-40B4-BE49-F238E27FC236}">
                    <a16:creationId xmlns:a16="http://schemas.microsoft.com/office/drawing/2014/main" id="{05A89873-C0CF-942D-F2A5-3B8EEE8E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794" y="5465330"/>
                <a:ext cx="1493520" cy="381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EDB39AE0-C692-3167-4F4A-10C5B38AEDD2}"/>
              </a:ext>
            </a:extLst>
          </p:cNvPr>
          <p:cNvGrpSpPr/>
          <p:nvPr/>
        </p:nvGrpSpPr>
        <p:grpSpPr>
          <a:xfrm>
            <a:off x="146830" y="2545793"/>
            <a:ext cx="3932237" cy="1600148"/>
            <a:chOff x="146830" y="2545793"/>
            <a:chExt cx="3932237" cy="1600148"/>
          </a:xfrm>
        </p:grpSpPr>
        <p:sp>
          <p:nvSpPr>
            <p:cNvPr id="42" name="Text Placeholder 6">
              <a:extLst>
                <a:ext uri="{FF2B5EF4-FFF2-40B4-BE49-F238E27FC236}">
                  <a16:creationId xmlns:a16="http://schemas.microsoft.com/office/drawing/2014/main" id="{1C0F0B7D-CC76-A2EF-14FD-87C95D856CB9}"/>
                </a:ext>
              </a:extLst>
            </p:cNvPr>
            <p:cNvSpPr txBox="1">
              <a:spLocks/>
            </p:cNvSpPr>
            <p:nvPr/>
          </p:nvSpPr>
          <p:spPr>
            <a:xfrm>
              <a:off x="146830" y="2545793"/>
              <a:ext cx="3932237" cy="63976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b="1" dirty="0"/>
                <a:t>Weather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6E6DFD2-2706-40F0-5F92-3CD43CC7C740}"/>
                </a:ext>
              </a:extLst>
            </p:cNvPr>
            <p:cNvCxnSpPr/>
            <p:nvPr/>
          </p:nvCxnSpPr>
          <p:spPr>
            <a:xfrm flipH="1">
              <a:off x="1267584" y="3064297"/>
              <a:ext cx="762000" cy="6858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9D15B71-6B04-B197-6252-8C6D31AB7F8D}"/>
                </a:ext>
              </a:extLst>
            </p:cNvPr>
            <p:cNvCxnSpPr>
              <a:cxnSpLocks/>
            </p:cNvCxnSpPr>
            <p:nvPr/>
          </p:nvCxnSpPr>
          <p:spPr>
            <a:xfrm>
              <a:off x="2181984" y="3064297"/>
              <a:ext cx="762000" cy="6858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5" name="Content Placeholder 7">
              <a:extLst>
                <a:ext uri="{FF2B5EF4-FFF2-40B4-BE49-F238E27FC236}">
                  <a16:creationId xmlns:a16="http://schemas.microsoft.com/office/drawing/2014/main" id="{51367D55-B486-51B2-05CA-72F8B578EFB0}"/>
                </a:ext>
              </a:extLst>
            </p:cNvPr>
            <p:cNvSpPr txBox="1">
              <a:spLocks/>
            </p:cNvSpPr>
            <p:nvPr/>
          </p:nvSpPr>
          <p:spPr>
            <a:xfrm>
              <a:off x="558627" y="3764941"/>
              <a:ext cx="1493520" cy="381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Raining</a:t>
              </a:r>
            </a:p>
          </p:txBody>
        </p:sp>
        <p:sp>
          <p:nvSpPr>
            <p:cNvPr id="46" name="Content Placeholder 7">
              <a:extLst>
                <a:ext uri="{FF2B5EF4-FFF2-40B4-BE49-F238E27FC236}">
                  <a16:creationId xmlns:a16="http://schemas.microsoft.com/office/drawing/2014/main" id="{22B74B69-53DF-97AD-0AA4-102B89E88848}"/>
                </a:ext>
              </a:extLst>
            </p:cNvPr>
            <p:cNvSpPr txBox="1">
              <a:spLocks/>
            </p:cNvSpPr>
            <p:nvPr/>
          </p:nvSpPr>
          <p:spPr>
            <a:xfrm>
              <a:off x="2195641" y="3764941"/>
              <a:ext cx="1493520" cy="381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Not Raining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5">
                <a:extLst>
                  <a:ext uri="{FF2B5EF4-FFF2-40B4-BE49-F238E27FC236}">
                    <a16:creationId xmlns:a16="http://schemas.microsoft.com/office/drawing/2014/main" id="{F0665C8A-E907-C98F-2D32-24EE44810A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7956" y="4169197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7" name="Content Placeholder 5">
                <a:extLst>
                  <a:ext uri="{FF2B5EF4-FFF2-40B4-BE49-F238E27FC236}">
                    <a16:creationId xmlns:a16="http://schemas.microsoft.com/office/drawing/2014/main" id="{F0665C8A-E907-C98F-2D32-24EE44810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56" y="4169197"/>
                <a:ext cx="1493520" cy="381000"/>
              </a:xfrm>
              <a:prstGeom prst="rect">
                <a:avLst/>
              </a:prstGeom>
              <a:blipFill>
                <a:blip r:embed="rId6"/>
                <a:stretch>
                  <a:fillRect b="-6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5">
                <a:extLst>
                  <a:ext uri="{FF2B5EF4-FFF2-40B4-BE49-F238E27FC236}">
                    <a16:creationId xmlns:a16="http://schemas.microsoft.com/office/drawing/2014/main" id="{001E9787-2361-0586-30A1-9548303E0A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42153" y="4169197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𝟗𝟗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Content Placeholder 5">
                <a:extLst>
                  <a:ext uri="{FF2B5EF4-FFF2-40B4-BE49-F238E27FC236}">
                    <a16:creationId xmlns:a16="http://schemas.microsoft.com/office/drawing/2014/main" id="{001E9787-2361-0586-30A1-9548303E0A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153" y="4169197"/>
                <a:ext cx="1493520" cy="381000"/>
              </a:xfrm>
              <a:prstGeom prst="rect">
                <a:avLst/>
              </a:prstGeom>
              <a:blipFill>
                <a:blip r:embed="rId7"/>
                <a:stretch>
                  <a:fillRect b="-6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 Placeholder 6">
            <a:extLst>
              <a:ext uri="{FF2B5EF4-FFF2-40B4-BE49-F238E27FC236}">
                <a16:creationId xmlns:a16="http://schemas.microsoft.com/office/drawing/2014/main" id="{84AC0E0E-9DAC-2A0B-66BC-59A8F0C49E1C}"/>
              </a:ext>
            </a:extLst>
          </p:cNvPr>
          <p:cNvSpPr txBox="1">
            <a:spLocks/>
          </p:cNvSpPr>
          <p:nvPr/>
        </p:nvSpPr>
        <p:spPr>
          <a:xfrm>
            <a:off x="4894586" y="2616950"/>
            <a:ext cx="3932237" cy="63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b="1" dirty="0"/>
              <a:t>Weather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FC8D587-F20D-2896-215B-4438330D84ED}"/>
                  </a:ext>
                </a:extLst>
              </p:cNvPr>
              <p:cNvSpPr txBox="1"/>
              <p:nvPr/>
            </p:nvSpPr>
            <p:spPr>
              <a:xfrm>
                <a:off x="516650" y="5017569"/>
                <a:ext cx="4100674" cy="11331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𝑅𝑎𝑖𝑛𝑖𝑛𝑔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𝑅𝑎𝑖𝑛𝑖𝑛𝑔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|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𝐶𝑙𝑜𝑢𝑑𝑦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FC8D587-F20D-2896-215B-4438330D8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50" y="5017569"/>
                <a:ext cx="4100674" cy="11331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327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1" grpId="0"/>
      <p:bldP spid="32" grpId="0"/>
      <p:bldP spid="38" grpId="0"/>
      <p:bldP spid="39" grpId="0"/>
      <p:bldP spid="47" grpId="0"/>
      <p:bldP spid="48" grpId="0"/>
      <p:bldP spid="49" grpId="0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1B1BFA-4B99-D67B-F693-87D4253891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763000" cy="5562600"/>
              </a:xfrm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dirty="0"/>
                  <a:t>Two random events are </a:t>
                </a:r>
                <a:r>
                  <a:rPr lang="en-US" b="1" dirty="0">
                    <a:solidFill>
                      <a:schemeClr val="accent2"/>
                    </a:solidFill>
                  </a:rPr>
                  <a:t>independent</a:t>
                </a:r>
                <a:r>
                  <a:rPr lang="en-US" dirty="0"/>
                  <a:t> if the probability of event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is the same no matter what the outcome of event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1B1BFA-4B99-D67B-F693-87D4253891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763000" cy="5562600"/>
              </a:xfrm>
              <a:blipFill>
                <a:blip r:embed="rId2"/>
                <a:stretch>
                  <a:fillRect l="-724" t="-9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4D616618-0562-0D59-44C6-38FF9E3611D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/>
              <a:t>Independence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B293482-AACC-5677-FC70-4386AC5A25E8}"/>
              </a:ext>
            </a:extLst>
          </p:cNvPr>
          <p:cNvGrpSpPr/>
          <p:nvPr/>
        </p:nvGrpSpPr>
        <p:grpSpPr>
          <a:xfrm>
            <a:off x="708663" y="2506167"/>
            <a:ext cx="3130534" cy="1005444"/>
            <a:chOff x="708663" y="2506167"/>
            <a:chExt cx="3130534" cy="1005444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787DD9B-BB4D-DF59-02FD-227C6CEF222C}"/>
                </a:ext>
              </a:extLst>
            </p:cNvPr>
            <p:cNvCxnSpPr/>
            <p:nvPr/>
          </p:nvCxnSpPr>
          <p:spPr>
            <a:xfrm flipH="1">
              <a:off x="1417620" y="2506167"/>
              <a:ext cx="762000" cy="68580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A9E8EC3-490D-78C8-072B-6B0DE0F82BC2}"/>
                </a:ext>
              </a:extLst>
            </p:cNvPr>
            <p:cNvCxnSpPr>
              <a:cxnSpLocks/>
            </p:cNvCxnSpPr>
            <p:nvPr/>
          </p:nvCxnSpPr>
          <p:spPr>
            <a:xfrm>
              <a:off x="2332020" y="2506167"/>
              <a:ext cx="762000" cy="68580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Content Placeholder 7">
              <a:extLst>
                <a:ext uri="{FF2B5EF4-FFF2-40B4-BE49-F238E27FC236}">
                  <a16:creationId xmlns:a16="http://schemas.microsoft.com/office/drawing/2014/main" id="{33FE2305-6671-1083-1995-B044F41093F6}"/>
                </a:ext>
              </a:extLst>
            </p:cNvPr>
            <p:cNvSpPr txBox="1">
              <a:spLocks/>
            </p:cNvSpPr>
            <p:nvPr/>
          </p:nvSpPr>
          <p:spPr>
            <a:xfrm>
              <a:off x="708663" y="3130611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Cloudy</a:t>
              </a:r>
            </a:p>
          </p:txBody>
        </p:sp>
        <p:sp>
          <p:nvSpPr>
            <p:cNvPr id="13" name="Content Placeholder 7">
              <a:extLst>
                <a:ext uri="{FF2B5EF4-FFF2-40B4-BE49-F238E27FC236}">
                  <a16:creationId xmlns:a16="http://schemas.microsoft.com/office/drawing/2014/main" id="{E7964108-C327-BF0D-1535-BECD48C406D3}"/>
                </a:ext>
              </a:extLst>
            </p:cNvPr>
            <p:cNvSpPr txBox="1">
              <a:spLocks/>
            </p:cNvSpPr>
            <p:nvPr/>
          </p:nvSpPr>
          <p:spPr>
            <a:xfrm>
              <a:off x="2345677" y="3130611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Not Cloudy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9CED0AB-865E-F2A8-6B73-C3E59B6D391D}"/>
              </a:ext>
            </a:extLst>
          </p:cNvPr>
          <p:cNvGrpSpPr/>
          <p:nvPr/>
        </p:nvGrpSpPr>
        <p:grpSpPr>
          <a:xfrm>
            <a:off x="348707" y="3718956"/>
            <a:ext cx="2257633" cy="1081644"/>
            <a:chOff x="348707" y="4571721"/>
            <a:chExt cx="2257633" cy="1081644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EDAC600-C29C-0445-E1DD-D596353424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6152" y="4571721"/>
              <a:ext cx="304800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6927A59-91E9-4361-BE44-2B8E91EA3457}"/>
                </a:ext>
              </a:extLst>
            </p:cNvPr>
            <p:cNvCxnSpPr>
              <a:cxnSpLocks/>
            </p:cNvCxnSpPr>
            <p:nvPr/>
          </p:nvCxnSpPr>
          <p:spPr>
            <a:xfrm>
              <a:off x="1563352" y="4571721"/>
              <a:ext cx="318526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Content Placeholder 5">
              <a:extLst>
                <a:ext uri="{FF2B5EF4-FFF2-40B4-BE49-F238E27FC236}">
                  <a16:creationId xmlns:a16="http://schemas.microsoft.com/office/drawing/2014/main" id="{F5B1744B-7107-9AB8-1181-8CC5EF5515E1}"/>
                </a:ext>
              </a:extLst>
            </p:cNvPr>
            <p:cNvSpPr txBox="1">
              <a:spLocks/>
            </p:cNvSpPr>
            <p:nvPr/>
          </p:nvSpPr>
          <p:spPr>
            <a:xfrm>
              <a:off x="348707" y="5272365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Heads</a:t>
              </a:r>
            </a:p>
          </p:txBody>
        </p:sp>
        <p:sp>
          <p:nvSpPr>
            <p:cNvPr id="19" name="Content Placeholder 5">
              <a:extLst>
                <a:ext uri="{FF2B5EF4-FFF2-40B4-BE49-F238E27FC236}">
                  <a16:creationId xmlns:a16="http://schemas.microsoft.com/office/drawing/2014/main" id="{ED53AB5A-D931-7E0D-3D4A-046D0BA633D9}"/>
                </a:ext>
              </a:extLst>
            </p:cNvPr>
            <p:cNvSpPr txBox="1">
              <a:spLocks/>
            </p:cNvSpPr>
            <p:nvPr/>
          </p:nvSpPr>
          <p:spPr>
            <a:xfrm>
              <a:off x="1112820" y="5272365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Tails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5">
                <a:extLst>
                  <a:ext uri="{FF2B5EF4-FFF2-40B4-BE49-F238E27FC236}">
                    <a16:creationId xmlns:a16="http://schemas.microsoft.com/office/drawing/2014/main" id="{54C72B67-D533-0C97-1947-D8EDAA6448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300" y="4721101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5">
                <a:extLst>
                  <a:ext uri="{FF2B5EF4-FFF2-40B4-BE49-F238E27FC236}">
                    <a16:creationId xmlns:a16="http://schemas.microsoft.com/office/drawing/2014/main" id="{54C72B67-D533-0C97-1947-D8EDAA644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00" y="4721101"/>
                <a:ext cx="1493520" cy="381000"/>
              </a:xfrm>
              <a:prstGeom prst="rect">
                <a:avLst/>
              </a:prstGeom>
              <a:blipFill>
                <a:blip r:embed="rId3"/>
                <a:stretch>
                  <a:fillRect b="-645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5">
                <a:extLst>
                  <a:ext uri="{FF2B5EF4-FFF2-40B4-BE49-F238E27FC236}">
                    <a16:creationId xmlns:a16="http://schemas.microsoft.com/office/drawing/2014/main" id="{A8B6D64F-7BFA-DF45-BCC8-A04D2B5053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36966" y="4700031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Content Placeholder 5">
                <a:extLst>
                  <a:ext uri="{FF2B5EF4-FFF2-40B4-BE49-F238E27FC236}">
                    <a16:creationId xmlns:a16="http://schemas.microsoft.com/office/drawing/2014/main" id="{A8B6D64F-7BFA-DF45-BCC8-A04D2B505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966" y="4700031"/>
                <a:ext cx="1493520" cy="381000"/>
              </a:xfrm>
              <a:prstGeom prst="rect">
                <a:avLst/>
              </a:prstGeom>
              <a:blipFill>
                <a:blip r:embed="rId4"/>
                <a:stretch>
                  <a:fillRect b="-645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580B9285-67CC-B1DD-28B1-26CF5AF80794}"/>
              </a:ext>
            </a:extLst>
          </p:cNvPr>
          <p:cNvGrpSpPr/>
          <p:nvPr/>
        </p:nvGrpSpPr>
        <p:grpSpPr>
          <a:xfrm>
            <a:off x="1985421" y="3718956"/>
            <a:ext cx="2257633" cy="1081644"/>
            <a:chOff x="1985421" y="4571721"/>
            <a:chExt cx="2257633" cy="1081644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8FE204C-3E5F-FF09-9D30-106D499E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2866" y="4571721"/>
              <a:ext cx="304800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983C04DE-E2F1-A961-BD0B-A75204C85CB8}"/>
                </a:ext>
              </a:extLst>
            </p:cNvPr>
            <p:cNvCxnSpPr>
              <a:cxnSpLocks/>
            </p:cNvCxnSpPr>
            <p:nvPr/>
          </p:nvCxnSpPr>
          <p:spPr>
            <a:xfrm>
              <a:off x="3200066" y="4571721"/>
              <a:ext cx="318526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Content Placeholder 5">
              <a:extLst>
                <a:ext uri="{FF2B5EF4-FFF2-40B4-BE49-F238E27FC236}">
                  <a16:creationId xmlns:a16="http://schemas.microsoft.com/office/drawing/2014/main" id="{734E3477-C6F9-C8B3-B128-326357BBDBB1}"/>
                </a:ext>
              </a:extLst>
            </p:cNvPr>
            <p:cNvSpPr txBox="1">
              <a:spLocks/>
            </p:cNvSpPr>
            <p:nvPr/>
          </p:nvSpPr>
          <p:spPr>
            <a:xfrm>
              <a:off x="1985421" y="5272365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Heads</a:t>
              </a:r>
            </a:p>
          </p:txBody>
        </p:sp>
        <p:sp>
          <p:nvSpPr>
            <p:cNvPr id="33" name="Content Placeholder 5">
              <a:extLst>
                <a:ext uri="{FF2B5EF4-FFF2-40B4-BE49-F238E27FC236}">
                  <a16:creationId xmlns:a16="http://schemas.microsoft.com/office/drawing/2014/main" id="{001B3ADA-8CCD-0EF3-E700-438D077AC7E5}"/>
                </a:ext>
              </a:extLst>
            </p:cNvPr>
            <p:cNvSpPr txBox="1">
              <a:spLocks/>
            </p:cNvSpPr>
            <p:nvPr/>
          </p:nvSpPr>
          <p:spPr>
            <a:xfrm>
              <a:off x="2749534" y="5272365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Tails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5">
                <a:extLst>
                  <a:ext uri="{FF2B5EF4-FFF2-40B4-BE49-F238E27FC236}">
                    <a16:creationId xmlns:a16="http://schemas.microsoft.com/office/drawing/2014/main" id="{151B3CED-0B2B-4A0D-9037-2A3E8443A35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18014" y="4721101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4" name="Content Placeholder 5">
                <a:extLst>
                  <a:ext uri="{FF2B5EF4-FFF2-40B4-BE49-F238E27FC236}">
                    <a16:creationId xmlns:a16="http://schemas.microsoft.com/office/drawing/2014/main" id="{151B3CED-0B2B-4A0D-9037-2A3E8443A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8014" y="4721101"/>
                <a:ext cx="1493520" cy="381000"/>
              </a:xfrm>
              <a:prstGeom prst="rect">
                <a:avLst/>
              </a:prstGeom>
              <a:blipFill>
                <a:blip r:embed="rId5"/>
                <a:stretch>
                  <a:fillRect b="-645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ontent Placeholder 5">
                <a:extLst>
                  <a:ext uri="{FF2B5EF4-FFF2-40B4-BE49-F238E27FC236}">
                    <a16:creationId xmlns:a16="http://schemas.microsoft.com/office/drawing/2014/main" id="{65DBF4D1-025F-7C2D-701A-604D38F5C1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73680" y="4700031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Content Placeholder 5">
                <a:extLst>
                  <a:ext uri="{FF2B5EF4-FFF2-40B4-BE49-F238E27FC236}">
                    <a16:creationId xmlns:a16="http://schemas.microsoft.com/office/drawing/2014/main" id="{65DBF4D1-025F-7C2D-701A-604D38F5C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680" y="4700031"/>
                <a:ext cx="1493520" cy="381000"/>
              </a:xfrm>
              <a:prstGeom prst="rect">
                <a:avLst/>
              </a:prstGeom>
              <a:blipFill>
                <a:blip r:embed="rId6"/>
                <a:stretch>
                  <a:fillRect b="-645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A1F212C-DFA4-3590-EDDC-1374AD014DEE}"/>
              </a:ext>
            </a:extLst>
          </p:cNvPr>
          <p:cNvCxnSpPr/>
          <p:nvPr/>
        </p:nvCxnSpPr>
        <p:spPr>
          <a:xfrm flipH="1">
            <a:off x="6076142" y="2506167"/>
            <a:ext cx="762000" cy="68580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425F9F1-F52D-9E8D-CC5F-8E3440326867}"/>
              </a:ext>
            </a:extLst>
          </p:cNvPr>
          <p:cNvCxnSpPr>
            <a:cxnSpLocks/>
          </p:cNvCxnSpPr>
          <p:nvPr/>
        </p:nvCxnSpPr>
        <p:spPr>
          <a:xfrm>
            <a:off x="6990542" y="2506167"/>
            <a:ext cx="762000" cy="68580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F0EFBF1B-C035-6E05-CE25-CBD6E6678DEC}"/>
              </a:ext>
            </a:extLst>
          </p:cNvPr>
          <p:cNvSpPr txBox="1">
            <a:spLocks/>
          </p:cNvSpPr>
          <p:nvPr/>
        </p:nvSpPr>
        <p:spPr>
          <a:xfrm>
            <a:off x="5367185" y="3130611"/>
            <a:ext cx="1493520" cy="381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Cloudy</a:t>
            </a:r>
          </a:p>
        </p:txBody>
      </p:sp>
      <p:sp>
        <p:nvSpPr>
          <p:cNvPr id="40" name="Content Placeholder 7">
            <a:extLst>
              <a:ext uri="{FF2B5EF4-FFF2-40B4-BE49-F238E27FC236}">
                <a16:creationId xmlns:a16="http://schemas.microsoft.com/office/drawing/2014/main" id="{5578C13E-9CE7-791E-3213-1AF6F03DB76E}"/>
              </a:ext>
            </a:extLst>
          </p:cNvPr>
          <p:cNvSpPr txBox="1">
            <a:spLocks/>
          </p:cNvSpPr>
          <p:nvPr/>
        </p:nvSpPr>
        <p:spPr>
          <a:xfrm>
            <a:off x="7004199" y="3130611"/>
            <a:ext cx="1493520" cy="381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Not Cloudy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6FB18A7-28B6-F72C-87DE-A1044FC214C7}"/>
              </a:ext>
            </a:extLst>
          </p:cNvPr>
          <p:cNvGrpSpPr/>
          <p:nvPr/>
        </p:nvGrpSpPr>
        <p:grpSpPr>
          <a:xfrm>
            <a:off x="4876800" y="3664011"/>
            <a:ext cx="2366654" cy="1081644"/>
            <a:chOff x="4876800" y="4516776"/>
            <a:chExt cx="2366654" cy="1081644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4A109C5-F184-B044-2B7E-B532BC1C7C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43266" y="4516776"/>
              <a:ext cx="304800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245F4BF-D2F6-CED4-8C87-637DEA3543C2}"/>
                </a:ext>
              </a:extLst>
            </p:cNvPr>
            <p:cNvCxnSpPr>
              <a:cxnSpLocks/>
            </p:cNvCxnSpPr>
            <p:nvPr/>
          </p:nvCxnSpPr>
          <p:spPr>
            <a:xfrm>
              <a:off x="6200466" y="4516776"/>
              <a:ext cx="318526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5" name="Content Placeholder 5">
              <a:extLst>
                <a:ext uri="{FF2B5EF4-FFF2-40B4-BE49-F238E27FC236}">
                  <a16:creationId xmlns:a16="http://schemas.microsoft.com/office/drawing/2014/main" id="{5E093E9C-2974-8622-508B-340747B675AF}"/>
                </a:ext>
              </a:extLst>
            </p:cNvPr>
            <p:cNvSpPr txBox="1">
              <a:spLocks/>
            </p:cNvSpPr>
            <p:nvPr/>
          </p:nvSpPr>
          <p:spPr>
            <a:xfrm>
              <a:off x="4876800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Rainy</a:t>
              </a:r>
            </a:p>
          </p:txBody>
        </p:sp>
        <p:sp>
          <p:nvSpPr>
            <p:cNvPr id="46" name="Content Placeholder 5">
              <a:extLst>
                <a:ext uri="{FF2B5EF4-FFF2-40B4-BE49-F238E27FC236}">
                  <a16:creationId xmlns:a16="http://schemas.microsoft.com/office/drawing/2014/main" id="{D895998D-48B3-1591-CB4C-326688871D43}"/>
                </a:ext>
              </a:extLst>
            </p:cNvPr>
            <p:cNvSpPr txBox="1">
              <a:spLocks/>
            </p:cNvSpPr>
            <p:nvPr/>
          </p:nvSpPr>
          <p:spPr>
            <a:xfrm>
              <a:off x="5749934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Not Rainy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5">
                <a:extLst>
                  <a:ext uri="{FF2B5EF4-FFF2-40B4-BE49-F238E27FC236}">
                    <a16:creationId xmlns:a16="http://schemas.microsoft.com/office/drawing/2014/main" id="{84983E19-46ED-4777-525D-672A3065741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05022" y="4655167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7" name="Content Placeholder 5">
                <a:extLst>
                  <a:ext uri="{FF2B5EF4-FFF2-40B4-BE49-F238E27FC236}">
                    <a16:creationId xmlns:a16="http://schemas.microsoft.com/office/drawing/2014/main" id="{84983E19-46ED-4777-525D-672A30657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022" y="4655167"/>
                <a:ext cx="1493520" cy="381000"/>
              </a:xfrm>
              <a:prstGeom prst="rect">
                <a:avLst/>
              </a:prstGeom>
              <a:blipFill>
                <a:blip r:embed="rId7"/>
                <a:stretch>
                  <a:fillRect b="-645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5">
                <a:extLst>
                  <a:ext uri="{FF2B5EF4-FFF2-40B4-BE49-F238E27FC236}">
                    <a16:creationId xmlns:a16="http://schemas.microsoft.com/office/drawing/2014/main" id="{18E47C37-5E69-3107-4365-9ED600EE205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58450" y="4663044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8" name="Content Placeholder 5">
                <a:extLst>
                  <a:ext uri="{FF2B5EF4-FFF2-40B4-BE49-F238E27FC236}">
                    <a16:creationId xmlns:a16="http://schemas.microsoft.com/office/drawing/2014/main" id="{18E47C37-5E69-3107-4365-9ED600EE20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450" y="4663044"/>
                <a:ext cx="1493520" cy="381000"/>
              </a:xfrm>
              <a:prstGeom prst="rect">
                <a:avLst/>
              </a:prstGeom>
              <a:blipFill>
                <a:blip r:embed="rId8"/>
                <a:stretch>
                  <a:fillRect b="-7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A6BCBFA0-A50B-EC29-810A-B4E63A19F9A5}"/>
              </a:ext>
            </a:extLst>
          </p:cNvPr>
          <p:cNvGrpSpPr/>
          <p:nvPr/>
        </p:nvGrpSpPr>
        <p:grpSpPr>
          <a:xfrm>
            <a:off x="6622535" y="3664011"/>
            <a:ext cx="2369065" cy="1081644"/>
            <a:chOff x="6622535" y="4516776"/>
            <a:chExt cx="2369065" cy="1081644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D32BFD7-EADE-DF37-E82D-DB4589A306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79980" y="4516776"/>
              <a:ext cx="304800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800453E9-2C3A-1204-5176-AEF3230513F3}"/>
                </a:ext>
              </a:extLst>
            </p:cNvPr>
            <p:cNvCxnSpPr>
              <a:cxnSpLocks/>
            </p:cNvCxnSpPr>
            <p:nvPr/>
          </p:nvCxnSpPr>
          <p:spPr>
            <a:xfrm>
              <a:off x="7837180" y="4516776"/>
              <a:ext cx="318526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Content Placeholder 5">
              <a:extLst>
                <a:ext uri="{FF2B5EF4-FFF2-40B4-BE49-F238E27FC236}">
                  <a16:creationId xmlns:a16="http://schemas.microsoft.com/office/drawing/2014/main" id="{C5BA578E-7D58-FC00-1EB3-2E4C16161C09}"/>
                </a:ext>
              </a:extLst>
            </p:cNvPr>
            <p:cNvSpPr txBox="1">
              <a:spLocks/>
            </p:cNvSpPr>
            <p:nvPr/>
          </p:nvSpPr>
          <p:spPr>
            <a:xfrm>
              <a:off x="6622535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Rainy</a:t>
              </a:r>
            </a:p>
          </p:txBody>
        </p:sp>
        <p:sp>
          <p:nvSpPr>
            <p:cNvPr id="52" name="Content Placeholder 5">
              <a:extLst>
                <a:ext uri="{FF2B5EF4-FFF2-40B4-BE49-F238E27FC236}">
                  <a16:creationId xmlns:a16="http://schemas.microsoft.com/office/drawing/2014/main" id="{8C7938C6-84D4-78E5-92FA-A28BFDC32DED}"/>
                </a:ext>
              </a:extLst>
            </p:cNvPr>
            <p:cNvSpPr txBox="1">
              <a:spLocks/>
            </p:cNvSpPr>
            <p:nvPr/>
          </p:nvSpPr>
          <p:spPr>
            <a:xfrm>
              <a:off x="7498080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Not Rainy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5">
                <a:extLst>
                  <a:ext uri="{FF2B5EF4-FFF2-40B4-BE49-F238E27FC236}">
                    <a16:creationId xmlns:a16="http://schemas.microsoft.com/office/drawing/2014/main" id="{BAEE50ED-8635-AE47-054E-7AEC554C3C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55128" y="4800600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Content Placeholder 5">
                <a:extLst>
                  <a:ext uri="{FF2B5EF4-FFF2-40B4-BE49-F238E27FC236}">
                    <a16:creationId xmlns:a16="http://schemas.microsoft.com/office/drawing/2014/main" id="{BAEE50ED-8635-AE47-054E-7AEC554C3C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128" y="4800600"/>
                <a:ext cx="1493520" cy="3810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5">
                <a:extLst>
                  <a:ext uri="{FF2B5EF4-FFF2-40B4-BE49-F238E27FC236}">
                    <a16:creationId xmlns:a16="http://schemas.microsoft.com/office/drawing/2014/main" id="{11829012-AFDE-77B1-D62C-941B4C5CC5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10794" y="4779530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4" name="Content Placeholder 5">
                <a:extLst>
                  <a:ext uri="{FF2B5EF4-FFF2-40B4-BE49-F238E27FC236}">
                    <a16:creationId xmlns:a16="http://schemas.microsoft.com/office/drawing/2014/main" id="{11829012-AFDE-77B1-D62C-941B4C5CC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794" y="4779530"/>
                <a:ext cx="1493520" cy="3810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180B2703-6C58-973C-1C43-4DA5C92F9544}"/>
              </a:ext>
            </a:extLst>
          </p:cNvPr>
          <p:cNvSpPr txBox="1"/>
          <p:nvPr/>
        </p:nvSpPr>
        <p:spPr>
          <a:xfrm>
            <a:off x="1245768" y="5342152"/>
            <a:ext cx="2091487" cy="36933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Independent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D12D645-757F-4B2B-499E-A748CBD8AC79}"/>
              </a:ext>
            </a:extLst>
          </p:cNvPr>
          <p:cNvSpPr txBox="1"/>
          <p:nvPr/>
        </p:nvSpPr>
        <p:spPr>
          <a:xfrm>
            <a:off x="5958455" y="5345668"/>
            <a:ext cx="2091487" cy="36933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Not Independent</a:t>
            </a:r>
          </a:p>
        </p:txBody>
      </p:sp>
    </p:spTree>
    <p:extLst>
      <p:ext uri="{BB962C8B-B14F-4D97-AF65-F5344CB8AC3E}">
        <p14:creationId xmlns:p14="http://schemas.microsoft.com/office/powerpoint/2010/main" val="30278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4" grpId="0"/>
      <p:bldP spid="35" grpId="0"/>
      <p:bldP spid="39" grpId="0"/>
      <p:bldP spid="40" grpId="0"/>
      <p:bldP spid="47" grpId="0"/>
      <p:bldP spid="48" grpId="0"/>
      <p:bldP spid="53" grpId="0"/>
      <p:bldP spid="54" grpId="0"/>
      <p:bldP spid="59" grpId="0" animBg="1"/>
      <p:bldP spid="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60A21-AAE4-363C-4169-C5F70B2C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Probabilities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CC1665-3BF3-F269-B2F3-A734D08F79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 general, the probability of both of two events A and B occurring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If two events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are independent, the probability of both events occurring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probability of one of two events A and B occurring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 probability of one of two mutually exclusive events A and B occurring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CC1665-3BF3-F269-B2F3-A734D08F79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110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4B730-EC29-727B-EFA2-F0E96D9F3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Probabilities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29509A3-5504-CB5A-ED4B-F52407D60939}"/>
              </a:ext>
            </a:extLst>
          </p:cNvPr>
          <p:cNvCxnSpPr/>
          <p:nvPr/>
        </p:nvCxnSpPr>
        <p:spPr>
          <a:xfrm flipH="1">
            <a:off x="6076142" y="1865374"/>
            <a:ext cx="762000" cy="68580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E3C2E88-F219-20A6-7944-D66AC4E7E80F}"/>
              </a:ext>
            </a:extLst>
          </p:cNvPr>
          <p:cNvCxnSpPr>
            <a:cxnSpLocks/>
          </p:cNvCxnSpPr>
          <p:nvPr/>
        </p:nvCxnSpPr>
        <p:spPr>
          <a:xfrm>
            <a:off x="6990542" y="1865374"/>
            <a:ext cx="762000" cy="68580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Content Placeholder 7">
            <a:extLst>
              <a:ext uri="{FF2B5EF4-FFF2-40B4-BE49-F238E27FC236}">
                <a16:creationId xmlns:a16="http://schemas.microsoft.com/office/drawing/2014/main" id="{51976460-DBD6-25CC-650B-209FAF6D2FB7}"/>
              </a:ext>
            </a:extLst>
          </p:cNvPr>
          <p:cNvSpPr txBox="1">
            <a:spLocks/>
          </p:cNvSpPr>
          <p:nvPr/>
        </p:nvSpPr>
        <p:spPr>
          <a:xfrm>
            <a:off x="5367185" y="2489818"/>
            <a:ext cx="1493520" cy="381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Cloudy</a:t>
            </a:r>
          </a:p>
        </p:txBody>
      </p:sp>
      <p:sp>
        <p:nvSpPr>
          <p:cNvPr id="28" name="Content Placeholder 7">
            <a:extLst>
              <a:ext uri="{FF2B5EF4-FFF2-40B4-BE49-F238E27FC236}">
                <a16:creationId xmlns:a16="http://schemas.microsoft.com/office/drawing/2014/main" id="{609970B3-8BD6-7425-3024-91BC599CFE37}"/>
              </a:ext>
            </a:extLst>
          </p:cNvPr>
          <p:cNvSpPr txBox="1">
            <a:spLocks/>
          </p:cNvSpPr>
          <p:nvPr/>
        </p:nvSpPr>
        <p:spPr>
          <a:xfrm>
            <a:off x="7004199" y="2489818"/>
            <a:ext cx="1493520" cy="381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Not Cloudy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55C6DEA-77F2-268D-4F03-088D942FC3A1}"/>
              </a:ext>
            </a:extLst>
          </p:cNvPr>
          <p:cNvGrpSpPr/>
          <p:nvPr/>
        </p:nvGrpSpPr>
        <p:grpSpPr>
          <a:xfrm>
            <a:off x="4876800" y="2895600"/>
            <a:ext cx="2366654" cy="1081644"/>
            <a:chOff x="4876800" y="4516776"/>
            <a:chExt cx="2366654" cy="1081644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CB25A71-1933-75BF-103D-0892DCDC00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43266" y="4516776"/>
              <a:ext cx="304800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B81EEF1A-0071-03FC-E1FD-677F767451A0}"/>
                </a:ext>
              </a:extLst>
            </p:cNvPr>
            <p:cNvCxnSpPr>
              <a:cxnSpLocks/>
            </p:cNvCxnSpPr>
            <p:nvPr/>
          </p:nvCxnSpPr>
          <p:spPr>
            <a:xfrm>
              <a:off x="6200466" y="4516776"/>
              <a:ext cx="318526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Content Placeholder 5">
              <a:extLst>
                <a:ext uri="{FF2B5EF4-FFF2-40B4-BE49-F238E27FC236}">
                  <a16:creationId xmlns:a16="http://schemas.microsoft.com/office/drawing/2014/main" id="{92B90CD3-64B8-E4A6-A25B-3A0380B6D6FF}"/>
                </a:ext>
              </a:extLst>
            </p:cNvPr>
            <p:cNvSpPr txBox="1">
              <a:spLocks/>
            </p:cNvSpPr>
            <p:nvPr/>
          </p:nvSpPr>
          <p:spPr>
            <a:xfrm>
              <a:off x="4876800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Rain</a:t>
              </a:r>
            </a:p>
          </p:txBody>
        </p:sp>
        <p:sp>
          <p:nvSpPr>
            <p:cNvPr id="33" name="Content Placeholder 5">
              <a:extLst>
                <a:ext uri="{FF2B5EF4-FFF2-40B4-BE49-F238E27FC236}">
                  <a16:creationId xmlns:a16="http://schemas.microsoft.com/office/drawing/2014/main" id="{ACD063B6-2FF4-3059-E7B9-6138DD3E3C53}"/>
                </a:ext>
              </a:extLst>
            </p:cNvPr>
            <p:cNvSpPr txBox="1">
              <a:spLocks/>
            </p:cNvSpPr>
            <p:nvPr/>
          </p:nvSpPr>
          <p:spPr>
            <a:xfrm>
              <a:off x="5749934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 Rain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5">
                <a:extLst>
                  <a:ext uri="{FF2B5EF4-FFF2-40B4-BE49-F238E27FC236}">
                    <a16:creationId xmlns:a16="http://schemas.microsoft.com/office/drawing/2014/main" id="{A09ADAD4-5322-FA23-F380-036368E6A06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05022" y="3886756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4" name="Content Placeholder 5">
                <a:extLst>
                  <a:ext uri="{FF2B5EF4-FFF2-40B4-BE49-F238E27FC236}">
                    <a16:creationId xmlns:a16="http://schemas.microsoft.com/office/drawing/2014/main" id="{A09ADAD4-5322-FA23-F380-036368E6A0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022" y="3886756"/>
                <a:ext cx="1493520" cy="381000"/>
              </a:xfrm>
              <a:prstGeom prst="rect">
                <a:avLst/>
              </a:prstGeom>
              <a:blipFill>
                <a:blip r:embed="rId3"/>
                <a:stretch>
                  <a:fillRect b="-7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ontent Placeholder 5">
                <a:extLst>
                  <a:ext uri="{FF2B5EF4-FFF2-40B4-BE49-F238E27FC236}">
                    <a16:creationId xmlns:a16="http://schemas.microsoft.com/office/drawing/2014/main" id="{94ED02DF-3C27-B7B0-FCD7-A70DCFDACF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58450" y="3894633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Content Placeholder 5">
                <a:extLst>
                  <a:ext uri="{FF2B5EF4-FFF2-40B4-BE49-F238E27FC236}">
                    <a16:creationId xmlns:a16="http://schemas.microsoft.com/office/drawing/2014/main" id="{94ED02DF-3C27-B7B0-FCD7-A70DCFDAC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450" y="3894633"/>
                <a:ext cx="1493520" cy="381000"/>
              </a:xfrm>
              <a:prstGeom prst="rect">
                <a:avLst/>
              </a:prstGeom>
              <a:blipFill>
                <a:blip r:embed="rId4"/>
                <a:stretch>
                  <a:fillRect b="-645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C0D15F40-EE72-A4C0-6AE1-53FBE9262617}"/>
              </a:ext>
            </a:extLst>
          </p:cNvPr>
          <p:cNvGrpSpPr/>
          <p:nvPr/>
        </p:nvGrpSpPr>
        <p:grpSpPr>
          <a:xfrm>
            <a:off x="6622535" y="2895600"/>
            <a:ext cx="2369065" cy="1081644"/>
            <a:chOff x="6622535" y="4516776"/>
            <a:chExt cx="2369065" cy="1081644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9CAD2299-0FD4-BE13-A471-AE7854E47E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79980" y="4516776"/>
              <a:ext cx="304800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A6A76C1-BC68-2006-706A-6291B5393085}"/>
                </a:ext>
              </a:extLst>
            </p:cNvPr>
            <p:cNvCxnSpPr>
              <a:cxnSpLocks/>
            </p:cNvCxnSpPr>
            <p:nvPr/>
          </p:nvCxnSpPr>
          <p:spPr>
            <a:xfrm>
              <a:off x="7837180" y="4516776"/>
              <a:ext cx="318526" cy="700087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Content Placeholder 5">
              <a:extLst>
                <a:ext uri="{FF2B5EF4-FFF2-40B4-BE49-F238E27FC236}">
                  <a16:creationId xmlns:a16="http://schemas.microsoft.com/office/drawing/2014/main" id="{3F2A56D0-E3E6-B2F7-8AB3-9E7A758C2924}"/>
                </a:ext>
              </a:extLst>
            </p:cNvPr>
            <p:cNvSpPr txBox="1">
              <a:spLocks/>
            </p:cNvSpPr>
            <p:nvPr/>
          </p:nvSpPr>
          <p:spPr>
            <a:xfrm>
              <a:off x="6622535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Rain</a:t>
              </a:r>
            </a:p>
          </p:txBody>
        </p:sp>
        <p:sp>
          <p:nvSpPr>
            <p:cNvPr id="40" name="Content Placeholder 5">
              <a:extLst>
                <a:ext uri="{FF2B5EF4-FFF2-40B4-BE49-F238E27FC236}">
                  <a16:creationId xmlns:a16="http://schemas.microsoft.com/office/drawing/2014/main" id="{B8B6E62A-8390-AE99-607F-515D81F8CE2B}"/>
                </a:ext>
              </a:extLst>
            </p:cNvPr>
            <p:cNvSpPr txBox="1">
              <a:spLocks/>
            </p:cNvSpPr>
            <p:nvPr/>
          </p:nvSpPr>
          <p:spPr>
            <a:xfrm>
              <a:off x="7498080" y="5217420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 Rain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ontent Placeholder 5">
                <a:extLst>
                  <a:ext uri="{FF2B5EF4-FFF2-40B4-BE49-F238E27FC236}">
                    <a16:creationId xmlns:a16="http://schemas.microsoft.com/office/drawing/2014/main" id="{8CFB8A3A-CF8B-45AF-7E95-70392C05B4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55128" y="4032189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1" name="Content Placeholder 5">
                <a:extLst>
                  <a:ext uri="{FF2B5EF4-FFF2-40B4-BE49-F238E27FC236}">
                    <a16:creationId xmlns:a16="http://schemas.microsoft.com/office/drawing/2014/main" id="{8CFB8A3A-CF8B-45AF-7E95-70392C05B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128" y="4032189"/>
                <a:ext cx="1493520" cy="381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5">
                <a:extLst>
                  <a:ext uri="{FF2B5EF4-FFF2-40B4-BE49-F238E27FC236}">
                    <a16:creationId xmlns:a16="http://schemas.microsoft.com/office/drawing/2014/main" id="{B7074E21-52B1-3EAC-782D-D3F148D089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10794" y="4011119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1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2" name="Content Placeholder 5">
                <a:extLst>
                  <a:ext uri="{FF2B5EF4-FFF2-40B4-BE49-F238E27FC236}">
                    <a16:creationId xmlns:a16="http://schemas.microsoft.com/office/drawing/2014/main" id="{B7074E21-52B1-3EAC-782D-D3F148D08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794" y="4011119"/>
                <a:ext cx="1493520" cy="381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D72D2EA3-8C01-5306-BC8A-6D46CC74FE81}"/>
              </a:ext>
            </a:extLst>
          </p:cNvPr>
          <p:cNvGrpSpPr/>
          <p:nvPr/>
        </p:nvGrpSpPr>
        <p:grpSpPr>
          <a:xfrm>
            <a:off x="146830" y="1219200"/>
            <a:ext cx="3932237" cy="1600148"/>
            <a:chOff x="146830" y="2545793"/>
            <a:chExt cx="3932237" cy="1600148"/>
          </a:xfrm>
        </p:grpSpPr>
        <p:sp>
          <p:nvSpPr>
            <p:cNvPr id="44" name="Text Placeholder 6">
              <a:extLst>
                <a:ext uri="{FF2B5EF4-FFF2-40B4-BE49-F238E27FC236}">
                  <a16:creationId xmlns:a16="http://schemas.microsoft.com/office/drawing/2014/main" id="{448FEE9F-6A8D-567E-32B0-9FE4604C2B5C}"/>
                </a:ext>
              </a:extLst>
            </p:cNvPr>
            <p:cNvSpPr txBox="1">
              <a:spLocks/>
            </p:cNvSpPr>
            <p:nvPr/>
          </p:nvSpPr>
          <p:spPr>
            <a:xfrm>
              <a:off x="146830" y="2545793"/>
              <a:ext cx="3932237" cy="63976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b="1" dirty="0"/>
                <a:t>Weather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0A7C280-C132-10CA-D919-1A27A7EA6782}"/>
                </a:ext>
              </a:extLst>
            </p:cNvPr>
            <p:cNvCxnSpPr/>
            <p:nvPr/>
          </p:nvCxnSpPr>
          <p:spPr>
            <a:xfrm flipH="1">
              <a:off x="1267584" y="3064297"/>
              <a:ext cx="762000" cy="6858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05B078F-36A3-9CB7-9C24-81F79189A2F8}"/>
                </a:ext>
              </a:extLst>
            </p:cNvPr>
            <p:cNvCxnSpPr>
              <a:cxnSpLocks/>
            </p:cNvCxnSpPr>
            <p:nvPr/>
          </p:nvCxnSpPr>
          <p:spPr>
            <a:xfrm>
              <a:off x="2181984" y="3064297"/>
              <a:ext cx="762000" cy="68580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7" name="Content Placeholder 7">
              <a:extLst>
                <a:ext uri="{FF2B5EF4-FFF2-40B4-BE49-F238E27FC236}">
                  <a16:creationId xmlns:a16="http://schemas.microsoft.com/office/drawing/2014/main" id="{BA16E8A1-A212-D6B8-B814-BF02E31F9C94}"/>
                </a:ext>
              </a:extLst>
            </p:cNvPr>
            <p:cNvSpPr txBox="1">
              <a:spLocks/>
            </p:cNvSpPr>
            <p:nvPr/>
          </p:nvSpPr>
          <p:spPr>
            <a:xfrm>
              <a:off x="558627" y="3764941"/>
              <a:ext cx="1493520" cy="381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Rain</a:t>
              </a:r>
            </a:p>
          </p:txBody>
        </p:sp>
        <p:sp>
          <p:nvSpPr>
            <p:cNvPr id="48" name="Content Placeholder 7">
              <a:extLst>
                <a:ext uri="{FF2B5EF4-FFF2-40B4-BE49-F238E27FC236}">
                  <a16:creationId xmlns:a16="http://schemas.microsoft.com/office/drawing/2014/main" id="{C2B64B81-6975-F35B-C5F9-94CB2D9B6176}"/>
                </a:ext>
              </a:extLst>
            </p:cNvPr>
            <p:cNvSpPr txBox="1">
              <a:spLocks/>
            </p:cNvSpPr>
            <p:nvPr/>
          </p:nvSpPr>
          <p:spPr>
            <a:xfrm>
              <a:off x="2195641" y="3764941"/>
              <a:ext cx="1493520" cy="38100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 Rain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5">
                <a:extLst>
                  <a:ext uri="{FF2B5EF4-FFF2-40B4-BE49-F238E27FC236}">
                    <a16:creationId xmlns:a16="http://schemas.microsoft.com/office/drawing/2014/main" id="{4C0FA1FD-51C4-DC0C-919A-91F213AF90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7956" y="2743200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9" name="Content Placeholder 5">
                <a:extLst>
                  <a:ext uri="{FF2B5EF4-FFF2-40B4-BE49-F238E27FC236}">
                    <a16:creationId xmlns:a16="http://schemas.microsoft.com/office/drawing/2014/main" id="{4C0FA1FD-51C4-DC0C-919A-91F213AF90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56" y="2743200"/>
                <a:ext cx="1493520" cy="381000"/>
              </a:xfrm>
              <a:prstGeom prst="rect">
                <a:avLst/>
              </a:prstGeom>
              <a:blipFill>
                <a:blip r:embed="rId7"/>
                <a:stretch>
                  <a:fillRect b="-6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ontent Placeholder 5">
                <a:extLst>
                  <a:ext uri="{FF2B5EF4-FFF2-40B4-BE49-F238E27FC236}">
                    <a16:creationId xmlns:a16="http://schemas.microsoft.com/office/drawing/2014/main" id="{BFCD59B5-FA5F-CDA9-546E-1573618876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42153" y="2743200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𝟗𝟗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0" name="Content Placeholder 5">
                <a:extLst>
                  <a:ext uri="{FF2B5EF4-FFF2-40B4-BE49-F238E27FC236}">
                    <a16:creationId xmlns:a16="http://schemas.microsoft.com/office/drawing/2014/main" id="{BFCD59B5-FA5F-CDA9-546E-157361887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153" y="2743200"/>
                <a:ext cx="1493520" cy="381000"/>
              </a:xfrm>
              <a:prstGeom prst="rect">
                <a:avLst/>
              </a:prstGeom>
              <a:blipFill>
                <a:blip r:embed="rId8"/>
                <a:stretch>
                  <a:fillRect b="-6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 Placeholder 6">
            <a:extLst>
              <a:ext uri="{FF2B5EF4-FFF2-40B4-BE49-F238E27FC236}">
                <a16:creationId xmlns:a16="http://schemas.microsoft.com/office/drawing/2014/main" id="{D7D31314-3853-EFDC-292E-EB492C56CD8A}"/>
              </a:ext>
            </a:extLst>
          </p:cNvPr>
          <p:cNvSpPr txBox="1">
            <a:spLocks/>
          </p:cNvSpPr>
          <p:nvPr/>
        </p:nvSpPr>
        <p:spPr>
          <a:xfrm>
            <a:off x="4894586" y="1290357"/>
            <a:ext cx="3932237" cy="63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b="1" dirty="0"/>
              <a:t>Weather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61971EC-D713-CAF4-5F12-FF7168081DA0}"/>
                  </a:ext>
                </a:extLst>
              </p:cNvPr>
              <p:cNvSpPr txBox="1"/>
              <p:nvPr/>
            </p:nvSpPr>
            <p:spPr>
              <a:xfrm>
                <a:off x="513505" y="3362669"/>
                <a:ext cx="3829895" cy="11331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|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𝐶𝑙𝑜𝑢𝑑𝑦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61971EC-D713-CAF4-5F12-FF7168081D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05" y="3362669"/>
                <a:ext cx="3829895" cy="11331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E54EBBA-E4DC-4E45-112B-1CB7032AD658}"/>
                  </a:ext>
                </a:extLst>
              </p:cNvPr>
              <p:cNvSpPr txBox="1"/>
              <p:nvPr/>
            </p:nvSpPr>
            <p:spPr>
              <a:xfrm>
                <a:off x="2700411" y="5205324"/>
                <a:ext cx="45775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𝐶𝑙𝑜𝑢𝑑𝑦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𝑊𝑒𝑎𝑡h𝑒𝑟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𝑅𝑎𝑖𝑛</m:t>
                              </m:r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𝐶𝑙𝑜𝑢𝑑𝑦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E54EBBA-E4DC-4E45-112B-1CB7032AD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411" y="5205324"/>
                <a:ext cx="4577570" cy="276999"/>
              </a:xfrm>
              <a:prstGeom prst="rect">
                <a:avLst/>
              </a:prstGeom>
              <a:blipFill>
                <a:blip r:embed="rId10"/>
                <a:stretch>
                  <a:fillRect l="-1105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5F3A837-AC0A-8A28-354A-F1FB0EAE76D3}"/>
                  </a:ext>
                </a:extLst>
              </p:cNvPr>
              <p:cNvSpPr txBox="1"/>
              <p:nvPr/>
            </p:nvSpPr>
            <p:spPr>
              <a:xfrm>
                <a:off x="471666" y="4835992"/>
                <a:ext cx="737693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𝑊𝑒𝑎𝑡h𝑒𝑟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𝐶𝑙𝑜𝑢𝑑𝑦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and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𝑁𝑜𝑡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𝐶𝑙𝑜𝑢𝑑𝑦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𝑅𝑎𝑖𝑛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5F3A837-AC0A-8A28-354A-F1FB0EAE7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66" y="4835992"/>
                <a:ext cx="7376934" cy="369332"/>
              </a:xfrm>
              <a:prstGeom prst="rect">
                <a:avLst/>
              </a:prstGeom>
              <a:blipFill>
                <a:blip r:embed="rId11"/>
                <a:stretch>
                  <a:fillRect r="-17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78F1151-D0F4-7C52-D22A-737145259EE2}"/>
                  </a:ext>
                </a:extLst>
              </p:cNvPr>
              <p:cNvSpPr txBox="1"/>
              <p:nvPr/>
            </p:nvSpPr>
            <p:spPr>
              <a:xfrm>
                <a:off x="3598041" y="5514201"/>
                <a:ext cx="78686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+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𝑁𝑜𝑡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𝐶𝑙𝑜𝑢𝑑𝑦</m:t>
                              </m:r>
                            </m:e>
                          </m:d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⁡[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𝑊𝑒𝑎𝑡h𝑒𝑟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𝑅𝑎𝑖𝑛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𝑁𝑜𝑡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𝐶𝑙𝑜𝑢𝑑𝑦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78F1151-D0F4-7C52-D22A-737145259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041" y="5514201"/>
                <a:ext cx="7868677" cy="276999"/>
              </a:xfrm>
              <a:prstGeom prst="rect">
                <a:avLst/>
              </a:prstGeom>
              <a:blipFill>
                <a:blip r:embed="rId12"/>
                <a:stretch>
                  <a:fillRect l="-968" t="-4348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1B80F33-C5C1-1DDC-02AA-D850AC702253}"/>
                  </a:ext>
                </a:extLst>
              </p:cNvPr>
              <p:cNvSpPr txBox="1"/>
              <p:nvPr/>
            </p:nvSpPr>
            <p:spPr>
              <a:xfrm>
                <a:off x="2283134" y="5804201"/>
                <a:ext cx="4577570" cy="520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Cloudy</m:t>
                                  </m:r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Not</m:t>
                                      </m:r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Cloudy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1B80F33-C5C1-1DDC-02AA-D850AC702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134" y="5804201"/>
                <a:ext cx="4577570" cy="520399"/>
              </a:xfrm>
              <a:prstGeom prst="rect">
                <a:avLst/>
              </a:prstGeom>
              <a:blipFill>
                <a:blip r:embed="rId13"/>
                <a:stretch>
                  <a:fillRect l="-1944" t="-2326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D0074B1-EEBF-E9B6-0E50-C49D47F657E8}"/>
                  </a:ext>
                </a:extLst>
              </p:cNvPr>
              <p:cNvSpPr txBox="1"/>
              <p:nvPr/>
            </p:nvSpPr>
            <p:spPr>
              <a:xfrm>
                <a:off x="2412972" y="6375450"/>
                <a:ext cx="4577570" cy="520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Cloudy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D0074B1-EEBF-E9B6-0E50-C49D47F65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972" y="6375450"/>
                <a:ext cx="4577570" cy="520399"/>
              </a:xfrm>
              <a:prstGeom prst="rect">
                <a:avLst/>
              </a:prstGeom>
              <a:blipFill>
                <a:blip r:embed="rId14"/>
                <a:stretch>
                  <a:fillRect l="-1939" t="-7317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ctangle 59">
            <a:extLst>
              <a:ext uri="{FF2B5EF4-FFF2-40B4-BE49-F238E27FC236}">
                <a16:creationId xmlns:a16="http://schemas.microsoft.com/office/drawing/2014/main" id="{28CE01F5-ACEE-ACE5-CAEA-EC9CD4EBEAB9}"/>
              </a:ext>
            </a:extLst>
          </p:cNvPr>
          <p:cNvSpPr/>
          <p:nvPr/>
        </p:nvSpPr>
        <p:spPr>
          <a:xfrm>
            <a:off x="409801" y="4845331"/>
            <a:ext cx="8479478" cy="20329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12816-4E41-4157-A327-A6B7764E1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489550"/>
            <a:ext cx="8229600" cy="507889"/>
          </a:xfrm>
        </p:spPr>
        <p:txBody>
          <a:bodyPr/>
          <a:lstStyle/>
          <a:p>
            <a:r>
              <a:rPr lang="en-US" dirty="0"/>
              <a:t>What is the probability that it is cloudy?</a:t>
            </a:r>
          </a:p>
        </p:txBody>
      </p:sp>
    </p:spTree>
    <p:extLst>
      <p:ext uri="{BB962C8B-B14F-4D97-AF65-F5344CB8AC3E}">
        <p14:creationId xmlns:p14="http://schemas.microsoft.com/office/powerpoint/2010/main" val="307180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7" grpId="0"/>
      <p:bldP spid="58" grpId="0"/>
      <p:bldP spid="59" grpId="0"/>
      <p:bldP spid="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square with white text&#10;&#10;AI-generated content may be incorrect.">
            <a:extLst>
              <a:ext uri="{FF2B5EF4-FFF2-40B4-BE49-F238E27FC236}">
                <a16:creationId xmlns:a16="http://schemas.microsoft.com/office/drawing/2014/main" id="{DCCB086C-2CEA-8702-286A-396722E25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5017532"/>
            <a:ext cx="1752600" cy="11434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3FA96D-42FE-689E-48A6-92159A5B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Distributions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6E9D9C-3905-85D6-BE31-636B7D0FE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b="1" dirty="0">
                <a:solidFill>
                  <a:schemeClr val="accent2"/>
                </a:solidFill>
              </a:rPr>
              <a:t>sample space </a:t>
            </a:r>
            <a:r>
              <a:rPr lang="en-US" dirty="0"/>
              <a:t>is the set of events comprising all possible outcomes</a:t>
            </a:r>
          </a:p>
          <a:p>
            <a:pPr lvl="1"/>
            <a:r>
              <a:rPr lang="en-US" dirty="0"/>
              <a:t>possible outcomes must be mutually exclusive</a:t>
            </a:r>
          </a:p>
          <a:p>
            <a:pPr lvl="1"/>
            <a:r>
              <a:rPr lang="en-US" dirty="0"/>
              <a:t>the set of possible outcomes must be collectively exhaustive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 </a:t>
            </a:r>
            <a:r>
              <a:rPr lang="en-US" b="1" dirty="0">
                <a:solidFill>
                  <a:schemeClr val="accent2"/>
                </a:solidFill>
              </a:rPr>
              <a:t>probability distribution </a:t>
            </a:r>
            <a:r>
              <a:rPr lang="en-US" dirty="0"/>
              <a:t>is a function that assigns probabilities to events in a sample space such that:</a:t>
            </a:r>
          </a:p>
          <a:p>
            <a:pPr lvl="1"/>
            <a:r>
              <a:rPr lang="en-US" dirty="0"/>
              <a:t>the probability of each event is non-negative</a:t>
            </a:r>
          </a:p>
          <a:p>
            <a:pPr lvl="1"/>
            <a:r>
              <a:rPr lang="en-US" dirty="0"/>
              <a:t>the probability that one of the events occurs is 1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chemeClr val="accent2"/>
                </a:solidFill>
              </a:rPr>
              <a:t>drawing</a:t>
            </a:r>
            <a:r>
              <a:rPr lang="en-US" dirty="0"/>
              <a:t> or </a:t>
            </a:r>
            <a:r>
              <a:rPr lang="en-US" b="1" dirty="0">
                <a:solidFill>
                  <a:schemeClr val="accent2"/>
                </a:solidFill>
              </a:rPr>
              <a:t>sampling</a:t>
            </a:r>
            <a:r>
              <a:rPr lang="en-US" dirty="0"/>
              <a:t> from a distribution returns a value in the sample space with the corresponding probabilities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DB61D7-8004-414B-7E62-AE79DF23974D}"/>
                  </a:ext>
                </a:extLst>
              </p:cNvPr>
              <p:cNvSpPr txBox="1"/>
              <p:nvPr/>
            </p:nvSpPr>
            <p:spPr>
              <a:xfrm>
                <a:off x="2533397" y="3124200"/>
                <a:ext cx="4077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2"/>
                    </a:solidFill>
                  </a:rPr>
                  <a:t>Example: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𝑅𝑎𝑖𝑛𝑖𝑛𝑔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𝑁𝑜𝑡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𝑅𝑎𝑖𝑛𝑖𝑛𝑔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DB61D7-8004-414B-7E62-AE79DF239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397" y="3124200"/>
                <a:ext cx="4077206" cy="369332"/>
              </a:xfrm>
              <a:prstGeom prst="rect">
                <a:avLst/>
              </a:prstGeom>
              <a:blipFill>
                <a:blip r:embed="rId3"/>
                <a:stretch>
                  <a:fillRect l="-1242" t="-10000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28EE2EE-1C17-8B7D-BAEF-81187B414DD7}"/>
              </a:ext>
            </a:extLst>
          </p:cNvPr>
          <p:cNvSpPr txBox="1"/>
          <p:nvPr/>
        </p:nvSpPr>
        <p:spPr>
          <a:xfrm>
            <a:off x="1219200" y="536831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Example: </a:t>
            </a:r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755E61-0C8D-452B-29F9-1A25E1CEE233}"/>
                  </a:ext>
                </a:extLst>
              </p:cNvPr>
              <p:cNvSpPr txBox="1"/>
              <p:nvPr/>
            </p:nvSpPr>
            <p:spPr>
              <a:xfrm>
                <a:off x="5007651" y="5229816"/>
                <a:ext cx="3679149" cy="6463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𝑅𝑎𝑖𝑛𝑖𝑛𝑔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=.01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𝑁𝑜𝑡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𝑅𝑎𝑖𝑛𝑖𝑛𝑔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.99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755E61-0C8D-452B-29F9-1A25E1CEE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651" y="5229816"/>
                <a:ext cx="3679149" cy="646331"/>
              </a:xfrm>
              <a:prstGeom prst="rect">
                <a:avLst/>
              </a:prstGeom>
              <a:blipFill>
                <a:blip r:embed="rId4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547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Privacy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/>
              <a:t>Offline Privacy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/>
              <a:t>Online Privacy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371600" y="3886200"/>
            <a:ext cx="457200" cy="4572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n 9"/>
          <p:cNvSpPr/>
          <p:nvPr/>
        </p:nvSpPr>
        <p:spPr>
          <a:xfrm>
            <a:off x="236220" y="3499644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44240" y="3425014"/>
            <a:ext cx="1127760" cy="1223186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H="1" flipV="1">
            <a:off x="3046033" y="3878826"/>
            <a:ext cx="398207" cy="7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3048000" y="4031226"/>
            <a:ext cx="398207" cy="7374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3048000" y="4183626"/>
            <a:ext cx="398207" cy="7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905000" y="3499644"/>
            <a:ext cx="1112520" cy="11485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“Private” data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227197" y="3419633"/>
            <a:ext cx="3612003" cy="1228567"/>
            <a:chOff x="5227197" y="3419633"/>
            <a:chExt cx="3612003" cy="1228567"/>
          </a:xfrm>
        </p:grpSpPr>
        <p:sp>
          <p:nvSpPr>
            <p:cNvPr id="36" name="Can 35"/>
            <p:cNvSpPr/>
            <p:nvPr/>
          </p:nvSpPr>
          <p:spPr>
            <a:xfrm>
              <a:off x="5227197" y="3499644"/>
              <a:ext cx="1082040" cy="1148556"/>
            </a:xfrm>
            <a:prstGeom prst="can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DB</a:t>
              </a: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6669221" y="3826263"/>
              <a:ext cx="737419" cy="136137"/>
              <a:chOff x="1091381" y="5351190"/>
              <a:chExt cx="737419" cy="136137"/>
            </a:xfrm>
          </p:grpSpPr>
          <p:sp>
            <p:nvSpPr>
              <p:cNvPr id="35" name="Freeform 34"/>
              <p:cNvSpPr/>
              <p:nvPr/>
            </p:nvSpPr>
            <p:spPr>
              <a:xfrm>
                <a:off x="1091381" y="5351190"/>
                <a:ext cx="648929" cy="136137"/>
              </a:xfrm>
              <a:custGeom>
                <a:avLst/>
                <a:gdLst>
                  <a:gd name="connsiteX0" fmla="*/ 0 w 648929"/>
                  <a:gd name="connsiteY0" fmla="*/ 61468 h 136137"/>
                  <a:gd name="connsiteX1" fmla="*/ 88490 w 648929"/>
                  <a:gd name="connsiteY1" fmla="*/ 2475 h 136137"/>
                  <a:gd name="connsiteX2" fmla="*/ 191729 w 648929"/>
                  <a:gd name="connsiteY2" fmla="*/ 135210 h 136137"/>
                  <a:gd name="connsiteX3" fmla="*/ 309716 w 648929"/>
                  <a:gd name="connsiteY3" fmla="*/ 2475 h 136137"/>
                  <a:gd name="connsiteX4" fmla="*/ 398206 w 648929"/>
                  <a:gd name="connsiteY4" fmla="*/ 135210 h 136137"/>
                  <a:gd name="connsiteX5" fmla="*/ 486696 w 648929"/>
                  <a:gd name="connsiteY5" fmla="*/ 2475 h 136137"/>
                  <a:gd name="connsiteX6" fmla="*/ 575187 w 648929"/>
                  <a:gd name="connsiteY6" fmla="*/ 135210 h 136137"/>
                  <a:gd name="connsiteX7" fmla="*/ 648929 w 648929"/>
                  <a:gd name="connsiteY7" fmla="*/ 61468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8929" h="136137">
                    <a:moveTo>
                      <a:pt x="0" y="61468"/>
                    </a:moveTo>
                    <a:cubicBezTo>
                      <a:pt x="28267" y="25826"/>
                      <a:pt x="56535" y="-9815"/>
                      <a:pt x="88490" y="2475"/>
                    </a:cubicBezTo>
                    <a:cubicBezTo>
                      <a:pt x="120445" y="14765"/>
                      <a:pt x="154858" y="135210"/>
                      <a:pt x="191729" y="135210"/>
                    </a:cubicBezTo>
                    <a:cubicBezTo>
                      <a:pt x="228600" y="135210"/>
                      <a:pt x="275303" y="2475"/>
                      <a:pt x="309716" y="2475"/>
                    </a:cubicBezTo>
                    <a:cubicBezTo>
                      <a:pt x="344129" y="2475"/>
                      <a:pt x="368709" y="135210"/>
                      <a:pt x="398206" y="135210"/>
                    </a:cubicBezTo>
                    <a:cubicBezTo>
                      <a:pt x="427703" y="135210"/>
                      <a:pt x="457199" y="2475"/>
                      <a:pt x="486696" y="2475"/>
                    </a:cubicBezTo>
                    <a:cubicBezTo>
                      <a:pt x="516193" y="2475"/>
                      <a:pt x="548148" y="125378"/>
                      <a:pt x="575187" y="135210"/>
                    </a:cubicBezTo>
                    <a:cubicBezTo>
                      <a:pt x="602226" y="145042"/>
                      <a:pt x="629265" y="73758"/>
                      <a:pt x="648929" y="61468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Arrow Connector 38"/>
              <p:cNvCxnSpPr/>
              <p:nvPr/>
            </p:nvCxnSpPr>
            <p:spPr>
              <a:xfrm>
                <a:off x="1740310" y="5419258"/>
                <a:ext cx="88490" cy="0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44" name="Straight Arrow Connector 43"/>
            <p:cNvCxnSpPr/>
            <p:nvPr/>
          </p:nvCxnSpPr>
          <p:spPr>
            <a:xfrm flipH="1" flipV="1">
              <a:off x="6669222" y="3733800"/>
              <a:ext cx="737418" cy="7374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Content Placeholder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11440" y="3419633"/>
              <a:ext cx="1127760" cy="1223186"/>
            </a:xfrm>
            <a:prstGeom prst="rect">
              <a:avLst/>
            </a:prstGeom>
          </p:spPr>
        </p:pic>
        <p:grpSp>
          <p:nvGrpSpPr>
            <p:cNvPr id="47" name="Group 46"/>
            <p:cNvGrpSpPr/>
            <p:nvPr/>
          </p:nvGrpSpPr>
          <p:grpSpPr>
            <a:xfrm>
              <a:off x="6720840" y="4283463"/>
              <a:ext cx="737419" cy="136137"/>
              <a:chOff x="1091381" y="5351190"/>
              <a:chExt cx="737419" cy="136137"/>
            </a:xfrm>
          </p:grpSpPr>
          <p:sp>
            <p:nvSpPr>
              <p:cNvPr id="48" name="Freeform 47"/>
              <p:cNvSpPr/>
              <p:nvPr/>
            </p:nvSpPr>
            <p:spPr>
              <a:xfrm>
                <a:off x="1091381" y="5351190"/>
                <a:ext cx="648929" cy="136137"/>
              </a:xfrm>
              <a:custGeom>
                <a:avLst/>
                <a:gdLst>
                  <a:gd name="connsiteX0" fmla="*/ 0 w 648929"/>
                  <a:gd name="connsiteY0" fmla="*/ 61468 h 136137"/>
                  <a:gd name="connsiteX1" fmla="*/ 88490 w 648929"/>
                  <a:gd name="connsiteY1" fmla="*/ 2475 h 136137"/>
                  <a:gd name="connsiteX2" fmla="*/ 191729 w 648929"/>
                  <a:gd name="connsiteY2" fmla="*/ 135210 h 136137"/>
                  <a:gd name="connsiteX3" fmla="*/ 309716 w 648929"/>
                  <a:gd name="connsiteY3" fmla="*/ 2475 h 136137"/>
                  <a:gd name="connsiteX4" fmla="*/ 398206 w 648929"/>
                  <a:gd name="connsiteY4" fmla="*/ 135210 h 136137"/>
                  <a:gd name="connsiteX5" fmla="*/ 486696 w 648929"/>
                  <a:gd name="connsiteY5" fmla="*/ 2475 h 136137"/>
                  <a:gd name="connsiteX6" fmla="*/ 575187 w 648929"/>
                  <a:gd name="connsiteY6" fmla="*/ 135210 h 136137"/>
                  <a:gd name="connsiteX7" fmla="*/ 648929 w 648929"/>
                  <a:gd name="connsiteY7" fmla="*/ 61468 h 13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8929" h="136137">
                    <a:moveTo>
                      <a:pt x="0" y="61468"/>
                    </a:moveTo>
                    <a:cubicBezTo>
                      <a:pt x="28267" y="25826"/>
                      <a:pt x="56535" y="-9815"/>
                      <a:pt x="88490" y="2475"/>
                    </a:cubicBezTo>
                    <a:cubicBezTo>
                      <a:pt x="120445" y="14765"/>
                      <a:pt x="154858" y="135210"/>
                      <a:pt x="191729" y="135210"/>
                    </a:cubicBezTo>
                    <a:cubicBezTo>
                      <a:pt x="228600" y="135210"/>
                      <a:pt x="275303" y="2475"/>
                      <a:pt x="309716" y="2475"/>
                    </a:cubicBezTo>
                    <a:cubicBezTo>
                      <a:pt x="344129" y="2475"/>
                      <a:pt x="368709" y="135210"/>
                      <a:pt x="398206" y="135210"/>
                    </a:cubicBezTo>
                    <a:cubicBezTo>
                      <a:pt x="427703" y="135210"/>
                      <a:pt x="457199" y="2475"/>
                      <a:pt x="486696" y="2475"/>
                    </a:cubicBezTo>
                    <a:cubicBezTo>
                      <a:pt x="516193" y="2475"/>
                      <a:pt x="548148" y="125378"/>
                      <a:pt x="575187" y="135210"/>
                    </a:cubicBezTo>
                    <a:cubicBezTo>
                      <a:pt x="602226" y="145042"/>
                      <a:pt x="629265" y="73758"/>
                      <a:pt x="648929" y="61468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9" name="Straight Arrow Connector 48"/>
              <p:cNvCxnSpPr/>
              <p:nvPr/>
            </p:nvCxnSpPr>
            <p:spPr>
              <a:xfrm>
                <a:off x="1740310" y="5419258"/>
                <a:ext cx="88490" cy="0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50" name="Straight Arrow Connector 49"/>
            <p:cNvCxnSpPr/>
            <p:nvPr/>
          </p:nvCxnSpPr>
          <p:spPr>
            <a:xfrm flipH="1" flipV="1">
              <a:off x="6703389" y="4190999"/>
              <a:ext cx="737418" cy="7374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836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amp&#10;&#10;Description automatically generated">
            <a:extLst>
              <a:ext uri="{FF2B5EF4-FFF2-40B4-BE49-F238E27FC236}">
                <a16:creationId xmlns:a16="http://schemas.microsoft.com/office/drawing/2014/main" id="{A2274051-BE43-DA43-8D01-9B4495916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87" y="2094228"/>
            <a:ext cx="3484213" cy="25539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CE7B59-05F9-0344-8805-DF08582C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Privacy: Try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B8CDF-8C6C-4244-BFC2-18369A8B8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/>
          <a:lstStyle/>
          <a:p>
            <a:r>
              <a:rPr lang="en-US" dirty="0"/>
              <a:t>You don't know anything more after querying the database then you already knew before</a:t>
            </a:r>
          </a:p>
        </p:txBody>
      </p:sp>
      <p:sp>
        <p:nvSpPr>
          <p:cNvPr id="5" name="Can 4">
            <a:extLst>
              <a:ext uri="{FF2B5EF4-FFF2-40B4-BE49-F238E27FC236}">
                <a16:creationId xmlns:a16="http://schemas.microsoft.com/office/drawing/2014/main" id="{F5397662-5E15-ED4D-A460-A2CD15558AC9}"/>
              </a:ext>
            </a:extLst>
          </p:cNvPr>
          <p:cNvSpPr/>
          <p:nvPr/>
        </p:nvSpPr>
        <p:spPr>
          <a:xfrm>
            <a:off x="2423160" y="4038600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2E0C7B4D-790E-1E4E-8574-AD6AA57A7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09420" y="3951798"/>
            <a:ext cx="1700980" cy="184490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75FB6FC-83E5-E34B-A93D-F017068BFB7B}"/>
              </a:ext>
            </a:extLst>
          </p:cNvPr>
          <p:cNvCxnSpPr>
            <a:cxnSpLocks/>
          </p:cNvCxnSpPr>
          <p:nvPr/>
        </p:nvCxnSpPr>
        <p:spPr>
          <a:xfrm flipH="1">
            <a:off x="3886200" y="4495800"/>
            <a:ext cx="137922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277DC3-B680-644F-B4F9-3CE4F674035B}"/>
              </a:ext>
            </a:extLst>
          </p:cNvPr>
          <p:cNvCxnSpPr>
            <a:cxnSpLocks/>
          </p:cNvCxnSpPr>
          <p:nvPr/>
        </p:nvCxnSpPr>
        <p:spPr>
          <a:xfrm flipH="1">
            <a:off x="3886200" y="4724400"/>
            <a:ext cx="1381188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29DC782-B766-5641-867B-0E53F2D4DB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557235"/>
            <a:ext cx="1700981" cy="1012724"/>
          </a:xfrm>
          <a:prstGeom prst="rect">
            <a:avLst/>
          </a:prstGeom>
        </p:spPr>
      </p:pic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D3EBCC1-E56D-4F4C-987A-DE08076ACD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551428"/>
            <a:ext cx="1676400" cy="102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7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62DA5-5BE8-6B90-0355-C8B45DB22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DE940-CE88-36BC-AF98-106740197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70234" cy="4876800"/>
          </a:xfrm>
        </p:spPr>
        <p:txBody>
          <a:bodyPr/>
          <a:lstStyle/>
          <a:p>
            <a:r>
              <a:rPr lang="en-US" dirty="0"/>
              <a:t>Assume you have external information that I am half an inch taller than the median height of a woman in the United States (plus anything you can infer from seeing/interacting with me). </a:t>
            </a:r>
          </a:p>
          <a:p>
            <a:r>
              <a:rPr lang="en-US" dirty="0"/>
              <a:t>How tall do you think I am?</a:t>
            </a:r>
          </a:p>
          <a:p>
            <a:endParaRPr lang="en-US" dirty="0"/>
          </a:p>
          <a:p>
            <a:r>
              <a:rPr lang="en-US" dirty="0"/>
              <a:t>Assume a database has data on the heights of 8,545 people in the United States (but that I’m not in the dataset)</a:t>
            </a:r>
          </a:p>
          <a:p>
            <a:r>
              <a:rPr lang="en-US" dirty="0"/>
              <a:t>Intuitively, this should be ok, since I’m not in the dataset</a:t>
            </a:r>
          </a:p>
          <a:p>
            <a:r>
              <a:rPr lang="en-US" dirty="0"/>
              <a:t>but…</a:t>
            </a:r>
          </a:p>
        </p:txBody>
      </p:sp>
      <p:pic>
        <p:nvPicPr>
          <p:cNvPr id="5" name="Picture 4" descr="A table of numbers and text&#10;&#10;AI-generated content may be incorrect.">
            <a:extLst>
              <a:ext uri="{FF2B5EF4-FFF2-40B4-BE49-F238E27FC236}">
                <a16:creationId xmlns:a16="http://schemas.microsoft.com/office/drawing/2014/main" id="{D9DD446E-47F6-81C6-CB09-44D3E3FAD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51"/>
          <a:stretch>
            <a:fillRect/>
          </a:stretch>
        </p:blipFill>
        <p:spPr>
          <a:xfrm>
            <a:off x="1600200" y="5382984"/>
            <a:ext cx="7527234" cy="147501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610AD1A-84E2-457A-9E81-E21F58D78944}"/>
              </a:ext>
            </a:extLst>
          </p:cNvPr>
          <p:cNvSpPr/>
          <p:nvPr/>
        </p:nvSpPr>
        <p:spPr>
          <a:xfrm>
            <a:off x="6553200" y="5486400"/>
            <a:ext cx="457200" cy="3048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table of numbers and text&#10;&#10;AI-generated content may be incorrect.">
            <a:extLst>
              <a:ext uri="{FF2B5EF4-FFF2-40B4-BE49-F238E27FC236}">
                <a16:creationId xmlns:a16="http://schemas.microsoft.com/office/drawing/2014/main" id="{C6BF698F-11D3-3B1F-6CAA-198102A0E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73236"/>
          <a:stretch>
            <a:fillRect/>
          </a:stretch>
        </p:blipFill>
        <p:spPr>
          <a:xfrm>
            <a:off x="1600200" y="4825092"/>
            <a:ext cx="7527234" cy="609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0C1923-0531-7A5F-5BD2-DEFCBE31515A}"/>
              </a:ext>
            </a:extLst>
          </p:cNvPr>
          <p:cNvSpPr/>
          <p:nvPr/>
        </p:nvSpPr>
        <p:spPr>
          <a:xfrm>
            <a:off x="1583634" y="4848283"/>
            <a:ext cx="7543800" cy="20329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4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366A0-09CD-08DF-29C7-BB5ECA0EF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the problem…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9D6BE-EF34-1615-103C-A01182303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Goal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B273D91-70E0-AD3E-6DB4-0A071657E6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Privacy no matter how the user interacts with the dataset 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16EEC13-06C9-2801-02AC-61E394AE26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/>
              <a:t>The Simpler Case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2FFCF1E-A141-3DDC-45B7-A2A18892B5A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Privacy when the user only gets to run one query over the dataset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44815638-2740-EA12-81EB-00CA39167485}"/>
              </a:ext>
            </a:extLst>
          </p:cNvPr>
          <p:cNvSpPr/>
          <p:nvPr/>
        </p:nvSpPr>
        <p:spPr>
          <a:xfrm>
            <a:off x="594360" y="4185493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4AE29E5F-C20D-C69D-44DE-C280AB4CD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4644" y="3870091"/>
            <a:ext cx="1700980" cy="184490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E26E31-A6C4-E35D-2D8D-DDAE34C43628}"/>
              </a:ext>
            </a:extLst>
          </p:cNvPr>
          <p:cNvCxnSpPr>
            <a:cxnSpLocks/>
          </p:cNvCxnSpPr>
          <p:nvPr/>
        </p:nvCxnSpPr>
        <p:spPr>
          <a:xfrm flipH="1">
            <a:off x="1945419" y="4267200"/>
            <a:ext cx="7252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876D567-A275-4916-141C-77BC5210D3EA}"/>
              </a:ext>
            </a:extLst>
          </p:cNvPr>
          <p:cNvCxnSpPr>
            <a:cxnSpLocks/>
          </p:cNvCxnSpPr>
          <p:nvPr/>
        </p:nvCxnSpPr>
        <p:spPr>
          <a:xfrm flipH="1">
            <a:off x="1945419" y="4495800"/>
            <a:ext cx="727193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E18452-A0C6-2092-2E3D-577724D926FC}"/>
              </a:ext>
            </a:extLst>
          </p:cNvPr>
          <p:cNvCxnSpPr>
            <a:cxnSpLocks/>
          </p:cNvCxnSpPr>
          <p:nvPr/>
        </p:nvCxnSpPr>
        <p:spPr>
          <a:xfrm flipH="1">
            <a:off x="1943452" y="4713798"/>
            <a:ext cx="7252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B84035-FC70-90A3-DF8C-0AA7EF99A2E8}"/>
              </a:ext>
            </a:extLst>
          </p:cNvPr>
          <p:cNvCxnSpPr>
            <a:cxnSpLocks/>
          </p:cNvCxnSpPr>
          <p:nvPr/>
        </p:nvCxnSpPr>
        <p:spPr>
          <a:xfrm flipH="1">
            <a:off x="1943452" y="4942398"/>
            <a:ext cx="727193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739ED04-EC03-53C3-1471-30E654F6515A}"/>
              </a:ext>
            </a:extLst>
          </p:cNvPr>
          <p:cNvCxnSpPr>
            <a:cxnSpLocks/>
          </p:cNvCxnSpPr>
          <p:nvPr/>
        </p:nvCxnSpPr>
        <p:spPr>
          <a:xfrm flipH="1">
            <a:off x="1941485" y="5124664"/>
            <a:ext cx="7252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BDC6EFD-AFF4-C128-914B-1A5417B5E8E1}"/>
              </a:ext>
            </a:extLst>
          </p:cNvPr>
          <p:cNvCxnSpPr>
            <a:cxnSpLocks/>
          </p:cNvCxnSpPr>
          <p:nvPr/>
        </p:nvCxnSpPr>
        <p:spPr>
          <a:xfrm flipH="1">
            <a:off x="1941485" y="5353264"/>
            <a:ext cx="727193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n 21">
            <a:extLst>
              <a:ext uri="{FF2B5EF4-FFF2-40B4-BE49-F238E27FC236}">
                <a16:creationId xmlns:a16="http://schemas.microsoft.com/office/drawing/2014/main" id="{C73BE9AE-AD06-A8A6-A1D2-6016478DCA77}"/>
              </a:ext>
            </a:extLst>
          </p:cNvPr>
          <p:cNvSpPr/>
          <p:nvPr/>
        </p:nvSpPr>
        <p:spPr>
          <a:xfrm>
            <a:off x="5166360" y="4185493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23" name="Content Placeholder 3">
            <a:extLst>
              <a:ext uri="{FF2B5EF4-FFF2-40B4-BE49-F238E27FC236}">
                <a16:creationId xmlns:a16="http://schemas.microsoft.com/office/drawing/2014/main" id="{F15CEE75-A478-F6CA-6BFC-96FB965BF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98581" y="3870091"/>
            <a:ext cx="1700980" cy="1844909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9B367C4-2112-A38D-03C9-BF276FED9425}"/>
              </a:ext>
            </a:extLst>
          </p:cNvPr>
          <p:cNvCxnSpPr>
            <a:cxnSpLocks/>
          </p:cNvCxnSpPr>
          <p:nvPr/>
        </p:nvCxnSpPr>
        <p:spPr>
          <a:xfrm flipH="1">
            <a:off x="6427389" y="4713798"/>
            <a:ext cx="7252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336031C-D04F-1C45-9468-1A5578BED497}"/>
              </a:ext>
            </a:extLst>
          </p:cNvPr>
          <p:cNvCxnSpPr>
            <a:cxnSpLocks/>
          </p:cNvCxnSpPr>
          <p:nvPr/>
        </p:nvCxnSpPr>
        <p:spPr>
          <a:xfrm flipH="1">
            <a:off x="6427389" y="4942398"/>
            <a:ext cx="727193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84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build="p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E08DA-EF00-AEF1-09F4-F149BFC1F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A close up of a lamp&#10;&#10;Description automatically generated">
            <a:extLst>
              <a:ext uri="{FF2B5EF4-FFF2-40B4-BE49-F238E27FC236}">
                <a16:creationId xmlns:a16="http://schemas.microsoft.com/office/drawing/2014/main" id="{06EC9560-D345-8384-691B-66EA19B30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980" y="2057400"/>
            <a:ext cx="1864273" cy="1417578"/>
          </a:xfrm>
          <a:prstGeom prst="rect">
            <a:avLst/>
          </a:prstGeom>
        </p:spPr>
      </p:pic>
      <p:pic>
        <p:nvPicPr>
          <p:cNvPr id="34" name="Picture 33" descr="A close up of a lamp&#10;&#10;Description automatically generated">
            <a:extLst>
              <a:ext uri="{FF2B5EF4-FFF2-40B4-BE49-F238E27FC236}">
                <a16:creationId xmlns:a16="http://schemas.microsoft.com/office/drawing/2014/main" id="{B964963E-E173-B8B0-CBC6-5257E5E4C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057400"/>
            <a:ext cx="1864273" cy="14175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8876EE-B291-70BA-F457-31EB6671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B2A3B2B-E9D3-358D-9394-2C22E94A3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D0E19F-6077-1A34-6367-DCCECE41F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World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DBBDEA8-3927-3184-5B73-D8130187FA66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1911495" y="5425415"/>
                <a:ext cx="5532780" cy="1356381"/>
              </a:xfrm>
              <a:ln>
                <a:solidFill>
                  <a:schemeClr val="accent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000" b="0" dirty="0"/>
                  <a:t>A query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b="0" dirty="0"/>
                  <a:t> is differentially private if the answer you get in the world with my data is included is pretty much the same as the answer you would get otherwise</a:t>
                </a:r>
                <a:endParaRPr lang="en-US" sz="2000" dirty="0">
                  <a:highlight>
                    <a:srgbClr val="FFFFFF"/>
                  </a:highlight>
                </a:endParaRP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DBBDEA8-3927-3184-5B73-D8130187FA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1911495" y="5425415"/>
                <a:ext cx="5532780" cy="1356381"/>
              </a:xfrm>
              <a:blipFill>
                <a:blip r:embed="rId3"/>
                <a:stretch>
                  <a:fillRect l="-456" t="-1835" r="-1595" b="-458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D2ECBC39-64FC-9EED-BE4A-7AF4C5634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00600"/>
            <a:ext cx="1371600" cy="2057400"/>
          </a:xfrm>
          <a:prstGeom prst="rect">
            <a:avLst/>
          </a:prstGeom>
        </p:spPr>
      </p:pic>
      <p:sp>
        <p:nvSpPr>
          <p:cNvPr id="11" name="Can 10">
            <a:extLst>
              <a:ext uri="{FF2B5EF4-FFF2-40B4-BE49-F238E27FC236}">
                <a16:creationId xmlns:a16="http://schemas.microsoft.com/office/drawing/2014/main" id="{28BAE42F-554C-A9A3-621B-6C3195781833}"/>
              </a:ext>
            </a:extLst>
          </p:cNvPr>
          <p:cNvSpPr/>
          <p:nvPr/>
        </p:nvSpPr>
        <p:spPr>
          <a:xfrm>
            <a:off x="480934" y="3017509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7137FB7A-9927-1F40-62D0-9594D40630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50665" y="2857054"/>
            <a:ext cx="1700980" cy="184490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64C3B0-C69F-C0A9-89B9-D794E6EEA334}"/>
              </a:ext>
            </a:extLst>
          </p:cNvPr>
          <p:cNvCxnSpPr>
            <a:cxnSpLocks/>
          </p:cNvCxnSpPr>
          <p:nvPr/>
        </p:nvCxnSpPr>
        <p:spPr>
          <a:xfrm flipH="1">
            <a:off x="1943976" y="3429000"/>
            <a:ext cx="570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DF44499-901D-9CA4-1B41-3349401F5ED9}"/>
              </a:ext>
            </a:extLst>
          </p:cNvPr>
          <p:cNvCxnSpPr>
            <a:cxnSpLocks/>
          </p:cNvCxnSpPr>
          <p:nvPr/>
        </p:nvCxnSpPr>
        <p:spPr>
          <a:xfrm flipH="1">
            <a:off x="1943974" y="3657600"/>
            <a:ext cx="57062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Content Placeholder 32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0688758C-FB4E-C980-48FC-C938D1E043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65" y="3667513"/>
            <a:ext cx="269361" cy="340925"/>
          </a:xfrm>
        </p:spPr>
      </p:pic>
      <p:pic>
        <p:nvPicPr>
          <p:cNvPr id="37" name="Picture 36" descr="A screenshot of a cell phone&#10;&#10;Description automatically generated">
            <a:extLst>
              <a:ext uri="{FF2B5EF4-FFF2-40B4-BE49-F238E27FC236}">
                <a16:creationId xmlns:a16="http://schemas.microsoft.com/office/drawing/2014/main" id="{3DF0C024-F710-D2E5-FADC-EE21680B53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920" y="2347666"/>
            <a:ext cx="799680" cy="476110"/>
          </a:xfrm>
          <a:prstGeom prst="rect">
            <a:avLst/>
          </a:prstGeom>
        </p:spPr>
      </p:pic>
      <p:pic>
        <p:nvPicPr>
          <p:cNvPr id="38" name="Picture 37" descr="A screenshot of a cell phone&#10;&#10;Description automatically generated">
            <a:extLst>
              <a:ext uri="{FF2B5EF4-FFF2-40B4-BE49-F238E27FC236}">
                <a16:creationId xmlns:a16="http://schemas.microsoft.com/office/drawing/2014/main" id="{BCD65EBE-659F-AF9D-4391-7354840C57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316162"/>
            <a:ext cx="838200" cy="511277"/>
          </a:xfrm>
          <a:prstGeom prst="rect">
            <a:avLst/>
          </a:prstGeom>
        </p:spPr>
      </p:pic>
      <p:sp>
        <p:nvSpPr>
          <p:cNvPr id="41" name="Can 40">
            <a:extLst>
              <a:ext uri="{FF2B5EF4-FFF2-40B4-BE49-F238E27FC236}">
                <a16:creationId xmlns:a16="http://schemas.microsoft.com/office/drawing/2014/main" id="{F2A650EA-B8CE-C38E-B3D8-0E4562CE928E}"/>
              </a:ext>
            </a:extLst>
          </p:cNvPr>
          <p:cNvSpPr/>
          <p:nvPr/>
        </p:nvSpPr>
        <p:spPr>
          <a:xfrm>
            <a:off x="4790914" y="3017509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79134DC5-1EC2-3099-4179-C098B28FE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0645" y="2857054"/>
            <a:ext cx="1700980" cy="1844909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63A59BC-6673-17BB-2559-37899D5DD940}"/>
              </a:ext>
            </a:extLst>
          </p:cNvPr>
          <p:cNvCxnSpPr>
            <a:cxnSpLocks/>
          </p:cNvCxnSpPr>
          <p:nvPr/>
        </p:nvCxnSpPr>
        <p:spPr>
          <a:xfrm flipH="1">
            <a:off x="6253956" y="3429000"/>
            <a:ext cx="570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194A5BF-F03D-5E8C-2D0D-3BFDF797C053}"/>
              </a:ext>
            </a:extLst>
          </p:cNvPr>
          <p:cNvCxnSpPr>
            <a:cxnSpLocks/>
          </p:cNvCxnSpPr>
          <p:nvPr/>
        </p:nvCxnSpPr>
        <p:spPr>
          <a:xfrm flipH="1">
            <a:off x="6253954" y="3657600"/>
            <a:ext cx="57062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42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A close up of a lamp&#10;&#10;Description automatically generated">
            <a:extLst>
              <a:ext uri="{FF2B5EF4-FFF2-40B4-BE49-F238E27FC236}">
                <a16:creationId xmlns:a16="http://schemas.microsoft.com/office/drawing/2014/main" id="{E72668ED-84C4-EA40-8EBE-1CF741CDD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980" y="2057400"/>
            <a:ext cx="1864273" cy="1417578"/>
          </a:xfrm>
          <a:prstGeom prst="rect">
            <a:avLst/>
          </a:prstGeom>
        </p:spPr>
      </p:pic>
      <p:pic>
        <p:nvPicPr>
          <p:cNvPr id="34" name="Picture 33" descr="A close up of a lamp&#10;&#10;Description automatically generated">
            <a:extLst>
              <a:ext uri="{FF2B5EF4-FFF2-40B4-BE49-F238E27FC236}">
                <a16:creationId xmlns:a16="http://schemas.microsoft.com/office/drawing/2014/main" id="{FFDC4273-7B57-C344-B17F-81B25C66B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057400"/>
            <a:ext cx="1864273" cy="14175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Privacy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D7CD72-C025-F344-A856-1E052B492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CF0916B-6305-FC43-AACA-D0EB81DB40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World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1496326" y="5670014"/>
                <a:ext cx="7232504" cy="746773"/>
              </a:xfrm>
              <a:ln>
                <a:solidFill>
                  <a:schemeClr val="accent1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000" b="0" dirty="0"/>
                  <a:t>A query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𝑄</m:t>
                    </m:r>
                  </m:oMath>
                </a14:m>
                <a:r>
                  <a:rPr lang="en-US" sz="2000" b="0" dirty="0"/>
                  <a:t>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𝜖</m:t>
                    </m:r>
                  </m:oMath>
                </a14:m>
                <a:r>
                  <a:rPr lang="en-US" sz="2000" b="0" dirty="0"/>
                  <a:t>-differentially private if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charset="0"/>
                      </a:rPr>
                      <m:t>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Range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charset="0"/>
                      </a:rPr>
                      <m:t>∀</m:t>
                    </m:r>
                    <m:r>
                      <a:rPr lang="en-US" sz="2000" b="0" i="1" smtClean="0">
                        <a:latin typeface="Cambria Math" charset="0"/>
                      </a:rPr>
                      <m:t>𝐷</m:t>
                    </m:r>
                    <m:r>
                      <a:rPr lang="en-US" sz="2000" b="0" i="1" smtClean="0">
                        <a:latin typeface="Cambria Math" charset="0"/>
                      </a:rPr>
                      <m:t>,</m:t>
                    </m:r>
                    <m:r>
                      <a:rPr lang="en-US" sz="2000" b="0" i="1" smtClean="0">
                        <a:latin typeface="Cambria Math" charset="0"/>
                      </a:rPr>
                      <m:t>𝑟</m:t>
                    </m:r>
                    <m:r>
                      <a:rPr lang="en-US" sz="2000" b="0" i="1" smtClean="0">
                        <a:latin typeface="Cambria Math" charset="0"/>
                      </a:rPr>
                      <m:t>∈</m:t>
                    </m:r>
                    <m:r>
                      <a:rPr lang="en-US" sz="2000" b="0" i="1" smtClean="0">
                        <a:latin typeface="Cambria Math" charset="0"/>
                      </a:rPr>
                      <m:t>𝐷</m:t>
                    </m:r>
                    <m:r>
                      <a:rPr lang="en-US" sz="2000" b="0" i="1" smtClean="0">
                        <a:latin typeface="Cambria Math" charset="0"/>
                      </a:rPr>
                      <m:t>,</m:t>
                    </m:r>
                  </m:oMath>
                </a14:m>
                <a:endParaRPr lang="en-US" sz="2000" b="0" i="1" dirty="0">
                  <a:latin typeface="Cambria Math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charset="0"/>
                        </a:rPr>
                        <m:t> 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charset="0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charset="0"/>
                        </a:rPr>
                        <m:t>≤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charset="0"/>
                            </a:rPr>
                            <m:t>𝜖</m:t>
                          </m:r>
                        </m:sup>
                      </m:sSup>
                      <m:r>
                        <a:rPr lang="en-US" sz="2000" b="0" i="1" smtClean="0">
                          <a:latin typeface="Cambria Math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charset="0"/>
                        </a:rPr>
                        <m:t>Pr</m:t>
                      </m:r>
                      <m:r>
                        <a:rPr lang="en-US" sz="2000" b="0" i="1" smtClean="0">
                          <a:latin typeface="Cambria Math" charset="0"/>
                        </a:rPr>
                        <m:t>⁡[</m:t>
                      </m:r>
                      <m:r>
                        <a:rPr lang="en-US" sz="2000" b="0" i="1" smtClean="0">
                          <a:latin typeface="Cambria Math" charset="0"/>
                        </a:rPr>
                        <m:t>𝑄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𝐷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𝑟</m:t>
                          </m:r>
                        </m:e>
                      </m:d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charset="0"/>
                        </a:rPr>
                        <m:t>]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1496326" y="5670014"/>
                <a:ext cx="7232504" cy="746773"/>
              </a:xfrm>
              <a:blipFill>
                <a:blip r:embed="rId3"/>
                <a:stretch>
                  <a:fillRect t="-1613" b="-161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748DB3A-EA86-F740-985D-A2A91089E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00600"/>
            <a:ext cx="1371600" cy="2057400"/>
          </a:xfrm>
          <a:prstGeom prst="rect">
            <a:avLst/>
          </a:prstGeom>
        </p:spPr>
      </p:pic>
      <p:sp>
        <p:nvSpPr>
          <p:cNvPr id="11" name="Can 10">
            <a:extLst>
              <a:ext uri="{FF2B5EF4-FFF2-40B4-BE49-F238E27FC236}">
                <a16:creationId xmlns:a16="http://schemas.microsoft.com/office/drawing/2014/main" id="{A06ACD6F-76B0-814E-B82A-5CBDC3508BF8}"/>
              </a:ext>
            </a:extLst>
          </p:cNvPr>
          <p:cNvSpPr/>
          <p:nvPr/>
        </p:nvSpPr>
        <p:spPr>
          <a:xfrm>
            <a:off x="480934" y="3017509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13774634-317E-F549-BE6C-F8E5BABAB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50665" y="2857054"/>
            <a:ext cx="1700980" cy="184490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8C1CC01-E98D-5745-BEAF-3A3F5588203F}"/>
              </a:ext>
            </a:extLst>
          </p:cNvPr>
          <p:cNvCxnSpPr>
            <a:cxnSpLocks/>
          </p:cNvCxnSpPr>
          <p:nvPr/>
        </p:nvCxnSpPr>
        <p:spPr>
          <a:xfrm flipH="1">
            <a:off x="1943976" y="3429000"/>
            <a:ext cx="570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70DCB1-FA92-144D-AE15-50E3001D46D3}"/>
              </a:ext>
            </a:extLst>
          </p:cNvPr>
          <p:cNvCxnSpPr>
            <a:cxnSpLocks/>
          </p:cNvCxnSpPr>
          <p:nvPr/>
        </p:nvCxnSpPr>
        <p:spPr>
          <a:xfrm flipH="1">
            <a:off x="1943974" y="3657600"/>
            <a:ext cx="57062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Content Placeholder 32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E0CACF1B-0080-8044-8F4C-037D353437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65" y="3667513"/>
            <a:ext cx="269361" cy="340925"/>
          </a:xfrm>
        </p:spPr>
      </p:pic>
      <p:pic>
        <p:nvPicPr>
          <p:cNvPr id="37" name="Picture 3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C27025-DA60-CE45-A915-4CC9F57627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920" y="2347666"/>
            <a:ext cx="799680" cy="476110"/>
          </a:xfrm>
          <a:prstGeom prst="rect">
            <a:avLst/>
          </a:prstGeom>
        </p:spPr>
      </p:pic>
      <p:pic>
        <p:nvPicPr>
          <p:cNvPr id="38" name="Picture 37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3642CA-3AB9-3D47-AD3B-061DD78EDD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316162"/>
            <a:ext cx="838200" cy="511277"/>
          </a:xfrm>
          <a:prstGeom prst="rect">
            <a:avLst/>
          </a:prstGeom>
        </p:spPr>
      </p:pic>
      <p:sp>
        <p:nvSpPr>
          <p:cNvPr id="41" name="Can 40">
            <a:extLst>
              <a:ext uri="{FF2B5EF4-FFF2-40B4-BE49-F238E27FC236}">
                <a16:creationId xmlns:a16="http://schemas.microsoft.com/office/drawing/2014/main" id="{9DF61AD0-C2C5-C14C-BFA4-642F900B4FE5}"/>
              </a:ext>
            </a:extLst>
          </p:cNvPr>
          <p:cNvSpPr/>
          <p:nvPr/>
        </p:nvSpPr>
        <p:spPr>
          <a:xfrm>
            <a:off x="4790914" y="3017509"/>
            <a:ext cx="1082040" cy="1148556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DB</a:t>
            </a:r>
          </a:p>
        </p:txBody>
      </p:sp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5D06A429-8362-6744-9D15-0E2A9D6079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60645" y="2857054"/>
            <a:ext cx="1700980" cy="1844909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71E6B9C-A05D-574C-83A4-BB7C09319301}"/>
              </a:ext>
            </a:extLst>
          </p:cNvPr>
          <p:cNvCxnSpPr>
            <a:cxnSpLocks/>
          </p:cNvCxnSpPr>
          <p:nvPr/>
        </p:nvCxnSpPr>
        <p:spPr>
          <a:xfrm flipH="1">
            <a:off x="6253956" y="3429000"/>
            <a:ext cx="57062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E416E9F-A101-8643-B91B-C3252A32FA86}"/>
              </a:ext>
            </a:extLst>
          </p:cNvPr>
          <p:cNvCxnSpPr>
            <a:cxnSpLocks/>
          </p:cNvCxnSpPr>
          <p:nvPr/>
        </p:nvCxnSpPr>
        <p:spPr>
          <a:xfrm flipH="1">
            <a:off x="6253954" y="3657600"/>
            <a:ext cx="570626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A54B1F-030B-B937-8162-3045843FB03D}"/>
              </a:ext>
            </a:extLst>
          </p:cNvPr>
          <p:cNvGrpSpPr/>
          <p:nvPr/>
        </p:nvGrpSpPr>
        <p:grpSpPr>
          <a:xfrm>
            <a:off x="5729708" y="4964668"/>
            <a:ext cx="3377848" cy="826532"/>
            <a:chOff x="5729708" y="4964668"/>
            <a:chExt cx="3377848" cy="82653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92AFAC0-DDBA-5D98-32AC-456948B663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29400" y="5334000"/>
              <a:ext cx="457200" cy="45720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9CC74B-0606-6D91-B4E6-58A1AC8C7202}"/>
                </a:ext>
              </a:extLst>
            </p:cNvPr>
            <p:cNvSpPr txBox="1"/>
            <p:nvPr/>
          </p:nvSpPr>
          <p:spPr>
            <a:xfrm>
              <a:off x="5729708" y="4964668"/>
              <a:ext cx="3377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Range is all possible outputs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062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05B99-1749-9B73-006F-E5713BFB3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Calculating epsilon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E576BF5-56D6-AFF3-666E-6E99ACCD65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How differentially-private is the constant query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=47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E576BF5-56D6-AFF3-666E-6E99ACCD65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299" r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BB40BB77-141F-302E-F1F7-246F8BA9C053}"/>
              </a:ext>
            </a:extLst>
          </p:cNvPr>
          <p:cNvGrpSpPr/>
          <p:nvPr/>
        </p:nvGrpSpPr>
        <p:grpSpPr>
          <a:xfrm>
            <a:off x="2817347" y="2209800"/>
            <a:ext cx="1864273" cy="1417578"/>
            <a:chOff x="2817347" y="2209800"/>
            <a:chExt cx="1864273" cy="1417578"/>
          </a:xfrm>
        </p:grpSpPr>
        <p:pic>
          <p:nvPicPr>
            <p:cNvPr id="9" name="Picture 8" descr="A close up of a lamp&#10;&#10;Description automatically generated">
              <a:extLst>
                <a:ext uri="{FF2B5EF4-FFF2-40B4-BE49-F238E27FC236}">
                  <a16:creationId xmlns:a16="http://schemas.microsoft.com/office/drawing/2014/main" id="{735AFF4A-02A1-E6F8-B37D-0F3260C82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7347" y="2209800"/>
              <a:ext cx="1864273" cy="141757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7C506FC-70F4-40FA-EC09-646F69DD71F3}"/>
                    </a:ext>
                  </a:extLst>
                </p:cNvPr>
                <p:cNvSpPr txBox="1"/>
                <p:nvPr/>
              </p:nvSpPr>
              <p:spPr>
                <a:xfrm>
                  <a:off x="2970034" y="2493972"/>
                  <a:ext cx="153195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1" smtClean="0">
                            <a:latin typeface="Cambria Math" panose="02040503050406030204" pitchFamily="18" charset="0"/>
                          </a:rPr>
                          <m:t>Pr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=47</m:t>
                            </m:r>
                          </m:e>
                        </m:d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1200" b="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1" smtClean="0">
                            <a:latin typeface="Cambria Math" panose="02040503050406030204" pitchFamily="18" charset="0"/>
                          </a:rPr>
                          <m:t>Pr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𝑛𝑜𝑡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 47</m:t>
                            </m:r>
                          </m:e>
                        </m:d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1200" b="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7C506FC-70F4-40FA-EC09-646F69DD71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0034" y="2493972"/>
                  <a:ext cx="1531958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1639" r="-1639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F4D4A9-CEFA-507F-7314-9CDC2E51F756}"/>
              </a:ext>
            </a:extLst>
          </p:cNvPr>
          <p:cNvGrpSpPr/>
          <p:nvPr/>
        </p:nvGrpSpPr>
        <p:grpSpPr>
          <a:xfrm>
            <a:off x="7127327" y="2209800"/>
            <a:ext cx="1864273" cy="1417578"/>
            <a:chOff x="7127327" y="2209800"/>
            <a:chExt cx="1864273" cy="1417578"/>
          </a:xfrm>
        </p:grpSpPr>
        <p:pic>
          <p:nvPicPr>
            <p:cNvPr id="8" name="Picture 7" descr="A close up of a lamp&#10;&#10;Description automatically generated">
              <a:extLst>
                <a:ext uri="{FF2B5EF4-FFF2-40B4-BE49-F238E27FC236}">
                  <a16:creationId xmlns:a16="http://schemas.microsoft.com/office/drawing/2014/main" id="{344B3CDB-7153-0BCF-EDF3-33D80C78E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27" y="2209800"/>
              <a:ext cx="1864273" cy="141757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474698A-E481-75E2-0D80-53A32B7BF16F}"/>
                    </a:ext>
                  </a:extLst>
                </p:cNvPr>
                <p:cNvSpPr txBox="1"/>
                <p:nvPr/>
              </p:nvSpPr>
              <p:spPr>
                <a:xfrm>
                  <a:off x="7293484" y="2484754"/>
                  <a:ext cx="153195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1" smtClean="0">
                            <a:latin typeface="Cambria Math" panose="02040503050406030204" pitchFamily="18" charset="0"/>
                          </a:rPr>
                          <m:t>Pr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=47</m:t>
                            </m:r>
                          </m:e>
                        </m:d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1200" b="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200" b="0" i="1" smtClean="0">
                            <a:latin typeface="Cambria Math" panose="02040503050406030204" pitchFamily="18" charset="0"/>
                          </a:rPr>
                          <m:t>Pr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𝑛𝑜𝑡</m:t>
                            </m:r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 47</m:t>
                            </m:r>
                          </m:e>
                        </m:d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1200" b="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474698A-E481-75E2-0D80-53A32B7BF1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3484" y="2484754"/>
                  <a:ext cx="1531958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639" r="-82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648A95-6C6E-9D30-B3CD-89B6251A948D}"/>
              </a:ext>
            </a:extLst>
          </p:cNvPr>
          <p:cNvGrpSpPr/>
          <p:nvPr/>
        </p:nvGrpSpPr>
        <p:grpSpPr>
          <a:xfrm>
            <a:off x="631281" y="3009454"/>
            <a:ext cx="3870711" cy="1844909"/>
            <a:chOff x="480934" y="3009454"/>
            <a:chExt cx="3870711" cy="1844909"/>
          </a:xfrm>
        </p:grpSpPr>
        <p:sp>
          <p:nvSpPr>
            <p:cNvPr id="12" name="Can 11">
              <a:extLst>
                <a:ext uri="{FF2B5EF4-FFF2-40B4-BE49-F238E27FC236}">
                  <a16:creationId xmlns:a16="http://schemas.microsoft.com/office/drawing/2014/main" id="{BC70EF3C-7D95-06F6-C25F-34CB66ECDB27}"/>
                </a:ext>
              </a:extLst>
            </p:cNvPr>
            <p:cNvSpPr/>
            <p:nvPr/>
          </p:nvSpPr>
          <p:spPr>
            <a:xfrm>
              <a:off x="480934" y="3169909"/>
              <a:ext cx="1082040" cy="1148556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DB</a:t>
              </a:r>
            </a:p>
          </p:txBody>
        </p:sp>
        <p:pic>
          <p:nvPicPr>
            <p:cNvPr id="13" name="Content Placeholder 3">
              <a:extLst>
                <a:ext uri="{FF2B5EF4-FFF2-40B4-BE49-F238E27FC236}">
                  <a16:creationId xmlns:a16="http://schemas.microsoft.com/office/drawing/2014/main" id="{398BC532-3EE2-C96D-8CB5-F16A974BE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650665" y="3009454"/>
              <a:ext cx="1700980" cy="1844909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EEBDA1F-466B-95C2-AE88-D6D1A09C2A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3976" y="3581400"/>
              <a:ext cx="57062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3480496-9EED-748C-4C5F-9D37A64044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3974" y="3810000"/>
              <a:ext cx="570626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Content Placeholder 32" descr="A person smiling for the camera&#10;&#10;Description automatically generated">
              <a:extLst>
                <a:ext uri="{FF2B5EF4-FFF2-40B4-BE49-F238E27FC236}">
                  <a16:creationId xmlns:a16="http://schemas.microsoft.com/office/drawing/2014/main" id="{ECE3D8D4-0181-C84F-9996-44F63146B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6965" y="3819913"/>
              <a:ext cx="269361" cy="340925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81C78A7-4E35-5F7F-26EA-5675FCF78A9E}"/>
              </a:ext>
            </a:extLst>
          </p:cNvPr>
          <p:cNvGrpSpPr/>
          <p:nvPr/>
        </p:nvGrpSpPr>
        <p:grpSpPr>
          <a:xfrm>
            <a:off x="4941261" y="3009454"/>
            <a:ext cx="3870711" cy="1844909"/>
            <a:chOff x="4790914" y="3009454"/>
            <a:chExt cx="3870711" cy="1844909"/>
          </a:xfrm>
        </p:grpSpPr>
        <p:sp>
          <p:nvSpPr>
            <p:cNvPr id="19" name="Can 18">
              <a:extLst>
                <a:ext uri="{FF2B5EF4-FFF2-40B4-BE49-F238E27FC236}">
                  <a16:creationId xmlns:a16="http://schemas.microsoft.com/office/drawing/2014/main" id="{2DB9410C-31AC-6BD1-090D-BCD2DAE6B09F}"/>
                </a:ext>
              </a:extLst>
            </p:cNvPr>
            <p:cNvSpPr/>
            <p:nvPr/>
          </p:nvSpPr>
          <p:spPr>
            <a:xfrm>
              <a:off x="4790914" y="3169909"/>
              <a:ext cx="1082040" cy="1148556"/>
            </a:xfrm>
            <a:prstGeom prst="ca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DB</a:t>
              </a:r>
            </a:p>
          </p:txBody>
        </p:sp>
        <p:pic>
          <p:nvPicPr>
            <p:cNvPr id="20" name="Content Placeholder 3">
              <a:extLst>
                <a:ext uri="{FF2B5EF4-FFF2-40B4-BE49-F238E27FC236}">
                  <a16:creationId xmlns:a16="http://schemas.microsoft.com/office/drawing/2014/main" id="{59B1AC91-71FE-0696-CF1A-11807F3ED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60645" y="3009454"/>
              <a:ext cx="1700980" cy="1844909"/>
            </a:xfrm>
            <a:prstGeom prst="rect">
              <a:avLst/>
            </a:prstGeom>
          </p:spPr>
        </p:pic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37FEA84-5CF7-67CF-21A3-BDA2A8C101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53956" y="3581400"/>
              <a:ext cx="57062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96C06D3-C1EC-9BBD-3646-77132DF2C7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53954" y="3810000"/>
              <a:ext cx="570626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024D12-D2D7-E75B-C25D-6F62019599CC}"/>
                  </a:ext>
                </a:extLst>
              </p:cNvPr>
              <p:cNvSpPr txBox="1"/>
              <p:nvPr/>
            </p:nvSpPr>
            <p:spPr>
              <a:xfrm>
                <a:off x="-84925" y="6101549"/>
                <a:ext cx="4572000" cy="680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=47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=47]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024D12-D2D7-E75B-C25D-6F6201959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4925" y="6101549"/>
                <a:ext cx="4572000" cy="680251"/>
              </a:xfrm>
              <a:prstGeom prst="rect">
                <a:avLst/>
              </a:prstGeom>
              <a:blipFill>
                <a:blip r:embed="rId8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AAFBD93-0896-7DDC-B420-4EA70941A861}"/>
                  </a:ext>
                </a:extLst>
              </p:cNvPr>
              <p:cNvSpPr txBox="1"/>
              <p:nvPr/>
            </p:nvSpPr>
            <p:spPr>
              <a:xfrm>
                <a:off x="4426753" y="6270888"/>
                <a:ext cx="8443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AAFBD93-0896-7DDC-B420-4EA70941A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753" y="6270888"/>
                <a:ext cx="844386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1EAA139-425D-717D-E235-75D5CB80E65F}"/>
                  </a:ext>
                </a:extLst>
              </p:cNvPr>
              <p:cNvSpPr txBox="1"/>
              <p:nvPr/>
            </p:nvSpPr>
            <p:spPr>
              <a:xfrm>
                <a:off x="5153746" y="6273807"/>
                <a:ext cx="28472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0-differentially private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1EAA139-425D-717D-E235-75D5CB80E6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746" y="6273807"/>
                <a:ext cx="2847254" cy="369332"/>
              </a:xfrm>
              <a:prstGeom prst="rect">
                <a:avLst/>
              </a:prstGeom>
              <a:blipFill>
                <a:blip r:embed="rId10"/>
                <a:stretch>
                  <a:fillRect t="-3226" r="-44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9C4386B-666C-2A09-DC0F-16A2A9A348A7}"/>
                  </a:ext>
                </a:extLst>
              </p:cNvPr>
              <p:cNvSpPr txBox="1"/>
              <p:nvPr/>
            </p:nvSpPr>
            <p:spPr>
              <a:xfrm>
                <a:off x="137160" y="5412033"/>
                <a:ext cx="5273040" cy="6802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Range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⁡[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]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???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9C4386B-666C-2A09-DC0F-16A2A9A34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" y="5412033"/>
                <a:ext cx="5273040" cy="680251"/>
              </a:xfrm>
              <a:prstGeom prst="rect">
                <a:avLst/>
              </a:prstGeom>
              <a:blipFill>
                <a:blip r:embed="rId11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6436348-B30B-0854-7CD5-1341E1BC9DB4}"/>
                  </a:ext>
                </a:extLst>
              </p:cNvPr>
              <p:cNvSpPr txBox="1"/>
              <p:nvPr/>
            </p:nvSpPr>
            <p:spPr>
              <a:xfrm>
                <a:off x="137160" y="5046822"/>
                <a:ext cx="6687420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Range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???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6436348-B30B-0854-7CD5-1341E1BC9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" y="5046822"/>
                <a:ext cx="6687420" cy="375552"/>
              </a:xfrm>
              <a:prstGeom prst="rect">
                <a:avLst/>
              </a:prstGeom>
              <a:blipFill>
                <a:blip r:embed="rId1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Oval 33">
            <a:extLst>
              <a:ext uri="{FF2B5EF4-FFF2-40B4-BE49-F238E27FC236}">
                <a16:creationId xmlns:a16="http://schemas.microsoft.com/office/drawing/2014/main" id="{78F93A7E-5A1D-F689-6E1C-8E1000F5F3F8}"/>
              </a:ext>
            </a:extLst>
          </p:cNvPr>
          <p:cNvSpPr/>
          <p:nvPr/>
        </p:nvSpPr>
        <p:spPr>
          <a:xfrm>
            <a:off x="4302673" y="5000513"/>
            <a:ext cx="457200" cy="3048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79C1ACB-5966-ACF3-2C64-3125E27A7587}"/>
                  </a:ext>
                </a:extLst>
              </p:cNvPr>
              <p:cNvSpPr txBox="1"/>
              <p:nvPr/>
            </p:nvSpPr>
            <p:spPr>
              <a:xfrm>
                <a:off x="3781789" y="6278581"/>
                <a:ext cx="8927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79C1ACB-5966-ACF3-2C64-3125E27A7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789" y="6278581"/>
                <a:ext cx="89275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19D0042-C89C-15E6-B51E-C7D4C01C483C}"/>
              </a:ext>
            </a:extLst>
          </p:cNvPr>
          <p:cNvSpPr txBox="1">
            <a:spLocks/>
          </p:cNvSpPr>
          <p:nvPr/>
        </p:nvSpPr>
        <p:spPr>
          <a:xfrm>
            <a:off x="457200" y="2057400"/>
            <a:ext cx="3931920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World 1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1914884-9BB7-26AF-8F45-DBC99F1824EE}"/>
              </a:ext>
            </a:extLst>
          </p:cNvPr>
          <p:cNvSpPr txBox="1">
            <a:spLocks/>
          </p:cNvSpPr>
          <p:nvPr/>
        </p:nvSpPr>
        <p:spPr>
          <a:xfrm>
            <a:off x="4754880" y="2057400"/>
            <a:ext cx="3931920" cy="639762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World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B6EFBDB-E877-BF0D-7659-BF6068243588}"/>
                  </a:ext>
                </a:extLst>
              </p:cNvPr>
              <p:cNvSpPr txBox="1"/>
              <p:nvPr/>
            </p:nvSpPr>
            <p:spPr>
              <a:xfrm>
                <a:off x="3168120" y="6129262"/>
                <a:ext cx="892756" cy="8879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B6EFBDB-E877-BF0D-7659-BF6068243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8120" y="6129262"/>
                <a:ext cx="892756" cy="88793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413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  <p:bldP spid="30" grpId="0"/>
      <p:bldP spid="31" grpId="0"/>
      <p:bldP spid="34" grpId="0" animBg="1"/>
      <p:bldP spid="38" grpId="0"/>
      <p:bldP spid="10" grpId="0"/>
      <p:bldP spid="1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0B9D3-9E56-2989-3F35-FD8003FF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achieve differential privacy?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C5442-E805-324A-901C-C7E12563B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886200"/>
          </a:xfrm>
        </p:spPr>
        <p:txBody>
          <a:bodyPr/>
          <a:lstStyle/>
          <a:p>
            <a:r>
              <a:rPr lang="en-US" b="1" dirty="0"/>
              <a:t>Goal: </a:t>
            </a:r>
            <a:r>
              <a:rPr lang="en-US" dirty="0"/>
              <a:t>Bound how likely the two worlds are to be different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Intermediate step: </a:t>
            </a:r>
            <a:r>
              <a:rPr lang="en-US" dirty="0"/>
              <a:t>Bound how much the two worlds can be different</a:t>
            </a:r>
          </a:p>
        </p:txBody>
      </p:sp>
    </p:spTree>
    <p:extLst>
      <p:ext uri="{BB962C8B-B14F-4D97-AF65-F5344CB8AC3E}">
        <p14:creationId xmlns:p14="http://schemas.microsoft.com/office/powerpoint/2010/main" val="390302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5857E-AB53-414C-948A-EA6E398C3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B9F2978-2FB5-B643-A3E1-43B62D32C8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sensitivity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/>
                  <a:t> of a query Q is the maximum the answer to Q can possibly change between two databases that differ only by one person</a:t>
                </a:r>
              </a:p>
              <a:p>
                <a:endParaRPr lang="en-US" dirty="0"/>
              </a:p>
              <a:p>
                <a:r>
                  <a:rPr lang="en-US" dirty="0"/>
                  <a:t>Q = number of people taller than 6 ft </a:t>
                </a:r>
              </a:p>
              <a:p>
                <a:r>
                  <a:rPr lang="en-US" dirty="0"/>
                  <a:t>Q = maximum height of a person 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B9F2978-2FB5-B643-A3E1-43B62D32C8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302" r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3E3D012-5681-9343-8505-3610A631B297}"/>
                  </a:ext>
                </a:extLst>
              </p:cNvPr>
              <p:cNvSpPr/>
              <p:nvPr/>
            </p:nvSpPr>
            <p:spPr>
              <a:xfrm>
                <a:off x="6248400" y="3198167"/>
                <a:ext cx="102245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3E3D012-5681-9343-8505-3610A631B2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3198167"/>
                <a:ext cx="1022459" cy="461665"/>
              </a:xfrm>
              <a:prstGeom prst="rect">
                <a:avLst/>
              </a:prstGeom>
              <a:blipFill>
                <a:blip r:embed="rId3"/>
                <a:stretch>
                  <a:fillRect l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CF84C4A-7705-9A40-B3DE-6600382B519F}"/>
                  </a:ext>
                </a:extLst>
              </p:cNvPr>
              <p:cNvSpPr/>
              <p:nvPr/>
            </p:nvSpPr>
            <p:spPr>
              <a:xfrm>
                <a:off x="6248400" y="3659832"/>
                <a:ext cx="11923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CF84C4A-7705-9A40-B3DE-6600382B51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3659832"/>
                <a:ext cx="1192378" cy="461665"/>
              </a:xfrm>
              <a:prstGeom prst="rect">
                <a:avLst/>
              </a:prstGeom>
              <a:blipFill>
                <a:blip r:embed="rId4"/>
                <a:stretch>
                  <a:fillRect l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061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7D6E-2B6D-5848-A8CE-B1CA69055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Sensitivity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5197D-7DB5-3348-B519-B5E093B11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you have a database containing the heights of 100 users specified in inches. You should assume that all heights are between 48 in and 96in.</a:t>
            </a:r>
          </a:p>
          <a:p>
            <a:endParaRPr lang="en-US" dirty="0"/>
          </a:p>
          <a:p>
            <a:r>
              <a:rPr lang="en-US" dirty="0"/>
              <a:t>What is the sensitivity of the following queries?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The number of people who are 5' 4"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The median height in the dataset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The mean height in the dataset</a:t>
            </a:r>
          </a:p>
          <a:p>
            <a:pPr lv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FD0DE5C-3F4C-4C42-ACB9-FC9F6A28C847}"/>
                  </a:ext>
                </a:extLst>
              </p:cNvPr>
              <p:cNvSpPr/>
              <p:nvPr/>
            </p:nvSpPr>
            <p:spPr>
              <a:xfrm>
                <a:off x="5486400" y="3581400"/>
                <a:ext cx="10529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2400" b="1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FD0DE5C-3F4C-4C42-ACB9-FC9F6A28C8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3581400"/>
                <a:ext cx="1052917" cy="461665"/>
              </a:xfrm>
              <a:prstGeom prst="rect">
                <a:avLst/>
              </a:prstGeom>
              <a:blipFill>
                <a:blip r:embed="rId2"/>
                <a:stretch>
                  <a:fillRect l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A75F664-2842-2745-84E3-CE9663757056}"/>
                  </a:ext>
                </a:extLst>
              </p:cNvPr>
              <p:cNvSpPr/>
              <p:nvPr/>
            </p:nvSpPr>
            <p:spPr>
              <a:xfrm>
                <a:off x="5486400" y="3962400"/>
                <a:ext cx="123726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𝟐𝟒</m:t>
                    </m:r>
                  </m:oMath>
                </a14:m>
                <a:r>
                  <a:rPr lang="en-US" sz="2400" b="1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A75F664-2842-2745-84E3-CE96637570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3962400"/>
                <a:ext cx="1237262" cy="461665"/>
              </a:xfrm>
              <a:prstGeom prst="rect">
                <a:avLst/>
              </a:prstGeom>
              <a:blipFill>
                <a:blip r:embed="rId3"/>
                <a:stretch>
                  <a:fillRect l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A16E8A5-3989-AB4F-BD64-7ECB817A88D7}"/>
                  </a:ext>
                </a:extLst>
              </p:cNvPr>
              <p:cNvSpPr/>
              <p:nvPr/>
            </p:nvSpPr>
            <p:spPr>
              <a:xfrm>
                <a:off x="5486400" y="4377035"/>
                <a:ext cx="1254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𝟒𝟖</m:t>
                    </m:r>
                  </m:oMath>
                </a14:m>
                <a:r>
                  <a:rPr lang="en-US" sz="2400" b="1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A16E8A5-3989-AB4F-BD64-7ECB817A88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377035"/>
                <a:ext cx="1254895" cy="461665"/>
              </a:xfrm>
              <a:prstGeom prst="rect">
                <a:avLst/>
              </a:prstGeom>
              <a:blipFill>
                <a:blip r:embed="rId4"/>
                <a:stretch>
                  <a:fillRect l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553A4EEB-905F-8852-2CA0-A255C216169B}"/>
              </a:ext>
            </a:extLst>
          </p:cNvPr>
          <p:cNvSpPr/>
          <p:nvPr/>
        </p:nvSpPr>
        <p:spPr>
          <a:xfrm>
            <a:off x="5476461" y="3657600"/>
            <a:ext cx="1981200" cy="1181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6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6D937-3BFF-4EEB-7573-20A6D530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achieve differential privacy?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9C6D6-9DEE-EA9B-7350-1F80D49EA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95800"/>
          </a:xfrm>
        </p:spPr>
        <p:txBody>
          <a:bodyPr/>
          <a:lstStyle/>
          <a:p>
            <a:r>
              <a:rPr lang="en-US" dirty="0"/>
              <a:t>Don’t answer the query exactly, give an approximate answer</a:t>
            </a:r>
          </a:p>
          <a:p>
            <a:endParaRPr lang="en-US" dirty="0"/>
          </a:p>
          <a:p>
            <a:r>
              <a:rPr lang="en-US" dirty="0"/>
              <a:t>Approximate answer is generated by adding random noise</a:t>
            </a:r>
          </a:p>
          <a:p>
            <a:endParaRPr lang="en-US" dirty="0"/>
          </a:p>
          <a:p>
            <a:r>
              <a:rPr lang="en-US" dirty="0"/>
              <a:t>Distribution of random noise is chosen very carefully</a:t>
            </a:r>
          </a:p>
          <a:p>
            <a:endParaRPr lang="en-US" dirty="0"/>
          </a:p>
          <a:p>
            <a:r>
              <a:rPr lang="en-US" dirty="0"/>
              <a:t>How much noise depends on the sensitivity of the query</a:t>
            </a:r>
          </a:p>
        </p:txBody>
      </p:sp>
    </p:spTree>
    <p:extLst>
      <p:ext uri="{BB962C8B-B14F-4D97-AF65-F5344CB8AC3E}">
        <p14:creationId xmlns:p14="http://schemas.microsoft.com/office/powerpoint/2010/main" val="183148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2F8FBE2-87DA-6445-BFEA-4E3D5B7DD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Laplacian Distribution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DA16C30B-01B0-794C-9E42-0221202DD26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2133600"/>
                <a:ext cx="4724400" cy="4258056"/>
              </a:xfrm>
            </p:spPr>
            <p:txBody>
              <a:bodyPr/>
              <a:lstStyle/>
              <a:p>
                <a:r>
                  <a:rPr lang="en-US" dirty="0"/>
                  <a:t>Lap(b) is the probability distribution with the property that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𝐿𝑎𝑝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DA16C30B-01B0-794C-9E42-0221202DD2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2133600"/>
                <a:ext cx="4724400" cy="4258056"/>
              </a:xfrm>
              <a:blipFill>
                <a:blip r:embed="rId2"/>
                <a:stretch>
                  <a:fillRect l="-1877" t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Content Placeholder 11" descr="A picture containing light&#10;&#10;Description automatically generated">
            <a:extLst>
              <a:ext uri="{FF2B5EF4-FFF2-40B4-BE49-F238E27FC236}">
                <a16:creationId xmlns:a16="http://schemas.microsoft.com/office/drawing/2014/main" id="{BC3EEBCD-C689-6D4B-B44D-FC889974C0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981200"/>
            <a:ext cx="4038600" cy="3032056"/>
          </a:xfrm>
        </p:spPr>
      </p:pic>
    </p:spTree>
    <p:extLst>
      <p:ext uri="{BB962C8B-B14F-4D97-AF65-F5344CB8AC3E}">
        <p14:creationId xmlns:p14="http://schemas.microsoft.com/office/powerpoint/2010/main" val="3864639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54BD6-1FFB-964F-974B-A59B1467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Laplacian Mechanism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80C5824-9C7A-4547-8400-F005525582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876800"/>
              </a:xfrm>
            </p:spPr>
            <p:txBody>
              <a:bodyPr/>
              <a:lstStyle/>
              <a:p>
                <a:r>
                  <a:rPr lang="en-US" dirty="0"/>
                  <a:t>Given a query Q on a database D that has sensitivity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/>
                  <a:t>, respond with f(D) =Q(D)+Y where Y is drawn from the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𝐿𝑎𝑝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b="1" dirty="0">
                    <a:solidFill>
                      <a:srgbClr val="0070C0"/>
                    </a:solidFill>
                  </a:rPr>
                  <a:t>Theorem: </a:t>
                </a:r>
                <a:r>
                  <a:rPr lang="en-US" dirty="0"/>
                  <a:t>this mechanism satisfies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-differential privacy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80C5824-9C7A-4547-8400-F005525582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876800"/>
              </a:xfrm>
              <a:blipFill>
                <a:blip r:embed="rId2"/>
                <a:stretch>
                  <a:fillRect l="-750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E17E5DF-3C0F-6A46-9F3D-9719FA2F5D66}"/>
                  </a:ext>
                </a:extLst>
              </p:cNvPr>
              <p:cNvSpPr/>
              <p:nvPr/>
            </p:nvSpPr>
            <p:spPr>
              <a:xfrm>
                <a:off x="4428159" y="3908586"/>
                <a:ext cx="2571986" cy="12895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2(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2(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E17E5DF-3C0F-6A46-9F3D-9719FA2F5D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59" y="3908586"/>
                <a:ext cx="2571986" cy="1289520"/>
              </a:xfrm>
              <a:prstGeom prst="rect">
                <a:avLst/>
              </a:prstGeom>
              <a:blipFill>
                <a:blip r:embed="rId3"/>
                <a:stretch>
                  <a:fillRect b="-3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B424EE-5992-B344-ABD2-52108DFADF6E}"/>
                  </a:ext>
                </a:extLst>
              </p:cNvPr>
              <p:cNvSpPr/>
              <p:nvPr/>
            </p:nvSpPr>
            <p:spPr>
              <a:xfrm>
                <a:off x="2362200" y="5187830"/>
                <a:ext cx="2727670" cy="603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B424EE-5992-B344-ABD2-52108DFADF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5187830"/>
                <a:ext cx="2727670" cy="6033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D9E3C84-A88E-9543-8656-7B66E91F5CA7}"/>
                  </a:ext>
                </a:extLst>
              </p:cNvPr>
              <p:cNvSpPr/>
              <p:nvPr/>
            </p:nvSpPr>
            <p:spPr>
              <a:xfrm>
                <a:off x="1576620" y="3290083"/>
                <a:ext cx="4419430" cy="6802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=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=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D9E3C84-A88E-9543-8656-7B66E91F5C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6620" y="3290083"/>
                <a:ext cx="4419430" cy="680251"/>
              </a:xfrm>
              <a:prstGeom prst="rect">
                <a:avLst/>
              </a:prstGeom>
              <a:blipFill>
                <a:blip r:embed="rId5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8D1B489-9649-EB44-9A9C-00E6999E7945}"/>
                  </a:ext>
                </a:extLst>
              </p:cNvPr>
              <p:cNvSpPr/>
              <p:nvPr/>
            </p:nvSpPr>
            <p:spPr>
              <a:xfrm>
                <a:off x="2362200" y="5867400"/>
                <a:ext cx="2866106" cy="4823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8D1B489-9649-EB44-9A9C-00E6999E79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5867400"/>
                <a:ext cx="2866106" cy="4823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CB4D7F8-04AA-D14E-B4B7-B3055CAF883B}"/>
                  </a:ext>
                </a:extLst>
              </p:cNvPr>
              <p:cNvSpPr/>
              <p:nvPr/>
            </p:nvSpPr>
            <p:spPr>
              <a:xfrm>
                <a:off x="2362200" y="6405044"/>
                <a:ext cx="1059456" cy="4823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CB4D7F8-04AA-D14E-B4B7-B3055CAF88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6405044"/>
                <a:ext cx="1059456" cy="4823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3199130-EF7E-5542-ADB9-38D912A9FAC2}"/>
                  </a:ext>
                </a:extLst>
              </p:cNvPr>
              <p:cNvSpPr/>
              <p:nvPr/>
            </p:nvSpPr>
            <p:spPr>
              <a:xfrm>
                <a:off x="5005450" y="3276600"/>
                <a:ext cx="2843150" cy="6802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=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=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−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)]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3199130-EF7E-5542-ADB9-38D912A9FA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450" y="3276600"/>
                <a:ext cx="2843150" cy="680251"/>
              </a:xfrm>
              <a:prstGeom prst="rect">
                <a:avLst/>
              </a:prstGeom>
              <a:blipFill>
                <a:blip r:embed="rId8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06CDF20-A3D7-4D46-895D-C8B79DEA6FB0}"/>
                  </a:ext>
                </a:extLst>
              </p:cNvPr>
              <p:cNvSpPr/>
              <p:nvPr/>
            </p:nvSpPr>
            <p:spPr>
              <a:xfrm>
                <a:off x="6842617" y="4004514"/>
                <a:ext cx="1767983" cy="10224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06CDF20-A3D7-4D46-895D-C8B79DEA6F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617" y="4004514"/>
                <a:ext cx="1767983" cy="102245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41EDFD4-9FDF-B243-88BA-CB565440C5FB}"/>
                  </a:ext>
                </a:extLst>
              </p:cNvPr>
              <p:cNvSpPr/>
              <p:nvPr/>
            </p:nvSpPr>
            <p:spPr>
              <a:xfrm>
                <a:off x="5029200" y="5301768"/>
                <a:ext cx="2973955" cy="4823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⋅(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41EDFD4-9FDF-B243-88BA-CB565440C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5301768"/>
                <a:ext cx="2973955" cy="48231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2E1B975-FE68-CD4F-A8C2-DA2BA68E76F3}"/>
                  </a:ext>
                </a:extLst>
              </p:cNvPr>
              <p:cNvSpPr/>
              <p:nvPr/>
            </p:nvSpPr>
            <p:spPr>
              <a:xfrm>
                <a:off x="5029200" y="5867400"/>
                <a:ext cx="2377830" cy="4823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2E1B975-FE68-CD4F-A8C2-DA2BA68E76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5867400"/>
                <a:ext cx="2377830" cy="48231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1DF0A61-31E1-2249-8EC4-63408D1BBCB6}"/>
                  </a:ext>
                </a:extLst>
              </p:cNvPr>
              <p:cNvSpPr/>
              <p:nvPr/>
            </p:nvSpPr>
            <p:spPr>
              <a:xfrm>
                <a:off x="3375394" y="6518024"/>
                <a:ext cx="7012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1DF0A61-31E1-2249-8EC4-63408D1BBC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394" y="6518024"/>
                <a:ext cx="701281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AA416D7-72CC-9853-E42D-4E834F9FF986}"/>
                  </a:ext>
                </a:extLst>
              </p:cNvPr>
              <p:cNvSpPr/>
              <p:nvPr/>
            </p:nvSpPr>
            <p:spPr>
              <a:xfrm>
                <a:off x="549469" y="3290083"/>
                <a:ext cx="1644261" cy="6802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)=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=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AA416D7-72CC-9853-E42D-4E834F9FF9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69" y="3290083"/>
                <a:ext cx="1644261" cy="680251"/>
              </a:xfrm>
              <a:prstGeom prst="rect">
                <a:avLst/>
              </a:prstGeom>
              <a:blipFill>
                <a:blip r:embed="rId13"/>
                <a:stretch>
                  <a:fillRect r="-20769"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FA24BFD-6D2B-4615-99D8-23A7E0938079}"/>
                  </a:ext>
                </a:extLst>
              </p:cNvPr>
              <p:cNvSpPr/>
              <p:nvPr/>
            </p:nvSpPr>
            <p:spPr>
              <a:xfrm>
                <a:off x="2377385" y="3998983"/>
                <a:ext cx="2143343" cy="1133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FA24BFD-6D2B-4615-99D8-23A7E09380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385" y="3998983"/>
                <a:ext cx="2143343" cy="113351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65E6F41-2695-D3BE-1DF5-A35F15FFAF60}"/>
                  </a:ext>
                </a:extLst>
              </p:cNvPr>
              <p:cNvSpPr txBox="1"/>
              <p:nvPr/>
            </p:nvSpPr>
            <p:spPr>
              <a:xfrm>
                <a:off x="4129272" y="6509141"/>
                <a:ext cx="28344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𝝐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-differentially private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65E6F41-2695-D3BE-1DF5-A35F15FFA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272" y="6509141"/>
                <a:ext cx="2834430" cy="369332"/>
              </a:xfrm>
              <a:prstGeom prst="rect">
                <a:avLst/>
              </a:prstGeom>
              <a:blipFill>
                <a:blip r:embed="rId15"/>
                <a:stretch>
                  <a:fillRect t="-6667" r="-88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06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3" grpId="0"/>
      <p:bldP spid="4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5D14-022E-2C1F-9AE7-A7A169E5B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337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if people ask more than one query?</a:t>
            </a:r>
          </a:p>
        </p:txBody>
      </p:sp>
    </p:spTree>
    <p:extLst>
      <p:ext uri="{BB962C8B-B14F-4D97-AF65-F5344CB8AC3E}">
        <p14:creationId xmlns:p14="http://schemas.microsoft.com/office/powerpoint/2010/main" val="2926498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2CD32-405A-F780-1A08-713930B24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7FFBD3-B355-B6E7-F590-3502A93279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Theorem: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-differential privacy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-differential privacy,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-differential privacy.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This is worst case. Usually do better in practice.</a:t>
                </a:r>
              </a:p>
              <a:p>
                <a:r>
                  <a:rPr lang="en-US" dirty="0"/>
                  <a:t>Can also do better with coordinated noise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7FFBD3-B355-B6E7-F590-3502A93279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D555A8F-33FE-2A56-A922-1A793F374494}"/>
                  </a:ext>
                </a:extLst>
              </p:cNvPr>
              <p:cNvSpPr/>
              <p:nvPr/>
            </p:nvSpPr>
            <p:spPr>
              <a:xfrm>
                <a:off x="144332" y="2971800"/>
                <a:ext cx="4419430" cy="6802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)= 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)= 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𝑎𝑛𝑑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D555A8F-33FE-2A56-A922-1A793F3744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32" y="2971800"/>
                <a:ext cx="4419430" cy="680251"/>
              </a:xfrm>
              <a:prstGeom prst="rect">
                <a:avLst/>
              </a:prstGeom>
              <a:blipFill>
                <a:blip r:embed="rId3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204AA54-18C9-9A3C-FCB0-D860BD735C95}"/>
                  </a:ext>
                </a:extLst>
              </p:cNvPr>
              <p:cNvSpPr/>
              <p:nvPr/>
            </p:nvSpPr>
            <p:spPr>
              <a:xfrm>
                <a:off x="4557584" y="2990335"/>
                <a:ext cx="4419430" cy="6802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)=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]⋅</m:t>
                              </m:r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]⋅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⁡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204AA54-18C9-9A3C-FCB0-D860BD735C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584" y="2990335"/>
                <a:ext cx="4419430" cy="680251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EB04947-F59A-0392-8713-EA019E63FC5F}"/>
                  </a:ext>
                </a:extLst>
              </p:cNvPr>
              <p:cNvSpPr/>
              <p:nvPr/>
            </p:nvSpPr>
            <p:spPr>
              <a:xfrm>
                <a:off x="2819400" y="3746786"/>
                <a:ext cx="4862214" cy="66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⁡[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)=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= 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⁡[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)=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EB04947-F59A-0392-8713-EA019E63FC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3746786"/>
                <a:ext cx="4862214" cy="668966"/>
              </a:xfrm>
              <a:prstGeom prst="rect">
                <a:avLst/>
              </a:prstGeom>
              <a:blipFill>
                <a:blip r:embed="rId5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7116F31-FDA3-120F-AD5E-701090D91A96}"/>
                  </a:ext>
                </a:extLst>
              </p:cNvPr>
              <p:cNvSpPr/>
              <p:nvPr/>
            </p:nvSpPr>
            <p:spPr>
              <a:xfrm>
                <a:off x="2667000" y="4510527"/>
                <a:ext cx="1524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7116F31-FDA3-120F-AD5E-701090D91A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4510527"/>
                <a:ext cx="15240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F8B204A-F385-60EA-B7CE-96657B74913B}"/>
                  </a:ext>
                </a:extLst>
              </p:cNvPr>
              <p:cNvSpPr/>
              <p:nvPr/>
            </p:nvSpPr>
            <p:spPr>
              <a:xfrm>
                <a:off x="2590800" y="5036008"/>
                <a:ext cx="1524000" cy="379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F8B204A-F385-60EA-B7CE-96657B7491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5036008"/>
                <a:ext cx="1524000" cy="3796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534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FF471-6842-E0BE-8109-1BE5858A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7A6DE-89DE-7218-4CAF-A57214E01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Have to trust whoever is storing the database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Whoever stores database has to be online for analysis</a:t>
            </a:r>
          </a:p>
          <a:p>
            <a:endParaRPr lang="en-US" dirty="0"/>
          </a:p>
          <a:p>
            <a:r>
              <a:rPr lang="en-US" dirty="0"/>
              <a:t>Alternative: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Local differential privacy</a:t>
            </a:r>
          </a:p>
        </p:txBody>
      </p:sp>
    </p:spTree>
    <p:extLst>
      <p:ext uri="{BB962C8B-B14F-4D97-AF65-F5344CB8AC3E}">
        <p14:creationId xmlns:p14="http://schemas.microsoft.com/office/powerpoint/2010/main" val="152240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70C0"/>
      </a:accent2>
      <a:accent3>
        <a:srgbClr val="A9A9A9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41407</TotalTime>
  <Words>1231</Words>
  <Application>Microsoft Macintosh PowerPoint</Application>
  <PresentationFormat>On-screen Show (4:3)</PresentationFormat>
  <Paragraphs>265</Paragraphs>
  <Slides>25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Cambria Math</vt:lpstr>
      <vt:lpstr>Clarity</vt:lpstr>
      <vt:lpstr>Lecture 4: Differential Privacy</vt:lpstr>
      <vt:lpstr>Review: Anonymization is hard</vt:lpstr>
      <vt:lpstr>Math to the rescue!</vt:lpstr>
      <vt:lpstr>Review: Probability</vt:lpstr>
      <vt:lpstr>Conditional Probability</vt:lpstr>
      <vt:lpstr>Independence</vt:lpstr>
      <vt:lpstr>Combining Probabilities</vt:lpstr>
      <vt:lpstr>Exercise: Probabilities</vt:lpstr>
      <vt:lpstr>Probability Distributions</vt:lpstr>
      <vt:lpstr>Database Privacy</vt:lpstr>
      <vt:lpstr>Defining Privacy: Try #1</vt:lpstr>
      <vt:lpstr>The Problem…</vt:lpstr>
      <vt:lpstr>Simplifying the problem…</vt:lpstr>
      <vt:lpstr>Differential Privacy</vt:lpstr>
      <vt:lpstr>Differential Privacy</vt:lpstr>
      <vt:lpstr>Exercise: Calculating epsilon</vt:lpstr>
      <vt:lpstr>How do we achieve differential privacy?</vt:lpstr>
      <vt:lpstr>Sensitivity</vt:lpstr>
      <vt:lpstr>Exercise: Sensitivity</vt:lpstr>
      <vt:lpstr>How do we achieve differential privacy?</vt:lpstr>
      <vt:lpstr>Laplacian Distribution </vt:lpstr>
      <vt:lpstr>Laplacian Mechanism</vt:lpstr>
      <vt:lpstr>What if people ask more than one query?</vt:lpstr>
      <vt:lpstr>Composition</vt:lpstr>
      <vt:lpstr>Other Limitations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505</cp:revision>
  <cp:lastPrinted>2018-09-05T23:12:02Z</cp:lastPrinted>
  <dcterms:created xsi:type="dcterms:W3CDTF">2018-01-05T20:19:03Z</dcterms:created>
  <dcterms:modified xsi:type="dcterms:W3CDTF">2026-09-14T22:02:53Z</dcterms:modified>
</cp:coreProperties>
</file>