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539" r:id="rId2"/>
    <p:sldId id="541" r:id="rId3"/>
    <p:sldId id="542" r:id="rId4"/>
    <p:sldId id="543" r:id="rId5"/>
    <p:sldId id="1300" r:id="rId6"/>
    <p:sldId id="544" r:id="rId7"/>
    <p:sldId id="545" r:id="rId8"/>
    <p:sldId id="1296" r:id="rId9"/>
    <p:sldId id="1307" r:id="rId10"/>
    <p:sldId id="1297" r:id="rId11"/>
    <p:sldId id="546" r:id="rId12"/>
    <p:sldId id="1308" r:id="rId13"/>
    <p:sldId id="261" r:id="rId14"/>
    <p:sldId id="1295" r:id="rId15"/>
    <p:sldId id="1305" r:id="rId16"/>
    <p:sldId id="1298" r:id="rId17"/>
    <p:sldId id="1299" r:id="rId18"/>
    <p:sldId id="1301" r:id="rId19"/>
    <p:sldId id="1302" r:id="rId20"/>
    <p:sldId id="1303" r:id="rId21"/>
    <p:sldId id="1306" r:id="rId22"/>
    <p:sldId id="130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B8F"/>
    <a:srgbClr val="A1075C"/>
    <a:srgbClr val="009192"/>
    <a:srgbClr val="FFFFFF"/>
    <a:srgbClr val="009193"/>
    <a:srgbClr val="7F7F7F"/>
    <a:srgbClr val="7F0007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265" autoAdjust="0"/>
    <p:restoredTop sz="90903" autoAdjust="0"/>
  </p:normalViewPr>
  <p:slideViewPr>
    <p:cSldViewPr>
      <p:cViewPr varScale="1">
        <p:scale>
          <a:sx n="109" d="100"/>
          <a:sy n="109" d="100"/>
        </p:scale>
        <p:origin x="200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quasi-identifiers:</a:t>
            </a:r>
            <a:r>
              <a:rPr lang="en-US" baseline="0" dirty="0"/>
              <a:t> (sets of) attributes that can be exploited for linking</a:t>
            </a:r>
          </a:p>
          <a:p>
            <a:r>
              <a:rPr lang="en-US" baseline="0" dirty="0"/>
              <a:t>k-anonymity: each quasi-identifier must be ambiguously mapped to at least k different individuals</a:t>
            </a:r>
          </a:p>
          <a:p>
            <a:endParaRPr lang="en-US" baseline="0" dirty="0"/>
          </a:p>
          <a:p>
            <a:r>
              <a:rPr lang="en-US" baseline="0" dirty="0"/>
              <a:t>Techniques: suppression and generalization</a:t>
            </a:r>
          </a:p>
          <a:p>
            <a:endParaRPr lang="en-US" baseline="0" dirty="0"/>
          </a:p>
          <a:p>
            <a:r>
              <a:rPr lang="en-US" baseline="0" dirty="0"/>
              <a:t>Problems: identifying QIs, </a:t>
            </a:r>
            <a:r>
              <a:rPr lang="en-US" baseline="0" dirty="0" err="1"/>
              <a:t>homogenity</a:t>
            </a:r>
            <a:r>
              <a:rPr lang="en-US" baseline="0" dirty="0"/>
              <a:t> attack, background knowledge attack</a:t>
            </a:r>
          </a:p>
          <a:p>
            <a:endParaRPr lang="en-US" baseline="0" dirty="0"/>
          </a:p>
          <a:p>
            <a:r>
              <a:rPr lang="en-US" baseline="0" dirty="0"/>
              <a:t>Refinement: \ell-diversity additionally requires \ell "well represented" values for each QI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39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Problems: identifying QIs, homogeneity attack, background knowledge attack</a:t>
            </a:r>
          </a:p>
          <a:p>
            <a:endParaRPr lang="en-US" baseline="0" dirty="0"/>
          </a:p>
          <a:p>
            <a:r>
              <a:rPr lang="en-US" baseline="0" dirty="0"/>
              <a:t>Refinement: \ell-diversity additionally requires \ell "well represented" values for each QI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96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14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3: Anonymization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1B4A-EBFA-DF16-E368-ECBEBC36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Releasing a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AFEC9-A6B7-8A55-3591-BA4F8BF7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96000"/>
            <a:ext cx="8229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Question:</a:t>
            </a:r>
            <a:r>
              <a:rPr lang="en-US" dirty="0"/>
              <a:t> Would it be okay to publish this dataset?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7BEB174-AB58-0E7D-873B-393AD00B6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92200"/>
            <a:ext cx="73152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4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E9CF-8D6A-5FE2-9134-8B705BEE7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Personally-</a:t>
            </a:r>
            <a:r>
              <a:rPr lang="en-US" dirty="0" err="1"/>
              <a:t>Idenfiable</a:t>
            </a:r>
            <a:r>
              <a:rPr lang="en-US" dirty="0"/>
              <a:t> Data (PII)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C4A8-552A-023F-0440-83C9075C1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anonymization efforts generally try to remove any information that can uniquely identify an individual</a:t>
            </a:r>
          </a:p>
          <a:p>
            <a:endParaRPr lang="en-US" dirty="0"/>
          </a:p>
          <a:p>
            <a:r>
              <a:rPr lang="en-US" dirty="0"/>
              <a:t>exact definitions vary</a:t>
            </a:r>
          </a:p>
          <a:p>
            <a:r>
              <a:rPr lang="en-US" dirty="0"/>
              <a:t>CCPA: </a:t>
            </a:r>
          </a:p>
          <a:p>
            <a:pPr lvl="1"/>
            <a:r>
              <a:rPr lang="en-US" dirty="0"/>
              <a:t>“Personal information” means </a:t>
            </a:r>
            <a:r>
              <a:rPr lang="en-US" b="1" dirty="0"/>
              <a:t>information that identifies, relates to, describes, is reasonably capable of being associated with, or could reasonably be linked, directly or indirectly, with a particular consumer or household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“Personal information” does not include consumer information that is deidentified </a:t>
            </a:r>
          </a:p>
          <a:p>
            <a:pPr lvl="1"/>
            <a:r>
              <a:rPr lang="en-US" dirty="0"/>
              <a:t>“Deidentified” means information that cannot reasonably be used to infer information about, or otherwise be linked to, a particular consumer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6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35392-2F6D-CC34-C164-8ACB32A82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596E-7080-E7FF-1F07-D88D096B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Anonymizing a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68E3D-F744-9733-E69C-1DC499FD7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43599"/>
            <a:ext cx="8229600" cy="83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modifications would you make to this dataset to retain utility without compromising anyone’s privacy?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DC3C24A-8508-7D36-5E20-5B12DCC57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92200"/>
            <a:ext cx="73152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17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DF839-91D6-A089-3709-1F379658C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#1: Pseudonymization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9316E-95FD-2D2C-F5E9-93D1EEBF0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replacing identifying information (e.g., names) with unique identifiers</a:t>
            </a:r>
          </a:p>
          <a:p>
            <a:endParaRPr lang="en-US" dirty="0"/>
          </a:p>
          <a:p>
            <a:r>
              <a:rPr lang="en-US" dirty="0"/>
              <a:t>chronological </a:t>
            </a:r>
          </a:p>
          <a:p>
            <a:r>
              <a:rPr lang="en-US" dirty="0"/>
              <a:t>hashing </a:t>
            </a:r>
          </a:p>
          <a:p>
            <a:r>
              <a:rPr lang="en-US" dirty="0"/>
              <a:t>randomly generated</a:t>
            </a:r>
          </a:p>
        </p:txBody>
      </p:sp>
    </p:spTree>
    <p:extLst>
      <p:ext uri="{BB962C8B-B14F-4D97-AF65-F5344CB8AC3E}">
        <p14:creationId xmlns:p14="http://schemas.microsoft.com/office/powerpoint/2010/main" val="39192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8AC48-648A-8AB7-C8E8-87804EE3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#2: Suppression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09F6C-99AE-B468-D157-47E58A43C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delete particular columns or values</a:t>
            </a:r>
          </a:p>
          <a:p>
            <a:endParaRPr lang="en-US" dirty="0"/>
          </a:p>
          <a:p>
            <a:r>
              <a:rPr lang="en-US" dirty="0"/>
              <a:t>delete columns that are too sensitive</a:t>
            </a:r>
          </a:p>
          <a:p>
            <a:r>
              <a:rPr lang="en-US" dirty="0"/>
              <a:t>delete rare or sensitive values </a:t>
            </a:r>
          </a:p>
        </p:txBody>
      </p:sp>
    </p:spTree>
    <p:extLst>
      <p:ext uri="{BB962C8B-B14F-4D97-AF65-F5344CB8AC3E}">
        <p14:creationId xmlns:p14="http://schemas.microsoft.com/office/powerpoint/2010/main" val="147992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9165-58A3-1280-DAA2-7C6855530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#3: Generalization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01E33-C66F-F513-1D4E-A74321938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replace fine-grained values with course-grained values</a:t>
            </a:r>
          </a:p>
          <a:p>
            <a:endParaRPr lang="en-US" dirty="0"/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replace DOB with age</a:t>
            </a:r>
          </a:p>
          <a:p>
            <a:pPr lvl="1"/>
            <a:r>
              <a:rPr lang="en-US" dirty="0"/>
              <a:t>replace age with age range</a:t>
            </a:r>
          </a:p>
          <a:p>
            <a:pPr lvl="1"/>
            <a:r>
              <a:rPr lang="en-US" dirty="0"/>
              <a:t>replace GPS coordinates with city or state</a:t>
            </a:r>
          </a:p>
        </p:txBody>
      </p:sp>
    </p:spTree>
    <p:extLst>
      <p:ext uri="{BB962C8B-B14F-4D97-AF65-F5344CB8AC3E}">
        <p14:creationId xmlns:p14="http://schemas.microsoft.com/office/powerpoint/2010/main" val="6578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BE276-6B67-4664-2FFD-2029ADEA1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#4: Approximation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71F34-04FD-6F52-98B5-AD0CC0056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random noise to values</a:t>
            </a:r>
          </a:p>
          <a:p>
            <a:endParaRPr lang="en-US" dirty="0"/>
          </a:p>
          <a:p>
            <a:r>
              <a:rPr lang="en-US" dirty="0"/>
              <a:t>Potential concerns:</a:t>
            </a:r>
          </a:p>
          <a:p>
            <a:pPr lvl="1"/>
            <a:r>
              <a:rPr lang="en-US" dirty="0"/>
              <a:t>how much noise?</a:t>
            </a:r>
          </a:p>
          <a:p>
            <a:pPr lvl="1"/>
            <a:r>
              <a:rPr lang="en-US" dirty="0"/>
              <a:t>what distribution?</a:t>
            </a:r>
          </a:p>
          <a:p>
            <a:pPr lvl="1"/>
            <a:r>
              <a:rPr lang="en-US" dirty="0"/>
              <a:t>does this make the data useless?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77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40E-5289-D2F1-E635-5E55309C1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EDD5-CD17-443C-73DE-BB819680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#5: Aggregation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98B9-750D-8F29-F0D9-A8E678D3B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raw data, release summary statistics</a:t>
            </a:r>
          </a:p>
          <a:p>
            <a:endParaRPr lang="en-US" dirty="0"/>
          </a:p>
          <a:p>
            <a:r>
              <a:rPr lang="en-US" dirty="0"/>
              <a:t>Potential concerns:</a:t>
            </a:r>
          </a:p>
          <a:p>
            <a:pPr lvl="1"/>
            <a:r>
              <a:rPr lang="en-US" dirty="0"/>
              <a:t>does this make the data useless?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801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B96C-3BE0-78DC-CA5E-F406C3AF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people commonly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933D4-3AEF-565B-0A65-995611CE9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focus on particular attributes (e.g., age, gender, location)</a:t>
            </a:r>
          </a:p>
          <a:p>
            <a:endParaRPr lang="en-US" dirty="0"/>
          </a:p>
          <a:p>
            <a:r>
              <a:rPr lang="en-US" dirty="0"/>
              <a:t>mostly use suppression or generalization of entire values</a:t>
            </a:r>
          </a:p>
          <a:p>
            <a:endParaRPr lang="en-US" dirty="0"/>
          </a:p>
          <a:p>
            <a:r>
              <a:rPr lang="en-US" dirty="0"/>
              <a:t>remove distinctive values or combinations of values</a:t>
            </a:r>
          </a:p>
          <a:p>
            <a:endParaRPr lang="en-US" dirty="0"/>
          </a:p>
          <a:p>
            <a:r>
              <a:rPr lang="en-US" dirty="0"/>
              <a:t>informal and social processes for determining when done</a:t>
            </a:r>
          </a:p>
        </p:txBody>
      </p:sp>
    </p:spTree>
    <p:extLst>
      <p:ext uri="{BB962C8B-B14F-4D97-AF65-F5344CB8AC3E}">
        <p14:creationId xmlns:p14="http://schemas.microsoft.com/office/powerpoint/2010/main" val="1805923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F4408-50EA-3EC0-23FE-19726E9B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33700"/>
            <a:ext cx="8229600" cy="990600"/>
          </a:xfrm>
        </p:spPr>
        <p:txBody>
          <a:bodyPr/>
          <a:lstStyle/>
          <a:p>
            <a:r>
              <a:rPr lang="en-US" dirty="0"/>
              <a:t>Is this good enough?</a:t>
            </a:r>
          </a:p>
        </p:txBody>
      </p:sp>
    </p:spTree>
    <p:extLst>
      <p:ext uri="{BB962C8B-B14F-4D97-AF65-F5344CB8AC3E}">
        <p14:creationId xmlns:p14="http://schemas.microsoft.com/office/powerpoint/2010/main" val="340247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E4849-7C5B-D6ED-51CC-437F04D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Study: Massachusetts Health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B45C4-5E32-7A26-69D8-794B457F1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Group Insurance Commission would release records with</a:t>
            </a:r>
            <a:br>
              <a:rPr lang="en-US" dirty="0"/>
            </a:br>
            <a:r>
              <a:rPr lang="en-US" dirty="0"/>
              <a:t>100 attributes for every state employee’s hospital visits </a:t>
            </a:r>
          </a:p>
          <a:p>
            <a:r>
              <a:rPr lang="en-US" dirty="0"/>
              <a:t>Anonymized by removing any value that identified the individual (e.g., name, mailing address, insurance ID)</a:t>
            </a:r>
          </a:p>
          <a:p>
            <a:r>
              <a:rPr lang="en-US" dirty="0"/>
              <a:t>Researchers found </a:t>
            </a:r>
            <a:r>
              <a:rPr lang="en-US" b="1" dirty="0">
                <a:solidFill>
                  <a:schemeClr val="accent1"/>
                </a:solidFill>
              </a:rPr>
              <a:t>quasi-identifiers</a:t>
            </a:r>
            <a:r>
              <a:rPr lang="en-US" dirty="0"/>
              <a:t> that were unique for a lot of people</a:t>
            </a:r>
          </a:p>
          <a:p>
            <a:pPr lvl="1"/>
            <a:r>
              <a:rPr lang="en-US" dirty="0"/>
              <a:t>87%: ZIP code + full Date of Birth + Sex </a:t>
            </a:r>
          </a:p>
          <a:p>
            <a:pPr lvl="1"/>
            <a:r>
              <a:rPr lang="en-US" dirty="0"/>
              <a:t>53%: </a:t>
            </a:r>
            <a:r>
              <a:rPr lang="en-US" i="1" dirty="0"/>
              <a:t>City </a:t>
            </a:r>
            <a:r>
              <a:rPr lang="en-US" dirty="0"/>
              <a:t>+ full Date of Birth + Sex</a:t>
            </a:r>
          </a:p>
          <a:p>
            <a:pPr lvl="1"/>
            <a:r>
              <a:rPr lang="en-US" dirty="0"/>
              <a:t>18%: </a:t>
            </a:r>
            <a:r>
              <a:rPr lang="en-US" i="1" dirty="0"/>
              <a:t>County </a:t>
            </a:r>
            <a:r>
              <a:rPr lang="en-US" dirty="0"/>
              <a:t>+ full Date of Birth + Sex</a:t>
            </a:r>
          </a:p>
          <a:p>
            <a:r>
              <a:rPr lang="en-US" dirty="0"/>
              <a:t>These same values are also in public                       records (e.g., voter registration)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FC700E75-F423-0836-8EFB-21618EADAA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0"/>
          <a:stretch/>
        </p:blipFill>
        <p:spPr>
          <a:xfrm>
            <a:off x="6705600" y="3707512"/>
            <a:ext cx="2456984" cy="315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2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k-Anonymity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9A3A5-DD31-AD4F-9977-0AC6623E0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48200"/>
            <a:ext cx="8229600" cy="198628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Quasi-identifiers (QIs) </a:t>
            </a:r>
            <a:r>
              <a:rPr lang="en-US" dirty="0"/>
              <a:t>are sets of attributes that can be exploited for linking</a:t>
            </a:r>
          </a:p>
          <a:p>
            <a:r>
              <a:rPr lang="en-US" dirty="0"/>
              <a:t>A database is </a:t>
            </a:r>
            <a:r>
              <a:rPr lang="en-US" b="1" dirty="0">
                <a:solidFill>
                  <a:schemeClr val="accent1"/>
                </a:solidFill>
              </a:rPr>
              <a:t>k-anonymous</a:t>
            </a:r>
            <a:r>
              <a:rPr lang="en-US" dirty="0"/>
              <a:t> if each QI maps to at least k different individuals</a:t>
            </a:r>
          </a:p>
          <a:p>
            <a:r>
              <a:rPr lang="en-US" dirty="0"/>
              <a:t>Techniques: suppression and generalization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22E940C-8EE9-C249-854D-EDD108DF9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937872"/>
              </p:ext>
            </p:extLst>
          </p:nvPr>
        </p:nvGraphicFramePr>
        <p:xfrm>
          <a:off x="952500" y="152400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they/them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Fall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DFF3481A-B1B6-539D-4162-470F122DB8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1466769"/>
              </p:ext>
            </p:extLst>
          </p:nvPr>
        </p:nvGraphicFramePr>
        <p:xfrm>
          <a:off x="952500" y="152400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they/them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Fall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4506E4B-0AD3-3011-A6A2-657EAEBB85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001245"/>
              </p:ext>
            </p:extLst>
          </p:nvPr>
        </p:nvGraphicFramePr>
        <p:xfrm>
          <a:off x="952500" y="152400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Fall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B48B6C6C-3A67-EA50-9518-812801A005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891149"/>
              </p:ext>
            </p:extLst>
          </p:nvPr>
        </p:nvGraphicFramePr>
        <p:xfrm>
          <a:off x="952500" y="152400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2027-2028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2027-2028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2027-2028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2027-2028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2027-2028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31D705B6-4F64-B751-E21D-F6CB1FB126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590995"/>
              </p:ext>
            </p:extLst>
          </p:nvPr>
        </p:nvGraphicFramePr>
        <p:xfrm>
          <a:off x="952500" y="1524000"/>
          <a:ext cx="7239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Charlie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they/them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he/him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Fall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she/her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45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4A49-E887-CD4B-A71C-788C56157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k-anonymity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AC7C3-3900-6342-B7D5-0783B8B01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Modify this dataset to make it 2-anonymous with respect to </a:t>
            </a:r>
            <a:r>
              <a:rPr lang="en-US" dirty="0" err="1"/>
              <a:t>Zipcode</a:t>
            </a:r>
            <a:r>
              <a:rPr lang="en-US" dirty="0"/>
              <a:t>/DOB/Sex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58C1525F-5E96-4248-966F-124ED12EBA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400240"/>
              </p:ext>
            </p:extLst>
          </p:nvPr>
        </p:nvGraphicFramePr>
        <p:xfrm>
          <a:off x="228600" y="2407920"/>
          <a:ext cx="8686799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703">
                  <a:extLst>
                    <a:ext uri="{9D8B030D-6E8A-4147-A177-3AD203B41FA5}">
                      <a16:colId xmlns:a16="http://schemas.microsoft.com/office/drawing/2014/main" val="3553390809"/>
                    </a:ext>
                  </a:extLst>
                </a:gridCol>
                <a:gridCol w="1441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9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Zipcode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Marital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Health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hypertension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chest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3/99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hypertension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3/99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shortness of breath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48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chest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2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2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shortness of breath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6267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22F0BB7-EE7E-AA2D-C919-CB336E2C3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862890"/>
              </p:ext>
            </p:extLst>
          </p:nvPr>
        </p:nvGraphicFramePr>
        <p:xfrm>
          <a:off x="228599" y="2407920"/>
          <a:ext cx="8686799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703">
                  <a:extLst>
                    <a:ext uri="{9D8B030D-6E8A-4147-A177-3AD203B41FA5}">
                      <a16:colId xmlns:a16="http://schemas.microsoft.com/office/drawing/2014/main" val="3553390809"/>
                    </a:ext>
                  </a:extLst>
                </a:gridCol>
                <a:gridCol w="1441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8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9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Zipcode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Marital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Health 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9/27/00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hypertension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9/30/00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divorced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4/18/00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chest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4/15/00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3/13/99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hypertension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3/18/99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shortness of breath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9/13/00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91767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9/07/00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48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5/14/01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chest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2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4/08/01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obesity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2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9/15/01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shortness of breath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36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19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82ACE8E-4360-E930-9F3F-8503BF9D797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dirty="0"/>
                  <a:t>-Diversity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82ACE8E-4360-E930-9F3F-8503BF9D79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235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8A53EE-F1A5-C37A-48A6-B94E86BCF3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quasi-identifiers form equivalence classes of individuals who share the same values for all attributes in that set</a:t>
                </a:r>
              </a:p>
              <a:p>
                <a:endParaRPr lang="en-US" dirty="0"/>
              </a:p>
              <a:p>
                <a:r>
                  <a:rPr lang="en-US" dirty="0"/>
                  <a:t>it is possible that everyone in an equivalence class also has other attributes they all share</a:t>
                </a:r>
              </a:p>
              <a:p>
                <a:r>
                  <a:rPr lang="en-US" dirty="0"/>
                  <a:t>it is possible that an attacker has background knowledge that can further narrow down identity within an </a:t>
                </a:r>
                <a:r>
                  <a:rPr lang="en-US" dirty="0" err="1"/>
                  <a:t>equiv</a:t>
                </a:r>
                <a:r>
                  <a:rPr lang="en-US" dirty="0"/>
                  <a:t> class</a:t>
                </a:r>
              </a:p>
              <a:p>
                <a:endParaRPr lang="en-US" dirty="0"/>
              </a:p>
              <a:p>
                <a:r>
                  <a:rPr lang="en-US" dirty="0"/>
                  <a:t>idea: multiple values of sensitive attributes should be well represented within all equivalence classes</a:t>
                </a:r>
              </a:p>
              <a:p>
                <a:r>
                  <a:rPr lang="en-US" dirty="0"/>
                  <a:t>a dataset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b="0" dirty="0"/>
                  <a:t>-diverse if at least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b="0" dirty="0"/>
                  <a:t> different values of each sensitive attribute appear about as often </a:t>
                </a:r>
                <a:r>
                  <a:rPr lang="en-US" dirty="0"/>
                  <a:t>for each class</a:t>
                </a: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8A53EE-F1A5-C37A-48A6-B94E86BCF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72" t="-1818" r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538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959EB-3560-2A08-B9BC-CF45E84A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Key assumption: You can correctly identify quasi-identifiers</a:t>
            </a:r>
          </a:p>
        </p:txBody>
      </p:sp>
    </p:spTree>
    <p:extLst>
      <p:ext uri="{BB962C8B-B14F-4D97-AF65-F5344CB8AC3E}">
        <p14:creationId xmlns:p14="http://schemas.microsoft.com/office/powerpoint/2010/main" val="1838673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72AA5-82FC-6EDD-9B24-42E24A05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AOL Search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CCD6D-B575-385C-64E3-337EE20C3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AOL Research released 20,000,000 search queries for 650,000 users of AOL’s search engine (3 months) </a:t>
            </a:r>
          </a:p>
          <a:p>
            <a:r>
              <a:rPr lang="en-US" dirty="0"/>
              <a:t>Suppressed AOL username and IP address</a:t>
            </a:r>
          </a:p>
          <a:p>
            <a:pPr lvl="1"/>
            <a:r>
              <a:rPr lang="en-US" dirty="0"/>
              <a:t>Replaced them with unique, pseudonymous identifiers 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9D180898-6153-3F9C-1E67-CF3ED3A5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148161"/>
            <a:ext cx="4038600" cy="135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93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FCE96-9A2B-23FD-F5F6-38F08579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AOL Search Records</a:t>
            </a:r>
          </a:p>
        </p:txBody>
      </p:sp>
      <p:pic>
        <p:nvPicPr>
          <p:cNvPr id="5" name="Content Placeholder 4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19BC6FC1-2A9F-5514-DF7F-96897EFBE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2914650"/>
            <a:ext cx="7581900" cy="224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764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10689-C203-851F-4A0A-D51170046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AOL Search Records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45532-7872-713C-B64B-079C3F3F6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724400" cy="518464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User 4417749 example queries:</a:t>
            </a:r>
          </a:p>
          <a:p>
            <a:pPr lvl="1"/>
            <a:r>
              <a:rPr lang="en-US" dirty="0"/>
              <a:t>‘landscapers in Lilburn, Ga,’ </a:t>
            </a:r>
          </a:p>
          <a:p>
            <a:pPr lvl="1"/>
            <a:r>
              <a:rPr lang="en-US" dirty="0"/>
              <a:t>‘homes sold in shadow lake subdivision </a:t>
            </a:r>
            <a:r>
              <a:rPr lang="en-US" dirty="0" err="1"/>
              <a:t>gwinnett</a:t>
            </a:r>
            <a:r>
              <a:rPr lang="en-US" dirty="0"/>
              <a:t> county </a:t>
            </a:r>
            <a:r>
              <a:rPr lang="en-US" dirty="0" err="1"/>
              <a:t>georgia</a:t>
            </a:r>
            <a:r>
              <a:rPr lang="en-US" dirty="0"/>
              <a:t>.’</a:t>
            </a:r>
          </a:p>
          <a:p>
            <a:pPr lvl="1"/>
            <a:r>
              <a:rPr lang="en-US" dirty="0"/>
              <a:t>several people with the last name Arnold</a:t>
            </a:r>
          </a:p>
          <a:p>
            <a:r>
              <a:rPr lang="en-US" dirty="0"/>
              <a:t>Identified as Thelma Arnold, a 62-year-old from Lilburn, GA</a:t>
            </a:r>
          </a:p>
          <a:p>
            <a:r>
              <a:rPr lang="en-US" dirty="0"/>
              <a:t>Arnold acknowledged authoring the searches, including some “mildly embarrassing” </a:t>
            </a:r>
          </a:p>
          <a:p>
            <a:pPr lvl="1"/>
            <a:r>
              <a:rPr lang="en-US" dirty="0"/>
              <a:t>‘numb fingers,’ </a:t>
            </a:r>
          </a:p>
          <a:p>
            <a:pPr lvl="1"/>
            <a:r>
              <a:rPr lang="en-US" dirty="0"/>
              <a:t>‘60 single men’</a:t>
            </a:r>
          </a:p>
          <a:p>
            <a:pPr lvl="1"/>
            <a:r>
              <a:rPr lang="en-US" dirty="0"/>
              <a:t>‘dog that urinates on everything’</a:t>
            </a:r>
          </a:p>
        </p:txBody>
      </p:sp>
      <p:pic>
        <p:nvPicPr>
          <p:cNvPr id="7" name="Content Placeholder 6" descr="A person holding a dog&#10;&#10;AI-generated content may be incorrect.">
            <a:extLst>
              <a:ext uri="{FF2B5EF4-FFF2-40B4-BE49-F238E27FC236}">
                <a16:creationId xmlns:a16="http://schemas.microsoft.com/office/drawing/2014/main" id="{149FA3F6-DDF5-50E1-323F-637BF00658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926" y="1752600"/>
            <a:ext cx="3295874" cy="4718304"/>
          </a:xfrm>
        </p:spPr>
      </p:pic>
    </p:spTree>
    <p:extLst>
      <p:ext uri="{BB962C8B-B14F-4D97-AF65-F5344CB8AC3E}">
        <p14:creationId xmlns:p14="http://schemas.microsoft.com/office/powerpoint/2010/main" val="14956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D5DD9-2250-1A1D-10D4-A410177F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Netflix Prize 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F25642-76CA-FDB2-B339-F31F0824A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Netflix released 100,000,000 records from 500,000 users • December 1999 to December 2005</a:t>
            </a:r>
            <a:br>
              <a:rPr lang="en-US" dirty="0"/>
            </a:br>
            <a:r>
              <a:rPr lang="en-US" dirty="0"/>
              <a:t>• Assigned a unique pseudonymous identifier to each user </a:t>
            </a:r>
          </a:p>
          <a:p>
            <a:r>
              <a:rPr lang="en-US" dirty="0"/>
              <a:t>Each record included the pseudonymous identifier, the movie watched, the rating (1-5 stars), and rating’s date </a:t>
            </a:r>
          </a:p>
          <a:p>
            <a:endParaRPr lang="en-US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D6B736D-3C32-633C-18A7-EB0AA34D2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121944"/>
            <a:ext cx="4038600" cy="227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F1557-E312-7E66-5024-86711453C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Netflix Prize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74908-4CAA-B6AF-C9FC-3629B4F91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648200" cy="487984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used IMBD ratings as external information</a:t>
            </a:r>
          </a:p>
          <a:p>
            <a:endParaRPr lang="en-US" dirty="0"/>
          </a:p>
          <a:p>
            <a:r>
              <a:rPr lang="en-US" dirty="0"/>
              <a:t>defined two ratings to be similar if both the numeric rating and the date were within a threshold</a:t>
            </a:r>
          </a:p>
          <a:p>
            <a:endParaRPr lang="en-US" dirty="0"/>
          </a:p>
          <a:p>
            <a:r>
              <a:rPr lang="en-US" dirty="0"/>
              <a:t>quantified similarity between two records as the number of similar ratings divided by the total number of movies rated in the union of the two records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A green and pink bar graph&#10;&#10;AI-generated content may be incorrect.">
            <a:extLst>
              <a:ext uri="{FF2B5EF4-FFF2-40B4-BE49-F238E27FC236}">
                <a16:creationId xmlns:a16="http://schemas.microsoft.com/office/drawing/2014/main" id="{F44CDD26-5A97-EAE1-0014-251FE1C5A1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17063"/>
            <a:ext cx="4038600" cy="4630374"/>
          </a:xfrm>
        </p:spPr>
      </p:pic>
    </p:spTree>
    <p:extLst>
      <p:ext uri="{BB962C8B-B14F-4D97-AF65-F5344CB8AC3E}">
        <p14:creationId xmlns:p14="http://schemas.microsoft.com/office/powerpoint/2010/main" val="180961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925D-9D15-3B84-E68D-DD966017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anonymization so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E8095-9E62-FFFD-9FCF-8E3B6A274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/>
          <a:lstStyle/>
          <a:p>
            <a:r>
              <a:rPr lang="en-US" dirty="0"/>
              <a:t>Personal data showing up in unexpected places</a:t>
            </a:r>
          </a:p>
          <a:p>
            <a:r>
              <a:rPr lang="en-US" dirty="0"/>
              <a:t>Errors suppressing data</a:t>
            </a:r>
          </a:p>
          <a:p>
            <a:endParaRPr lang="en-US" dirty="0"/>
          </a:p>
          <a:p>
            <a:r>
              <a:rPr lang="en-US" b="1" dirty="0"/>
              <a:t>Thinking only about personal data / PII is not sufficient </a:t>
            </a:r>
            <a:endParaRPr lang="en-US" dirty="0"/>
          </a:p>
          <a:p>
            <a:endParaRPr lang="en-US" dirty="0"/>
          </a:p>
          <a:p>
            <a:r>
              <a:rPr lang="en-US" dirty="0"/>
              <a:t>It’s hard to reason about what is/is not identifiable</a:t>
            </a:r>
          </a:p>
          <a:p>
            <a:r>
              <a:rPr lang="en-US" dirty="0"/>
              <a:t>Availability of </a:t>
            </a:r>
            <a:r>
              <a:rPr lang="en-US" b="1" dirty="0"/>
              <a:t>auxiliary information </a:t>
            </a:r>
          </a:p>
          <a:p>
            <a:pPr lvl="1"/>
            <a:r>
              <a:rPr lang="en-US" dirty="0"/>
              <a:t>Extremely hard to control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9192"/>
      </a:accent2>
      <a:accent3>
        <a:srgbClr val="A9A9A9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35884</TotalTime>
  <Words>1321</Words>
  <Application>Microsoft Macintosh PowerPoint</Application>
  <PresentationFormat>On-screen Show (4:3)</PresentationFormat>
  <Paragraphs>407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 Math</vt:lpstr>
      <vt:lpstr>Clarity</vt:lpstr>
      <vt:lpstr>Lecture 3: Anonymization</vt:lpstr>
      <vt:lpstr>Example: Releasing a Dataset</vt:lpstr>
      <vt:lpstr>Personally-Idenfiable Data (PII)</vt:lpstr>
      <vt:lpstr>Exercise 1: Anonymizing a Dataset</vt:lpstr>
      <vt:lpstr>Technique #1: Pseudonymization</vt:lpstr>
      <vt:lpstr>Technique #2: Suppression</vt:lpstr>
      <vt:lpstr>Technique #3: Generalization</vt:lpstr>
      <vt:lpstr>Technique #4: Approximation</vt:lpstr>
      <vt:lpstr>Technique #5: Aggregation</vt:lpstr>
      <vt:lpstr>What do people commonly do?</vt:lpstr>
      <vt:lpstr>Is this good enough?</vt:lpstr>
      <vt:lpstr>Case Study: Massachusetts Health Data</vt:lpstr>
      <vt:lpstr>k-Anonymity</vt:lpstr>
      <vt:lpstr>Exercise 2: k-anonymity</vt:lpstr>
      <vt:lpstr>ℓ-Diversity</vt:lpstr>
      <vt:lpstr>Key assumption: You can correctly identify quasi-identifiers</vt:lpstr>
      <vt:lpstr>Case Study: AOL Search Records</vt:lpstr>
      <vt:lpstr>Case Study: AOL Search Records</vt:lpstr>
      <vt:lpstr>Case Study: AOL Search Records</vt:lpstr>
      <vt:lpstr>Case Study: Netflix Prize Data</vt:lpstr>
      <vt:lpstr>Case Study: Netflix Prize Data</vt:lpstr>
      <vt:lpstr>Why is anonymization so hard?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473</cp:revision>
  <cp:lastPrinted>2018-09-05T23:12:02Z</cp:lastPrinted>
  <dcterms:created xsi:type="dcterms:W3CDTF">2018-01-05T20:19:03Z</dcterms:created>
  <dcterms:modified xsi:type="dcterms:W3CDTF">2026-09-09T22:17:08Z</dcterms:modified>
</cp:coreProperties>
</file>