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handoutMasterIdLst>
    <p:handoutMasterId r:id="rId40"/>
  </p:handoutMasterIdLst>
  <p:sldIdLst>
    <p:sldId id="539" r:id="rId2"/>
    <p:sldId id="257" r:id="rId3"/>
    <p:sldId id="292" r:id="rId4"/>
    <p:sldId id="1309" r:id="rId5"/>
    <p:sldId id="1310" r:id="rId6"/>
    <p:sldId id="1316" r:id="rId7"/>
    <p:sldId id="1317" r:id="rId8"/>
    <p:sldId id="1318" r:id="rId9"/>
    <p:sldId id="1319" r:id="rId10"/>
    <p:sldId id="340" r:id="rId11"/>
    <p:sldId id="1320" r:id="rId12"/>
    <p:sldId id="1311" r:id="rId13"/>
    <p:sldId id="1304" r:id="rId14"/>
    <p:sldId id="1321" r:id="rId15"/>
    <p:sldId id="1322" r:id="rId16"/>
    <p:sldId id="1324" r:id="rId17"/>
    <p:sldId id="1338" r:id="rId18"/>
    <p:sldId id="1337" r:id="rId19"/>
    <p:sldId id="1325" r:id="rId20"/>
    <p:sldId id="1326" r:id="rId21"/>
    <p:sldId id="1327" r:id="rId22"/>
    <p:sldId id="1328" r:id="rId23"/>
    <p:sldId id="1329" r:id="rId24"/>
    <p:sldId id="1330" r:id="rId25"/>
    <p:sldId id="1331" r:id="rId26"/>
    <p:sldId id="258" r:id="rId27"/>
    <p:sldId id="1332" r:id="rId28"/>
    <p:sldId id="1333" r:id="rId29"/>
    <p:sldId id="1323" r:id="rId30"/>
    <p:sldId id="1315" r:id="rId31"/>
    <p:sldId id="1312" r:id="rId32"/>
    <p:sldId id="1339" r:id="rId33"/>
    <p:sldId id="1334" r:id="rId34"/>
    <p:sldId id="1335" r:id="rId35"/>
    <p:sldId id="265" r:id="rId36"/>
    <p:sldId id="1336" r:id="rId37"/>
    <p:sldId id="388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5B8F"/>
    <a:srgbClr val="A1075C"/>
    <a:srgbClr val="009192"/>
    <a:srgbClr val="FFFFFF"/>
    <a:srgbClr val="009193"/>
    <a:srgbClr val="7F7F7F"/>
    <a:srgbClr val="7F0007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88" autoAdjust="0"/>
    <p:restoredTop sz="90909" autoAdjust="0"/>
  </p:normalViewPr>
  <p:slideViewPr>
    <p:cSldViewPr>
      <p:cViewPr varScale="1">
        <p:scale>
          <a:sx n="83" d="100"/>
          <a:sy n="83" d="100"/>
        </p:scale>
        <p:origin x="175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ecd.org/sti/ieconomy/oecdguidelinesontheprotectionofprivacyandtransborderflowsofpersonaldata.htm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discuss</a:t>
            </a:r>
          </a:p>
          <a:p>
            <a:pPr marL="171450" indent="-171450">
              <a:buFontTx/>
              <a:buChar char="-"/>
            </a:pPr>
            <a:r>
              <a:rPr lang="en-US" dirty="0"/>
              <a:t>Privacy as confidentiality </a:t>
            </a:r>
          </a:p>
          <a:p>
            <a:pPr marL="171450" indent="-171450">
              <a:buFontTx/>
              <a:buChar char="-"/>
            </a:pPr>
            <a:r>
              <a:rPr lang="en-US" dirty="0" err="1"/>
              <a:t>Nissenbaum</a:t>
            </a:r>
            <a:r>
              <a:rPr lang="en-US" baseline="0" dirty="0"/>
              <a:t> (contextual integrity)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56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activity + the example drawings &amp; related slides (through the Westin quote) are based on Lorrie </a:t>
            </a:r>
            <a:r>
              <a:rPr lang="en-US" dirty="0" err="1"/>
              <a:t>Cranor's</a:t>
            </a:r>
            <a:r>
              <a:rPr lang="en-US" dirty="0"/>
              <a:t> UPS course from Spring 2022 </a:t>
            </a:r>
            <a:r>
              <a:rPr lang="en-US"/>
              <a:t>(Lecture 3: Intro to Privacy).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houses, doors, bathrooms are common imagery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667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>
          <a:extLst>
            <a:ext uri="{FF2B5EF4-FFF2-40B4-BE49-F238E27FC236}">
              <a16:creationId xmlns:a16="http://schemas.microsoft.com/office/drawing/2014/main" id="{7F18B8B2-8FAE-1EE9-07C4-C90874419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51:notes">
            <a:extLst>
              <a:ext uri="{FF2B5EF4-FFF2-40B4-BE49-F238E27FC236}">
                <a16:creationId xmlns:a16="http://schemas.microsoft.com/office/drawing/2014/main" id="{DD7524A0-60B2-5B4A-8A00-D51C8FC542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8" name="Google Shape;688;p51:notes">
            <a:extLst>
              <a:ext uri="{FF2B5EF4-FFF2-40B4-BE49-F238E27FC236}">
                <a16:creationId xmlns:a16="http://schemas.microsoft.com/office/drawing/2014/main" id="{325A8270-AB76-B6B1-8499-B690E870F2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007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Louis Brandeis was an American</a:t>
            </a:r>
            <a:r>
              <a:rPr lang="en-US" baseline="0" dirty="0"/>
              <a:t> lawyer and Supreme Court justice, also a leader of the progressive party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With his law partner </a:t>
            </a:r>
            <a:r>
              <a:rPr lang="en-US" baseline="0" dirty="0" err="1"/>
              <a:t>Samual</a:t>
            </a:r>
            <a:r>
              <a:rPr lang="en-US" baseline="0" dirty="0"/>
              <a:t> Warren, influential early writer on privacy law, including "The Right to Privacy" [Harvard Law Review, 1890], which developed the idea of a right to be left alone, and a right to control private data.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John Harlan (supreme court justice) outlined a two-prong test for a "reasonable expectation of privacy" in his concurrence to Katz v. United States (1967) to identify when laws or behaviors violated fourth amendment protections.</a:t>
            </a:r>
            <a:endParaRPr lang="en-US" dirty="0"/>
          </a:p>
          <a:p>
            <a:endParaRPr lang="en-US" dirty="0"/>
          </a:p>
          <a:p>
            <a:r>
              <a:rPr lang="en-US" dirty="0"/>
              <a:t>Update: Carpenter</a:t>
            </a:r>
            <a:r>
              <a:rPr lang="en-US" baseline="0" dirty="0"/>
              <a:t> v. United States http://</a:t>
            </a:r>
            <a:r>
              <a:rPr lang="en-US" baseline="0" dirty="0" err="1"/>
              <a:t>www.scotusblog.com</a:t>
            </a:r>
            <a:r>
              <a:rPr lang="en-US" baseline="0" dirty="0"/>
              <a:t>/2018/06/opinion-analysis-court-holds-that-police-will-generally-need-a-warrant-for-cellphone-location-information/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96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31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3" name="Google Shape;923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0073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Informant wire: United States v. White (1971)</a:t>
            </a:r>
          </a:p>
          <a:p>
            <a:r>
              <a:rPr lang="en-US" dirty="0"/>
              <a:t>Wiretaps: Olmstead v. US (1928) -&gt; Katz v US (1967)</a:t>
            </a:r>
          </a:p>
          <a:p>
            <a:r>
              <a:rPr lang="en-US" dirty="0"/>
              <a:t>Phone records: Smith v. Maryland (1979) -&gt; “third party doctrine”</a:t>
            </a:r>
          </a:p>
          <a:p>
            <a:r>
              <a:rPr lang="en-US" dirty="0"/>
              <a:t>Emails: US v </a:t>
            </a:r>
            <a:r>
              <a:rPr lang="en-US" dirty="0" err="1"/>
              <a:t>Warshak</a:t>
            </a:r>
            <a:r>
              <a:rPr lang="en-US" dirty="0"/>
              <a:t> (2010), subsequent laws</a:t>
            </a:r>
          </a:p>
          <a:p>
            <a:r>
              <a:rPr lang="en-US" dirty="0"/>
              <a:t>Bank Records: US v Miller (1976) -&gt; “third party doctrine”</a:t>
            </a:r>
          </a:p>
          <a:p>
            <a:r>
              <a:rPr lang="en-US" dirty="0"/>
              <a:t>Trash: California v Greenwood (1988) -&gt; “discarded” </a:t>
            </a:r>
          </a:p>
          <a:p>
            <a:r>
              <a:rPr lang="en-US" dirty="0"/>
              <a:t>DNA: Lots of state cases, Minnesota v. </a:t>
            </a:r>
            <a:r>
              <a:rPr lang="en-US" dirty="0" err="1"/>
              <a:t>Westrom</a:t>
            </a:r>
            <a:r>
              <a:rPr lang="en-US" dirty="0"/>
              <a:t> (??)</a:t>
            </a:r>
          </a:p>
          <a:p>
            <a:r>
              <a:rPr lang="en-US" dirty="0"/>
              <a:t>GPS: Carpenter v. US (2018)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86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6" name="Google Shape;1166;p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/>
              <a:t>Notice and consent</a:t>
            </a:r>
            <a:endParaRPr dirty="0"/>
          </a:p>
        </p:txBody>
      </p:sp>
      <p:sp>
        <p:nvSpPr>
          <p:cNvPr id="1136" name="Google Shape;1136;p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1636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17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7517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Nissenbaum, H., 2009. Privacy in context: Technology, policy, and the integrity of social life. Stanford University 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33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Exercise drawn from the 2nd Contextual Integrity Workshop (2018), developed by Yan </a:t>
            </a:r>
            <a:r>
              <a:rPr lang="en-US" dirty="0" err="1"/>
              <a:t>Shvartzshnaider</a:t>
            </a:r>
            <a:r>
              <a:rPr lang="en-US" dirty="0"/>
              <a:t>.</a:t>
            </a:r>
          </a:p>
          <a:p>
            <a:r>
              <a:rPr lang="en-US" dirty="0"/>
              <a:t>https://freedom-to-</a:t>
            </a:r>
            <a:r>
              <a:rPr lang="en-US" dirty="0" err="1"/>
              <a:t>tinker.com</a:t>
            </a:r>
            <a:r>
              <a:rPr lang="en-US" dirty="0"/>
              <a:t>/2018/09/27/</a:t>
            </a:r>
            <a:r>
              <a:rPr lang="en-US" dirty="0" err="1"/>
              <a:t>privaci</a:t>
            </a:r>
            <a:r>
              <a:rPr lang="en-US" dirty="0"/>
              <a:t>-challenge-context-matters/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513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Nora McDonald and Andrea Forte. The Politics of Privacy Theories: Moving from Norms to Vulnerabilities</a:t>
            </a:r>
          </a:p>
          <a:p>
            <a:r>
              <a:rPr lang="en-US" dirty="0"/>
              <a:t>https://</a:t>
            </a:r>
            <a:r>
              <a:rPr lang="en-US" dirty="0" err="1"/>
              <a:t>dl.acm.org</a:t>
            </a:r>
            <a:r>
              <a:rPr lang="en-US" dirty="0"/>
              <a:t>/</a:t>
            </a:r>
            <a:r>
              <a:rPr lang="en-US" dirty="0" err="1"/>
              <a:t>doi</a:t>
            </a:r>
            <a:r>
              <a:rPr lang="en-US" dirty="0"/>
              <a:t>/abs/10.1145/3313831.3376167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467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2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:notes"/>
          <p:cNvSpPr txBox="1">
            <a:spLocks noGrp="1"/>
          </p:cNvSpPr>
          <p:nvPr>
            <p:ph type="sldNum" idx="12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75" tIns="43225" rIns="86475" bIns="432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7388"/>
            <a:ext cx="4570412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59" name="Google Shape;359;p5:notes"/>
          <p:cNvSpPr txBox="1">
            <a:spLocks noGrp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550" tIns="45775" rIns="91550" bIns="4577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dirty="0">
                <a:solidFill>
                  <a:schemeClr val="hlink"/>
                </a:solidFill>
                <a:hlinkClick r:id="rId3"/>
              </a:rPr>
              <a:t>http://www.oecd.org/sti/ieconomy/oecdguidelinesontheprotectionofprivacyandtransborderflowsofpersonaldata.htm</a:t>
            </a:r>
            <a:endParaRPr lang="en-US"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>
          <a:extLst>
            <a:ext uri="{FF2B5EF4-FFF2-40B4-BE49-F238E27FC236}">
              <a16:creationId xmlns:a16="http://schemas.microsoft.com/office/drawing/2014/main" id="{75A2C260-8F26-71A7-EC99-9FF564EBB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:notes">
            <a:extLst>
              <a:ext uri="{FF2B5EF4-FFF2-40B4-BE49-F238E27FC236}">
                <a16:creationId xmlns:a16="http://schemas.microsoft.com/office/drawing/2014/main" id="{DF5A6367-3E0F-3394-2032-86384D123D5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475" tIns="43225" rIns="86475" bIns="432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4:notes">
            <a:extLst>
              <a:ext uri="{FF2B5EF4-FFF2-40B4-BE49-F238E27FC236}">
                <a16:creationId xmlns:a16="http://schemas.microsoft.com/office/drawing/2014/main" id="{1CEFB5EA-05EF-EB88-D36D-263C787C17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7388"/>
            <a:ext cx="4568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52" name="Google Shape;352;p4:notes">
            <a:extLst>
              <a:ext uri="{FF2B5EF4-FFF2-40B4-BE49-F238E27FC236}">
                <a16:creationId xmlns:a16="http://schemas.microsoft.com/office/drawing/2014/main" id="{AFFA7A6B-DC22-6F73-4699-9554825589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550" tIns="45775" rIns="91550" bIns="4577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4132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AD4F2-7F45-A7E1-1A39-C7A913378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56C803-515F-9A8E-8513-98CEE30ADB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0DED38-264A-1B1D-A52B-9B70A4B3D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1884BC-8AB6-7BF6-5BE4-35617A0DDD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873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12E9A8A4-34E0-6AB7-ABF1-8C58726DE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6:notes">
            <a:extLst>
              <a:ext uri="{FF2B5EF4-FFF2-40B4-BE49-F238E27FC236}">
                <a16:creationId xmlns:a16="http://schemas.microsoft.com/office/drawing/2014/main" id="{B1473AE2-EAEF-2E30-084F-3C4ABA31B1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6:notes">
            <a:extLst>
              <a:ext uri="{FF2B5EF4-FFF2-40B4-BE49-F238E27FC236}">
                <a16:creationId xmlns:a16="http://schemas.microsoft.com/office/drawing/2014/main" id="{0F5709B1-E337-7C13-F747-DE660DF0E6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77822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0" name="Google Shape;1230;p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94575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ysClr val="windowText" lastClr="000000"/>
              </a:gs>
              <a:gs pos="8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3500000" scaled="1"/>
            <a:tileRect/>
          </a:gra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7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7381"/>
            <a:ext cx="8229600" cy="3967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2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71"/>
          <p:cNvCxnSpPr/>
          <p:nvPr/>
        </p:nvCxnSpPr>
        <p:spPr>
          <a:xfrm>
            <a:off x="461964" y="6085417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29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Title and half Content">
  <p:cSld name="2-line Title and half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4116388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4116388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76"/>
          <p:cNvCxnSpPr/>
          <p:nvPr/>
        </p:nvCxnSpPr>
        <p:spPr>
          <a:xfrm>
            <a:off x="4725988" y="0"/>
            <a:ext cx="0" cy="685800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76"/>
          <p:cNvSpPr>
            <a:spLocks noGrp="1"/>
          </p:cNvSpPr>
          <p:nvPr>
            <p:ph type="pic" idx="2"/>
          </p:nvPr>
        </p:nvSpPr>
        <p:spPr>
          <a:xfrm>
            <a:off x="4851400" y="0"/>
            <a:ext cx="4292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5024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/3">
  <p:cSld name="Title and Content 2/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body" idx="1"/>
          </p:nvPr>
        </p:nvSpPr>
        <p:spPr>
          <a:xfrm>
            <a:off x="457200" y="1716088"/>
            <a:ext cx="5486400" cy="466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+ citation w/line">
  <p:cSld name="Title Only + citation w/li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82"/>
          <p:cNvCxnSpPr/>
          <p:nvPr/>
        </p:nvCxnSpPr>
        <p:spPr>
          <a:xfrm>
            <a:off x="461969" y="6084888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67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5"/>
          <p:cNvSpPr/>
          <p:nvPr/>
        </p:nvSpPr>
        <p:spPr>
          <a:xfrm>
            <a:off x="3356050" y="5977100"/>
            <a:ext cx="5123100" cy="88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023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8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8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5880100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919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/3 width">
  <p:cSld name="Title and Content, 2/3 widt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1"/>
          </p:nvPr>
        </p:nvSpPr>
        <p:spPr>
          <a:xfrm>
            <a:off x="457200" y="1716089"/>
            <a:ext cx="5486400" cy="45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374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Only">
  <p:cSld name="2_Title Only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1"/>
          <p:cNvSpPr txBox="1">
            <a:spLocks noGrp="1"/>
          </p:cNvSpPr>
          <p:nvPr>
            <p:ph type="title"/>
          </p:nvPr>
        </p:nvSpPr>
        <p:spPr>
          <a:xfrm>
            <a:off x="4837382" y="242376"/>
            <a:ext cx="3945517" cy="6069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2342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rgbClr val="A1075C"/>
              </a:gs>
              <a:gs pos="50000">
                <a:srgbClr val="EC5B8F"/>
              </a:gs>
              <a:gs pos="100000">
                <a:srgbClr val="7F7F7F">
                  <a:lumMod val="24928"/>
                  <a:lumOff val="7507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9/3/26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  <p:sldLayoutId id="2147483683" r:id="rId15"/>
    <p:sldLayoutId id="2147483686" r:id="rId16"/>
    <p:sldLayoutId id="2147483687" r:id="rId17"/>
    <p:sldLayoutId id="2147483692" r:id="rId18"/>
    <p:sldLayoutId id="2147483694" r:id="rId19"/>
    <p:sldLayoutId id="2147483699" r:id="rId20"/>
    <p:sldLayoutId id="2147483700" r:id="rId2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39" Type="http://schemas.openxmlformats.org/officeDocument/2006/relationships/image" Target="../media/image58.png"/><Relationship Id="rId21" Type="http://schemas.openxmlformats.org/officeDocument/2006/relationships/image" Target="../media/image40.png"/><Relationship Id="rId34" Type="http://schemas.openxmlformats.org/officeDocument/2006/relationships/image" Target="../media/image5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29" Type="http://schemas.openxmlformats.org/officeDocument/2006/relationships/image" Target="../media/image48.png"/><Relationship Id="rId41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32" Type="http://schemas.openxmlformats.org/officeDocument/2006/relationships/image" Target="../media/image51.png"/><Relationship Id="rId37" Type="http://schemas.openxmlformats.org/officeDocument/2006/relationships/image" Target="../media/image56.png"/><Relationship Id="rId40" Type="http://schemas.openxmlformats.org/officeDocument/2006/relationships/image" Target="../media/image59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36" Type="http://schemas.openxmlformats.org/officeDocument/2006/relationships/image" Target="../media/image55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31" Type="http://schemas.openxmlformats.org/officeDocument/2006/relationships/image" Target="../media/image50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png"/><Relationship Id="rId30" Type="http://schemas.openxmlformats.org/officeDocument/2006/relationships/image" Target="../media/image49.png"/><Relationship Id="rId35" Type="http://schemas.openxmlformats.org/officeDocument/2006/relationships/image" Target="../media/image54.png"/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33" Type="http://schemas.openxmlformats.org/officeDocument/2006/relationships/image" Target="../media/image52.png"/><Relationship Id="rId38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KSZTSQNNmKc56xpE9Cck27sV8HNQJN_2_J0UENT9-fg/edi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gi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181E		       		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2"/>
            <a:ext cx="7848600" cy="631825"/>
          </a:xfrm>
        </p:spPr>
        <p:txBody>
          <a:bodyPr>
            <a:normAutofit/>
          </a:bodyPr>
          <a:lstStyle/>
          <a:p>
            <a:r>
              <a:rPr lang="en-US" sz="3400" dirty="0"/>
              <a:t>Lecture 2: Intro to Privacy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3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Privacy?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1600200"/>
            <a:ext cx="7802880" cy="4876800"/>
          </a:xfrm>
        </p:spPr>
      </p:pic>
    </p:spTree>
    <p:extLst>
      <p:ext uri="{BB962C8B-B14F-4D97-AF65-F5344CB8AC3E}">
        <p14:creationId xmlns:p14="http://schemas.microsoft.com/office/powerpoint/2010/main" val="1426365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7"/>
          <p:cNvSpPr txBox="1">
            <a:spLocks noGrp="1"/>
          </p:cNvSpPr>
          <p:nvPr>
            <p:ph type="title"/>
          </p:nvPr>
        </p:nvSpPr>
        <p:spPr>
          <a:xfrm>
            <a:off x="457200" y="7620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Exercise: What does Privacy Mean to You?</a:t>
            </a:r>
            <a:endParaRPr dirty="0"/>
          </a:p>
        </p:txBody>
      </p:sp>
      <p:sp>
        <p:nvSpPr>
          <p:cNvPr id="429" name="Google Shape;429;p37"/>
          <p:cNvSpPr txBox="1">
            <a:spLocks noGrp="1"/>
          </p:cNvSpPr>
          <p:nvPr>
            <p:ph idx="1"/>
          </p:nvPr>
        </p:nvSpPr>
        <p:spPr>
          <a:xfrm>
            <a:off x="457200" y="16764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accent2"/>
              </a:buClr>
              <a:buSzPts val="1400"/>
              <a:buNone/>
            </a:pPr>
            <a:endParaRPr dirty="0"/>
          </a:p>
          <a:p>
            <a:pPr marL="342900" indent="-342900">
              <a:spcBef>
                <a:spcPts val="1800"/>
              </a:spcBef>
              <a:buClr>
                <a:schemeClr val="dk1"/>
              </a:buClr>
              <a:buSzPts val="1400"/>
              <a:buChar char="▪"/>
            </a:pPr>
            <a:r>
              <a:rPr lang="en-US" sz="1400" dirty="0"/>
              <a:t>Draw a picture that represent privacy to you</a:t>
            </a:r>
            <a:endParaRPr dirty="0"/>
          </a:p>
          <a:p>
            <a:pPr marL="342900" indent="-342900">
              <a:spcBef>
                <a:spcPts val="1800"/>
              </a:spcBef>
              <a:buClr>
                <a:schemeClr val="dk1"/>
              </a:buClr>
              <a:buSzPts val="1400"/>
              <a:buChar char="▪"/>
            </a:pPr>
            <a:r>
              <a:rPr lang="en-US" sz="1400" dirty="0"/>
              <a:t>Or feel free to jot down some words, phrases, or a poem</a:t>
            </a:r>
            <a:endParaRPr dirty="0"/>
          </a:p>
        </p:txBody>
      </p:sp>
      <p:pic>
        <p:nvPicPr>
          <p:cNvPr id="431" name="Google Shape;431;p37" descr="Photo of 10 Crayola fine-tipped marker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42180" y="2093342"/>
            <a:ext cx="4450640" cy="2990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" name="Google Shape;513;p24" descr="Screenshot of Privacy Illustrated websi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7461" y="971550"/>
            <a:ext cx="6122728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29;p27">
            <a:extLst>
              <a:ext uri="{FF2B5EF4-FFF2-40B4-BE49-F238E27FC236}">
                <a16:creationId xmlns:a16="http://schemas.microsoft.com/office/drawing/2014/main" id="{9DE3F314-79A8-DD2B-892B-F8ADFF6B1882}"/>
              </a:ext>
            </a:extLst>
          </p:cNvPr>
          <p:cNvSpPr/>
          <p:nvPr/>
        </p:nvSpPr>
        <p:spPr>
          <a:xfrm>
            <a:off x="2895600" y="6172200"/>
            <a:ext cx="6021092" cy="46166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http://</a:t>
            </a:r>
            <a:r>
              <a:rPr lang="en-US" sz="2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cups.cs.cmu.edu</a:t>
            </a: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24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privacyillustrated</a:t>
            </a: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97;p36">
            <a:extLst>
              <a:ext uri="{FF2B5EF4-FFF2-40B4-BE49-F238E27FC236}">
                <a16:creationId xmlns:a16="http://schemas.microsoft.com/office/drawing/2014/main" id="{24145252-1C34-6ABC-D095-918277276A85}"/>
              </a:ext>
            </a:extLst>
          </p:cNvPr>
          <p:cNvSpPr txBox="1">
            <a:spLocks/>
          </p:cNvSpPr>
          <p:nvPr/>
        </p:nvSpPr>
        <p:spPr>
          <a:xfrm>
            <a:off x="6705600" y="4495800"/>
            <a:ext cx="2209800" cy="21780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400" dirty="0"/>
              <a:t>Privacy is the right to be by yourself. Privacy is isolation.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– Kevin, age 28</a:t>
            </a:r>
          </a:p>
        </p:txBody>
      </p:sp>
      <p:pic>
        <p:nvPicPr>
          <p:cNvPr id="4" name="Google Shape;598;p36" descr="Drawing of a house with flowers in the garden and a sign that says &quot;population only yourself.&quot;">
            <a:extLst>
              <a:ext uri="{FF2B5EF4-FFF2-40B4-BE49-F238E27FC236}">
                <a16:creationId xmlns:a16="http://schemas.microsoft.com/office/drawing/2014/main" id="{1D704C21-AEFC-1CF4-B701-DCD7874ECCF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8401" y="3187446"/>
            <a:ext cx="4000087" cy="35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586;p34">
            <a:extLst>
              <a:ext uri="{FF2B5EF4-FFF2-40B4-BE49-F238E27FC236}">
                <a16:creationId xmlns:a16="http://schemas.microsoft.com/office/drawing/2014/main" id="{E537CDEE-0DB1-D79D-CA98-FDB5121C8CC8}"/>
              </a:ext>
            </a:extLst>
          </p:cNvPr>
          <p:cNvSpPr txBox="1">
            <a:spLocks/>
          </p:cNvSpPr>
          <p:nvPr/>
        </p:nvSpPr>
        <p:spPr>
          <a:xfrm>
            <a:off x="3815349" y="1549400"/>
            <a:ext cx="2204451" cy="21780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400" dirty="0"/>
              <a:t>Privacy is being by myself.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– Emma, age 5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E1AC77E-F8D8-298E-8595-3396043B2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Being left alone</a:t>
            </a:r>
          </a:p>
        </p:txBody>
      </p:sp>
      <p:pic>
        <p:nvPicPr>
          <p:cNvPr id="2" name="Google Shape;585;p34" descr="Photograph of 5-year-old girl holding her privacy drawing in front of her face in her classroom. The drawing shows herself with the words &quot;Emma 5&quot; and &quot;Privacy is being by myself.&quot;">
            <a:extLst>
              <a:ext uri="{FF2B5EF4-FFF2-40B4-BE49-F238E27FC236}">
                <a16:creationId xmlns:a16="http://schemas.microsoft.com/office/drawing/2014/main" id="{A82B5667-5655-D9F4-18AB-C84DECF7866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-4"/>
          <a:stretch/>
        </p:blipFill>
        <p:spPr>
          <a:xfrm>
            <a:off x="304800" y="1466850"/>
            <a:ext cx="3352800" cy="23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577;p33">
            <a:extLst>
              <a:ext uri="{FF2B5EF4-FFF2-40B4-BE49-F238E27FC236}">
                <a16:creationId xmlns:a16="http://schemas.microsoft.com/office/drawing/2014/main" id="{637F0574-CEF3-9D9B-18D1-9E5356898592}"/>
              </a:ext>
            </a:extLst>
          </p:cNvPr>
          <p:cNvSpPr txBox="1">
            <a:spLocks/>
          </p:cNvSpPr>
          <p:nvPr/>
        </p:nvSpPr>
        <p:spPr>
          <a:xfrm>
            <a:off x="5105400" y="190319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800"/>
              </a:spcBef>
              <a:buClr>
                <a:schemeClr val="dk1"/>
              </a:buClr>
              <a:buSzPts val="2800"/>
              <a:buFont typeface="Arial" pitchFamily="34" charset="0"/>
              <a:buNone/>
            </a:pPr>
            <a:br>
              <a:rPr lang="en-US" dirty="0"/>
            </a:br>
            <a:r>
              <a:rPr lang="en-US" dirty="0"/>
              <a:t>   “Being alone.”</a:t>
            </a:r>
          </a:p>
          <a:p>
            <a:pPr marL="0" indent="0">
              <a:spcBef>
                <a:spcPts val="1800"/>
              </a:spcBef>
              <a:buClr>
                <a:schemeClr val="dk1"/>
              </a:buClr>
              <a:buSzPts val="2800"/>
              <a:buFont typeface="Arial" pitchFamily="34" charset="0"/>
              <a:buNone/>
            </a:pPr>
            <a:r>
              <a:rPr lang="en-US" sz="2000" dirty="0"/>
              <a:t> 		– Shane, age 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74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>
          <a:extLst>
            <a:ext uri="{FF2B5EF4-FFF2-40B4-BE49-F238E27FC236}">
              <a16:creationId xmlns:a16="http://schemas.microsoft.com/office/drawing/2014/main" id="{F254D2B7-C66D-0DA6-436B-0F61AE267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1" descr="A pencil drawing of a girl in a bubble labelled &quot;personal bubble&quot;">
            <a:extLst>
              <a:ext uri="{FF2B5EF4-FFF2-40B4-BE49-F238E27FC236}">
                <a16:creationId xmlns:a16="http://schemas.microsoft.com/office/drawing/2014/main" id="{BDB7246F-2944-EAF1-C34E-41A68695EB4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676399"/>
            <a:ext cx="397335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2" name="Google Shape;692;p51" descr="A drawing of someone sunbathing outside surrounded by a brick wall and a clear bubble.">
            <a:extLst>
              <a:ext uri="{FF2B5EF4-FFF2-40B4-BE49-F238E27FC236}">
                <a16:creationId xmlns:a16="http://schemas.microsoft.com/office/drawing/2014/main" id="{BB31104C-7289-DAC6-028B-2D5C2BE95EE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85855" y="1697180"/>
            <a:ext cx="4100945" cy="310341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2353E6F-A5DE-7F61-A299-4CDE4F982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Bubble</a:t>
            </a:r>
          </a:p>
        </p:txBody>
      </p:sp>
      <p:sp>
        <p:nvSpPr>
          <p:cNvPr id="4" name="Google Shape;690;p51">
            <a:extLst>
              <a:ext uri="{FF2B5EF4-FFF2-40B4-BE49-F238E27FC236}">
                <a16:creationId xmlns:a16="http://schemas.microsoft.com/office/drawing/2014/main" id="{B234195C-62E9-B847-F173-C569D936A558}"/>
              </a:ext>
            </a:extLst>
          </p:cNvPr>
          <p:cNvSpPr txBox="1">
            <a:spLocks/>
          </p:cNvSpPr>
          <p:nvPr/>
        </p:nvSpPr>
        <p:spPr>
          <a:xfrm>
            <a:off x="4541117" y="5829300"/>
            <a:ext cx="4270374" cy="990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Privacy for me is like a place with a one-sided mirror. I can see outside but no one can see in unless I open the door. Also an extra wall on the outside just in case. </a:t>
            </a:r>
            <a:endParaRPr lang="en-US" sz="1000" dirty="0"/>
          </a:p>
          <a:p>
            <a:br>
              <a:rPr lang="en-US" sz="1000" dirty="0"/>
            </a:br>
            <a:r>
              <a:rPr lang="en-US" sz="1800" dirty="0"/>
              <a:t>– Kim, age 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743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22;p40">
            <a:extLst>
              <a:ext uri="{FF2B5EF4-FFF2-40B4-BE49-F238E27FC236}">
                <a16:creationId xmlns:a16="http://schemas.microsoft.com/office/drawing/2014/main" id="{DCCC6C7C-210E-546C-ACEE-231327003A23}"/>
              </a:ext>
            </a:extLst>
          </p:cNvPr>
          <p:cNvSpPr txBox="1">
            <a:spLocks/>
          </p:cNvSpPr>
          <p:nvPr/>
        </p:nvSpPr>
        <p:spPr>
          <a:xfrm>
            <a:off x="3429000" y="2895600"/>
            <a:ext cx="2133600" cy="157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400" dirty="0"/>
              <a:t>Your room is private. 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– Alexia, age 11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4" name="Google Shape;623;p40" descr="A drawing of a child's room showing a bed, two windows, framed picture of a rabit, pink carpet, and small table.">
            <a:extLst>
              <a:ext uri="{FF2B5EF4-FFF2-40B4-BE49-F238E27FC236}">
                <a16:creationId xmlns:a16="http://schemas.microsoft.com/office/drawing/2014/main" id="{4B5C0147-9B29-9E48-4755-ED614D9EBB8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498600"/>
            <a:ext cx="3429000" cy="314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A350D92-5D8E-7783-EB32-2F1737B1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Spaces</a:t>
            </a:r>
          </a:p>
        </p:txBody>
      </p:sp>
      <p:pic>
        <p:nvPicPr>
          <p:cNvPr id="8" name="Google Shape;658;p46" descr="Child's drawing of a girl sitting on a toilet and a door with a large lock.">
            <a:extLst>
              <a:ext uri="{FF2B5EF4-FFF2-40B4-BE49-F238E27FC236}">
                <a16:creationId xmlns:a16="http://schemas.microsoft.com/office/drawing/2014/main" id="{2E00C0DD-8F20-DF2F-488E-C4338D214E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09" t="13086"/>
          <a:stretch/>
        </p:blipFill>
        <p:spPr>
          <a:xfrm>
            <a:off x="5562600" y="2514600"/>
            <a:ext cx="3429000" cy="29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659;p46">
            <a:extLst>
              <a:ext uri="{FF2B5EF4-FFF2-40B4-BE49-F238E27FC236}">
                <a16:creationId xmlns:a16="http://schemas.microsoft.com/office/drawing/2014/main" id="{798F1C85-70FA-A86E-EE35-C97F8EEDFE5D}"/>
              </a:ext>
            </a:extLst>
          </p:cNvPr>
          <p:cNvSpPr txBox="1">
            <a:spLocks/>
          </p:cNvSpPr>
          <p:nvPr/>
        </p:nvSpPr>
        <p:spPr>
          <a:xfrm>
            <a:off x="4625696" y="4651375"/>
            <a:ext cx="4495800" cy="21780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US" sz="2400" dirty="0"/>
              <a:t>No one come in when I am in the bathroom!</a:t>
            </a:r>
          </a:p>
          <a:p>
            <a:pPr algn="r">
              <a:spcBef>
                <a:spcPts val="0"/>
              </a:spcBef>
            </a:pPr>
            <a:r>
              <a:rPr lang="en-US" sz="2400" dirty="0"/>
              <a:t> </a:t>
            </a:r>
            <a:br>
              <a:rPr lang="en-US" dirty="0"/>
            </a:br>
            <a:r>
              <a:rPr lang="en-US" sz="2000" dirty="0"/>
              <a:t>– Sydney, age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9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"The Right to Privacy" (1890)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73225"/>
            <a:ext cx="2957474" cy="3927526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246" y="1673225"/>
            <a:ext cx="3110601" cy="3927526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3907E-91C0-70EA-1DC6-9DB7D8756E30}"/>
              </a:ext>
            </a:extLst>
          </p:cNvPr>
          <p:cNvSpPr txBox="1">
            <a:spLocks/>
          </p:cNvSpPr>
          <p:nvPr/>
        </p:nvSpPr>
        <p:spPr>
          <a:xfrm>
            <a:off x="457200" y="5749977"/>
            <a:ext cx="8686800" cy="1203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Right to be left alone</a:t>
            </a:r>
          </a:p>
          <a:p>
            <a:r>
              <a:rPr lang="en-US" dirty="0"/>
              <a:t>Some data is private</a:t>
            </a:r>
          </a:p>
        </p:txBody>
      </p:sp>
    </p:spTree>
    <p:extLst>
      <p:ext uri="{BB962C8B-B14F-4D97-AF65-F5344CB8AC3E}">
        <p14:creationId xmlns:p14="http://schemas.microsoft.com/office/powerpoint/2010/main" val="391167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CA065-162A-8A55-B4C1-636B95AA6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Sensitive Data Today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41846D-7275-C855-2D9F-985FA9AC0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GDPR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37F483-54A5-CC0A-82E7-997F2C771E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algn="l" fontAlgn="base">
              <a:spcAft>
                <a:spcPts val="1500"/>
              </a:spcAft>
            </a:pPr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“personally-identifiable data”</a:t>
            </a:r>
          </a:p>
          <a:p>
            <a:pPr algn="l" fontAlgn="base">
              <a:spcAft>
                <a:spcPts val="1500"/>
              </a:spcAft>
            </a:pPr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sensitive data is a specific set of “special categories”: </a:t>
            </a:r>
          </a:p>
          <a:p>
            <a:pPr lvl="1" fontAlgn="base"/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Genetic data</a:t>
            </a:r>
          </a:p>
          <a:p>
            <a:pPr lvl="1" fontAlgn="base"/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Political opinions</a:t>
            </a:r>
          </a:p>
          <a:p>
            <a:pPr lvl="1" fontAlgn="base"/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Racial or ethnic origin</a:t>
            </a:r>
          </a:p>
          <a:p>
            <a:pPr lvl="1" fontAlgn="base"/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Data concerning health</a:t>
            </a:r>
          </a:p>
          <a:p>
            <a:pPr lvl="1" fontAlgn="base"/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Trade union membership</a:t>
            </a:r>
          </a:p>
          <a:p>
            <a:pPr lvl="1" fontAlgn="base"/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Religious or philosophical beliefs</a:t>
            </a:r>
          </a:p>
          <a:p>
            <a:pPr lvl="1" fontAlgn="base"/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Data concerning sex life or sexual orientation</a:t>
            </a:r>
          </a:p>
          <a:p>
            <a:pPr lvl="1" fontAlgn="base"/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Biometric data</a:t>
            </a:r>
          </a:p>
          <a:p>
            <a:pPr lvl="1" fontAlgn="base"/>
            <a:endParaRPr lang="en-US" b="0" i="0" u="none" strike="noStrike" dirty="0">
              <a:solidFill>
                <a:srgbClr val="444444"/>
              </a:solidFill>
              <a:effectLst/>
            </a:endParaRPr>
          </a:p>
          <a:p>
            <a:pPr fontAlgn="base"/>
            <a:r>
              <a:rPr lang="en-US" dirty="0">
                <a:solidFill>
                  <a:srgbClr val="444444"/>
                </a:solidFill>
              </a:rPr>
              <a:t>Extra restrictions on processing</a:t>
            </a:r>
            <a:endParaRPr lang="en-US" b="0" i="0" u="none" strike="noStrike" dirty="0">
              <a:solidFill>
                <a:srgbClr val="444444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CA3E80-22D6-51B6-DAF9-841B58C852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CCPA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DBE7146-042A-78E0-B27A-BC11346A60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236720" cy="4419600"/>
          </a:xfrm>
        </p:spPr>
        <p:txBody>
          <a:bodyPr>
            <a:normAutofit fontScale="77500" lnSpcReduction="20000"/>
          </a:bodyPr>
          <a:lstStyle/>
          <a:p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“Personal information”</a:t>
            </a:r>
          </a:p>
          <a:p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“Sensitive personal information” means:</a:t>
            </a:r>
          </a:p>
          <a:p>
            <a:pPr lvl="1" fontAlgn="base"/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ID numbers (SSN, license number, </a:t>
            </a:r>
            <a:r>
              <a:rPr lang="en-US" b="0" i="0" u="none" strike="noStrike" dirty="0" err="1">
                <a:solidFill>
                  <a:srgbClr val="333333"/>
                </a:solidFill>
                <a:effectLst/>
              </a:rPr>
              <a:t>etc</a:t>
            </a:r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)</a:t>
            </a:r>
          </a:p>
          <a:p>
            <a:pPr lvl="1" fontAlgn="base"/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financial info or credentials.</a:t>
            </a:r>
          </a:p>
          <a:p>
            <a:pPr lvl="1" fontAlgn="base"/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precise geolocation.</a:t>
            </a:r>
          </a:p>
          <a:p>
            <a:pPr lvl="1" fontAlgn="base"/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racial or ethnic origin, citizenship or immigration status, religious or philosophical beliefs, or union membership.</a:t>
            </a:r>
          </a:p>
          <a:p>
            <a:pPr lvl="1" fontAlgn="base"/>
            <a:r>
              <a:rPr lang="en-US" dirty="0">
                <a:solidFill>
                  <a:srgbClr val="333333"/>
                </a:solidFill>
              </a:rPr>
              <a:t>contents of </a:t>
            </a:r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mail, email, and text messages </a:t>
            </a:r>
          </a:p>
          <a:p>
            <a:pPr lvl="1" fontAlgn="base"/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genetic data.</a:t>
            </a:r>
          </a:p>
          <a:p>
            <a:pPr lvl="1" fontAlgn="base"/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neural data.</a:t>
            </a:r>
          </a:p>
          <a:p>
            <a:pPr lvl="1" fontAlgn="base"/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biometric information </a:t>
            </a:r>
          </a:p>
          <a:p>
            <a:pPr lvl="1" fontAlgn="base"/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health data</a:t>
            </a:r>
          </a:p>
          <a:p>
            <a:pPr lvl="1" fontAlgn="base"/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data </a:t>
            </a:r>
            <a:r>
              <a:rPr lang="en-US" dirty="0">
                <a:solidFill>
                  <a:srgbClr val="333333"/>
                </a:solidFill>
              </a:rPr>
              <a:t>about </a:t>
            </a:r>
            <a:r>
              <a:rPr lang="en-US" b="0" i="0" u="none" strike="noStrike" dirty="0">
                <a:solidFill>
                  <a:srgbClr val="333333"/>
                </a:solidFill>
                <a:effectLst/>
              </a:rPr>
              <a:t>sex life or sexual orientation.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482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6" name="Google Shape;926;p85" descr="Drawing of many pairs of eyes and a person in a bubble with a sign that shows a slash through the eye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7381" y="1999314"/>
            <a:ext cx="3813702" cy="333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85" descr="Drawing of a brick wall with holes in it and eyes peaking through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1732" y="1906348"/>
            <a:ext cx="4406468" cy="320116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A71EB5A-20F3-AAFF-C17C-EA712D083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Freedom from Surveillance</a:t>
            </a:r>
          </a:p>
        </p:txBody>
      </p:sp>
      <p:sp>
        <p:nvSpPr>
          <p:cNvPr id="6" name="Google Shape;925;p85">
            <a:extLst>
              <a:ext uri="{FF2B5EF4-FFF2-40B4-BE49-F238E27FC236}">
                <a16:creationId xmlns:a16="http://schemas.microsoft.com/office/drawing/2014/main" id="{EF800A82-A20C-C101-5505-3BCA391B9E92}"/>
              </a:ext>
            </a:extLst>
          </p:cNvPr>
          <p:cNvSpPr txBox="1">
            <a:spLocks/>
          </p:cNvSpPr>
          <p:nvPr/>
        </p:nvSpPr>
        <p:spPr>
          <a:xfrm>
            <a:off x="4837381" y="5518404"/>
            <a:ext cx="4038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“To me privacy means being able to get away from unwanted eyes.”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112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2E075-A6A4-A6CE-F19E-5C6201A3D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 anchor="ctr">
            <a:normAutofit/>
          </a:bodyPr>
          <a:lstStyle/>
          <a:p>
            <a:r>
              <a:rPr lang="en-US" dirty="0"/>
              <a:t>Katz v. United States (1967)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FEB3-6AC0-1314-34E1-32B7A2DA6D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>
            <a:normAutofit/>
          </a:bodyPr>
          <a:lstStyle/>
          <a:p>
            <a:r>
              <a:rPr lang="en-US" sz="2600" dirty="0"/>
              <a:t>“Because the Fourth Amendment protects people, rather than places, its reach cannot turn on the presence or absence of a physical intrusion into any given enclosure”</a:t>
            </a:r>
          </a:p>
          <a:p>
            <a:endParaRPr lang="en-US" sz="2600" dirty="0"/>
          </a:p>
          <a:p>
            <a:r>
              <a:rPr lang="en-US" sz="2600" b="0" i="0" u="none" strike="noStrike" dirty="0">
                <a:effectLst/>
              </a:rPr>
              <a:t>“reasonable expectation of privacy”</a:t>
            </a:r>
            <a:endParaRPr lang="en-US" sz="2600" dirty="0"/>
          </a:p>
        </p:txBody>
      </p:sp>
      <p:pic>
        <p:nvPicPr>
          <p:cNvPr id="6" name="Content Placeholder 5" descr="A group of men in black robes&#10;&#10;AI-generated content may be incorrect.">
            <a:extLst>
              <a:ext uri="{FF2B5EF4-FFF2-40B4-BE49-F238E27FC236}">
                <a16:creationId xmlns:a16="http://schemas.microsoft.com/office/drawing/2014/main" id="{3C2A9584-A465-6ECE-54E0-3142BBB0AE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2" r="29118"/>
          <a:stretch/>
        </p:blipFill>
        <p:spPr>
          <a:xfrm>
            <a:off x="4648200" y="1673352"/>
            <a:ext cx="4038600" cy="4718304"/>
          </a:xfrm>
          <a:noFill/>
        </p:spPr>
      </p:pic>
    </p:spTree>
    <p:extLst>
      <p:ext uri="{BB962C8B-B14F-4D97-AF65-F5344CB8AC3E}">
        <p14:creationId xmlns:p14="http://schemas.microsoft.com/office/powerpoint/2010/main" val="2944454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68A20-3342-1607-11E4-BDDBA719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9154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Exercise: Reasonable expectation of privacy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CE7E2-9FFA-2502-76AC-46B7C7564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In-person conversations</a:t>
            </a:r>
          </a:p>
          <a:p>
            <a:endParaRPr lang="en-US" dirty="0"/>
          </a:p>
          <a:p>
            <a:r>
              <a:rPr lang="en-US" dirty="0"/>
              <a:t>Phone records (who you talk to, for how long,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Phone conversations (actual content)</a:t>
            </a:r>
          </a:p>
          <a:p>
            <a:endParaRPr lang="en-US" dirty="0"/>
          </a:p>
          <a:p>
            <a:r>
              <a:rPr lang="en-US" dirty="0"/>
              <a:t>Emails/DMs</a:t>
            </a:r>
          </a:p>
          <a:p>
            <a:endParaRPr lang="en-US" dirty="0"/>
          </a:p>
          <a:p>
            <a:r>
              <a:rPr lang="en-US" dirty="0"/>
              <a:t>Bank Records</a:t>
            </a:r>
          </a:p>
          <a:p>
            <a:endParaRPr lang="en-US" dirty="0"/>
          </a:p>
          <a:p>
            <a:r>
              <a:rPr lang="en-US" dirty="0"/>
              <a:t>Things you put out in the trash/recycling</a:t>
            </a:r>
          </a:p>
          <a:p>
            <a:endParaRPr lang="en-US" dirty="0"/>
          </a:p>
          <a:p>
            <a:r>
              <a:rPr lang="en-US" dirty="0"/>
              <a:t>Your DNA</a:t>
            </a:r>
          </a:p>
          <a:p>
            <a:endParaRPr lang="en-US" dirty="0"/>
          </a:p>
          <a:p>
            <a:r>
              <a:rPr lang="en-US" dirty="0"/>
              <a:t>Your GPS location</a:t>
            </a:r>
          </a:p>
        </p:txBody>
      </p:sp>
    </p:spTree>
    <p:extLst>
      <p:ext uri="{BB962C8B-B14F-4D97-AF65-F5344CB8AC3E}">
        <p14:creationId xmlns:p14="http://schemas.microsoft.com/office/powerpoint/2010/main" val="4049166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43;p72" descr="DSCF6681.jpg">
            <a:extLst>
              <a:ext uri="{FF2B5EF4-FFF2-40B4-BE49-F238E27FC236}">
                <a16:creationId xmlns:a16="http://schemas.microsoft.com/office/drawing/2014/main" id="{E641ED12-EA85-6EA4-9FCB-1B096169061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69" y="1279037"/>
            <a:ext cx="3368326" cy="260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878;p78" descr="A drawing of a house behind a white fence with clouds in the sky.">
            <a:extLst>
              <a:ext uri="{FF2B5EF4-FFF2-40B4-BE49-F238E27FC236}">
                <a16:creationId xmlns:a16="http://schemas.microsoft.com/office/drawing/2014/main" id="{76223705-0750-D7F6-1318-0485161E69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799" y="3920686"/>
            <a:ext cx="3962401" cy="29571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30385BA-EE95-8EB0-90B3-36AE1E16D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and Barriers</a:t>
            </a:r>
          </a:p>
        </p:txBody>
      </p:sp>
      <p:pic>
        <p:nvPicPr>
          <p:cNvPr id="6" name="Google Shape;820;p69" descr="A drawing of an oyster with a pearl inside. The text says &quot;Pearl oysters have something of value to protect, the pearl. They can do so by simply slosing the lid. If only safegarding the date in my laptop were that simple!">
            <a:extLst>
              <a:ext uri="{FF2B5EF4-FFF2-40B4-BE49-F238E27FC236}">
                <a16:creationId xmlns:a16="http://schemas.microsoft.com/office/drawing/2014/main" id="{EAEAAD15-6CA4-5C91-91E8-404F6D82339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0" y="3047999"/>
            <a:ext cx="3810000" cy="372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65;p76" descr="A drawing of a smart phone with a chain and pad lock around it. ">
            <a:extLst>
              <a:ext uri="{FF2B5EF4-FFF2-40B4-BE49-F238E27FC236}">
                <a16:creationId xmlns:a16="http://schemas.microsoft.com/office/drawing/2014/main" id="{54E173DE-E398-F285-C06F-3ECD09533F0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93915" y="598268"/>
            <a:ext cx="2407920" cy="3257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368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56;p120" descr="A drawing of four stick figures in separate blue bubbles. Green and red lines connect them in a network. ">
            <a:extLst>
              <a:ext uri="{FF2B5EF4-FFF2-40B4-BE49-F238E27FC236}">
                <a16:creationId xmlns:a16="http://schemas.microsoft.com/office/drawing/2014/main" id="{77526BBE-C622-C63C-AE8B-63AA1374BA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1091" y="3962400"/>
            <a:ext cx="3727309" cy="333547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57;p120">
            <a:extLst>
              <a:ext uri="{FF2B5EF4-FFF2-40B4-BE49-F238E27FC236}">
                <a16:creationId xmlns:a16="http://schemas.microsoft.com/office/drawing/2014/main" id="{DDE95D58-E8C0-F022-78FA-4328842E1A85}"/>
              </a:ext>
            </a:extLst>
          </p:cNvPr>
          <p:cNvSpPr txBox="1">
            <a:spLocks/>
          </p:cNvSpPr>
          <p:nvPr/>
        </p:nvSpPr>
        <p:spPr>
          <a:xfrm>
            <a:off x="6139602" y="3296798"/>
            <a:ext cx="3004398" cy="455180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lvl="0" algn="l" defTabSz="914400" rtl="0" eaLnBrk="1" latinLnBrk="0" hangingPunct="1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kern="1200" spc="-100" baseline="0">
                <a:solidFill>
                  <a:schemeClr val="tx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Privacy is a network: I share what I want with whom I want and trust and what matches with those in the network…. </a:t>
            </a:r>
            <a:br>
              <a:rPr lang="en-US" dirty="0">
                <a:latin typeface="+mn-lt"/>
              </a:rPr>
            </a:br>
            <a:br>
              <a:rPr lang="en-US" sz="1200" dirty="0">
                <a:latin typeface="+mn-lt"/>
              </a:rPr>
            </a:br>
            <a:r>
              <a:rPr lang="en-US" dirty="0">
                <a:latin typeface="+mn-lt"/>
              </a:rPr>
              <a:t>Green = share.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Red = don't. </a:t>
            </a: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F9A39F4-7801-6825-FBC8-F1E2BE25D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as Control</a:t>
            </a:r>
          </a:p>
        </p:txBody>
      </p:sp>
      <p:pic>
        <p:nvPicPr>
          <p:cNvPr id="8" name="Google Shape;1220;p131" descr="A drawing of a woman's head and shoulders. We see a red brain and a red heart with purple arrows coming out of them.">
            <a:extLst>
              <a:ext uri="{FF2B5EF4-FFF2-40B4-BE49-F238E27FC236}">
                <a16:creationId xmlns:a16="http://schemas.microsoft.com/office/drawing/2014/main" id="{1F7ED544-E02F-9219-1D1F-F019224D80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7091" y="1524001"/>
            <a:ext cx="3201909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221;p131">
            <a:extLst>
              <a:ext uri="{FF2B5EF4-FFF2-40B4-BE49-F238E27FC236}">
                <a16:creationId xmlns:a16="http://schemas.microsoft.com/office/drawing/2014/main" id="{4D7D72D0-3486-083E-25FE-D763401D7DAF}"/>
              </a:ext>
            </a:extLst>
          </p:cNvPr>
          <p:cNvSpPr txBox="1">
            <a:spLocks/>
          </p:cNvSpPr>
          <p:nvPr/>
        </p:nvSpPr>
        <p:spPr>
          <a:xfrm>
            <a:off x="3527466" y="1022350"/>
            <a:ext cx="5540333" cy="21780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br>
              <a:rPr lang="en-US" sz="2400" dirty="0">
                <a:latin typeface="+mn-lt"/>
              </a:rPr>
            </a:br>
            <a:br>
              <a:rPr lang="en-US" sz="2400" dirty="0">
                <a:latin typeface="+mn-lt"/>
              </a:rPr>
            </a:b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Privacy is about control – controlling what is shared about your thoughts and preferences, the things that make you you. </a:t>
            </a:r>
            <a:br>
              <a:rPr lang="en-US" sz="2400" dirty="0">
                <a:latin typeface="+mn-lt"/>
              </a:rPr>
            </a:br>
            <a:br>
              <a:rPr lang="en-US" sz="1200" dirty="0">
                <a:latin typeface="+mn-lt"/>
              </a:rPr>
            </a:br>
            <a:r>
              <a:rPr lang="en-US" sz="2400" dirty="0">
                <a:latin typeface="+mn-lt"/>
              </a:rPr>
              <a:t>– KRB, age 39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r>
              <a:rPr lang="en-US"/>
              <a:t> </a:t>
            </a:r>
            <a:endParaRPr/>
          </a:p>
        </p:txBody>
      </p:sp>
      <p:sp>
        <p:nvSpPr>
          <p:cNvPr id="1139" name="Google Shape;1139;p117"/>
          <p:cNvSpPr txBox="1">
            <a:spLocks noGrp="1"/>
          </p:cNvSpPr>
          <p:nvPr>
            <p:ph sz="half" idx="1"/>
          </p:nvPr>
        </p:nvSpPr>
        <p:spPr>
          <a:xfrm>
            <a:off x="4631375" y="1987296"/>
            <a:ext cx="4038600" cy="47183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0" indent="0">
              <a:spcBef>
                <a:spcPts val="0"/>
              </a:spcBef>
              <a:buSzPts val="3200"/>
              <a:buNone/>
            </a:pPr>
            <a:r>
              <a:rPr lang="en-US" dirty="0"/>
              <a:t>Privacy is the claim of individuals, groups or institutions to determine for themselves when, how, and to what extent information about them is communicated to others.</a:t>
            </a:r>
            <a:endParaRPr dirty="0"/>
          </a:p>
          <a:p>
            <a:pPr marL="0" indent="0" algn="r">
              <a:spcBef>
                <a:spcPts val="1800"/>
              </a:spcBef>
              <a:buSzPts val="3200"/>
              <a:buNone/>
            </a:pPr>
            <a:r>
              <a:rPr lang="en-US" dirty="0"/>
              <a:t>– Alan Westin </a:t>
            </a:r>
            <a:br>
              <a:rPr lang="en-US" dirty="0"/>
            </a:br>
            <a:endParaRPr dirty="0"/>
          </a:p>
        </p:txBody>
      </p:sp>
      <p:pic>
        <p:nvPicPr>
          <p:cNvPr id="5" name="Content Placeholder 4" descr="A person in a suit and tie&#10;&#10;Description automatically generated">
            <a:extLst>
              <a:ext uri="{FF2B5EF4-FFF2-40B4-BE49-F238E27FC236}">
                <a16:creationId xmlns:a16="http://schemas.microsoft.com/office/drawing/2014/main" id="{2254C655-0D79-6055-6DC3-46A38EF97D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73" b="7873"/>
          <a:stretch/>
        </p:blipFill>
        <p:spPr>
          <a:xfrm>
            <a:off x="781917" y="1895856"/>
            <a:ext cx="3463009" cy="4197096"/>
          </a:xfr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9E6EFEDC-B5D5-EF41-2774-2372ECEE6EA0}"/>
              </a:ext>
            </a:extLst>
          </p:cNvPr>
          <p:cNvSpPr txBox="1">
            <a:spLocks/>
          </p:cNvSpPr>
          <p:nvPr/>
        </p:nvSpPr>
        <p:spPr>
          <a:xfrm>
            <a:off x="457199" y="762193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Privacy and Freedom (1967)</a:t>
            </a:r>
          </a:p>
        </p:txBody>
      </p:sp>
    </p:spTree>
    <p:extLst>
      <p:ext uri="{BB962C8B-B14F-4D97-AF65-F5344CB8AC3E}">
        <p14:creationId xmlns:p14="http://schemas.microsoft.com/office/powerpoint/2010/main" val="275532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35906-E83F-2CA2-697D-1AE2FEEF1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Notice and Consent</a:t>
            </a:r>
          </a:p>
        </p:txBody>
      </p:sp>
      <p:pic>
        <p:nvPicPr>
          <p:cNvPr id="3" name="Content Placeholder 80" descr="A blurry image of a computer screen&#10;&#10;AI-generated content may be incorrect.">
            <a:extLst>
              <a:ext uri="{FF2B5EF4-FFF2-40B4-BE49-F238E27FC236}">
                <a16:creationId xmlns:a16="http://schemas.microsoft.com/office/drawing/2014/main" id="{1B37A03C-E164-2DC7-CB66-D4B980400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586" y="1371600"/>
            <a:ext cx="8426827" cy="3048000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8A2911C9-C88E-C595-1F0B-33616F7AED30}"/>
              </a:ext>
            </a:extLst>
          </p:cNvPr>
          <p:cNvGrpSpPr/>
          <p:nvPr/>
        </p:nvGrpSpPr>
        <p:grpSpPr>
          <a:xfrm>
            <a:off x="-41406" y="4144291"/>
            <a:ext cx="8728206" cy="2854109"/>
            <a:chOff x="-41406" y="4144291"/>
            <a:chExt cx="8728206" cy="28541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C6560A0-CC68-AAAC-96BB-4A09EB078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6654" y="4244283"/>
              <a:ext cx="1630146" cy="22098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222444C-F924-2B2F-6E1B-0C2F3C0A1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9407" y="4528070"/>
              <a:ext cx="1630146" cy="22098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A8D2398-BBC3-F464-D13B-CF5AF84AE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1630" y="4771124"/>
              <a:ext cx="1630146" cy="22098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87DB963-C878-0B2F-3796-E96E929EF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4356" y="4572000"/>
              <a:ext cx="1630146" cy="22098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B4DF34-63B7-C882-6D55-6E32E9724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4312" y="4437378"/>
              <a:ext cx="1630146" cy="22098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55338C7-CF07-92D2-5873-2450AC93E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3300" y="4189912"/>
              <a:ext cx="1630146" cy="22098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80A04C1-F54C-E7B0-3BBA-984CBFD91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8462" y="4380457"/>
              <a:ext cx="1630146" cy="22098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59C2492-B8EA-865C-3EEC-ED48FC6284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0735" y="4580715"/>
              <a:ext cx="1630146" cy="22098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B17363-FA2E-2A6B-67DA-5539D5F0E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348" y="4755104"/>
              <a:ext cx="1630146" cy="22098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426885F-B9AA-7027-812E-74D39A37D8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0437" y="4589741"/>
              <a:ext cx="1630146" cy="22098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9CC20A5-A34A-6EDD-F236-598EA9844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4237" y="4410574"/>
              <a:ext cx="1630146" cy="22098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1947064-5760-1CB1-8A1F-3550191EC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0929" y="4227718"/>
              <a:ext cx="1630146" cy="22098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C17AA98-EC08-7D11-9B8E-963CD37A8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6963" y="4388570"/>
              <a:ext cx="1630146" cy="2209800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44B2AD1-E899-1A9E-0396-4E9FE8A5E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4412" y="4618826"/>
              <a:ext cx="1630146" cy="22098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8708009-0371-05D9-66A5-E88B69F22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6849" y="4779678"/>
              <a:ext cx="1630146" cy="22098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AC90BCD-EA59-54E6-DE4C-FFFAE0211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4425" y="4648200"/>
              <a:ext cx="1630146" cy="220980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95B94442-BAD7-AB3A-5CCE-A85BA0862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7777" y="4445870"/>
              <a:ext cx="1630146" cy="220980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13B245E9-9F5C-D2F3-472F-BB1DDACAC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7010" y="4187399"/>
              <a:ext cx="1630146" cy="220980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A3AB4D58-4483-017E-F9F0-68C14087A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9779" y="4403080"/>
              <a:ext cx="1630146" cy="220980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D3D68B05-1ABD-73AE-349E-6854938E5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6057" y="4618761"/>
              <a:ext cx="1630146" cy="2209800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D853C7FA-7B21-20F8-106C-0BF90D54D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3571" y="4744617"/>
              <a:ext cx="1630146" cy="2209800"/>
            </a:xfrm>
            <a:prstGeom prst="rect">
              <a:avLst/>
            </a:prstGeom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6CAC52DE-7D7F-4E6C-6C3D-38399D342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660" y="4694485"/>
              <a:ext cx="1630146" cy="2209800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F14CB535-5A1D-1DC2-6CD3-71767BA5E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9519" y="4325863"/>
              <a:ext cx="1630146" cy="2209800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D978B439-7650-53AF-97FF-C50FE6C13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9967" y="4144291"/>
              <a:ext cx="1630146" cy="2209800"/>
            </a:xfrm>
            <a:prstGeom prst="rect">
              <a:avLst/>
            </a:prstGeom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3E121621-819C-87B2-E4CC-5DE6A2C2B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2896" y="4347000"/>
              <a:ext cx="1630146" cy="2209800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232055D1-E047-D102-2338-EE853EFDE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241" y="4643400"/>
              <a:ext cx="1630146" cy="2209800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4EA8B9D0-5211-AC0A-00EC-0B21AE7BF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6454" y="4779678"/>
              <a:ext cx="1630146" cy="220980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F532E49-C84B-581B-4E81-25E22F638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5807" y="4678461"/>
              <a:ext cx="1630146" cy="2209800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457AEDC9-C8C5-576C-8EEA-317AAD10F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0917" y="4551483"/>
              <a:ext cx="1630146" cy="2209800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35B84086-03A5-1FAB-01AB-3070436DB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6659" y="4410744"/>
              <a:ext cx="1630146" cy="2209800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F75A521C-273D-A7A3-193B-DA9FD3272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854" y="4320248"/>
              <a:ext cx="1630146" cy="220980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EC1A6DDE-6036-E241-226B-6EE9F7D9E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154" y="4481100"/>
              <a:ext cx="1630146" cy="22098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E474B3F9-6820-373E-0842-E1EC9143A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454" y="4648200"/>
              <a:ext cx="1630146" cy="2209800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8ED8978C-788F-F9CE-0535-3124782E3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984" y="4712400"/>
              <a:ext cx="1630146" cy="2209800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78E27D42-0378-7CB9-1A8F-8AD6AA4EC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854" y="4788600"/>
              <a:ext cx="1630146" cy="2209800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6511A863-27B4-BD0E-6924-4573D190A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254" y="4572000"/>
              <a:ext cx="1630146" cy="2209800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68092D23-6E30-84E8-6D9C-BC41430AF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194" y="4469400"/>
              <a:ext cx="1630146" cy="2209800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1673DA01-2733-22D7-9624-D05B5FF04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406" y="4303578"/>
              <a:ext cx="1630146" cy="2209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157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D563-C5BD-CE08-4D73-FC7C266A2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as Control</a:t>
            </a:r>
          </a:p>
        </p:txBody>
      </p:sp>
      <p:pic>
        <p:nvPicPr>
          <p:cNvPr id="4" name="Picture 3" descr="A screenshot of a phone&#10;&#10;AI-generated content may be incorrect.">
            <a:extLst>
              <a:ext uri="{FF2B5EF4-FFF2-40B4-BE49-F238E27FC236}">
                <a16:creationId xmlns:a16="http://schemas.microsoft.com/office/drawing/2014/main" id="{EA204AE0-6BCD-2B59-435F-917580D0D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1" y="1533939"/>
            <a:ext cx="2249965" cy="4876258"/>
          </a:xfrm>
          <a:prstGeom prst="rect">
            <a:avLst/>
          </a:prstGeom>
        </p:spPr>
      </p:pic>
      <p:pic>
        <p:nvPicPr>
          <p:cNvPr id="6" name="Picture 5" descr="A screenshot of a phone&#10;&#10;AI-generated content may be incorrect.">
            <a:extLst>
              <a:ext uri="{FF2B5EF4-FFF2-40B4-BE49-F238E27FC236}">
                <a16:creationId xmlns:a16="http://schemas.microsoft.com/office/drawing/2014/main" id="{05BF5413-0A63-5FD4-2E25-DD2F6E2D4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095" y="1533939"/>
            <a:ext cx="2249965" cy="4876258"/>
          </a:xfrm>
          <a:prstGeom prst="rect">
            <a:avLst/>
          </a:prstGeom>
        </p:spPr>
      </p:pic>
      <p:pic>
        <p:nvPicPr>
          <p:cNvPr id="8" name="Picture 7" descr="A screenshot of a beach&#10;&#10;AI-generated content may be incorrect.">
            <a:extLst>
              <a:ext uri="{FF2B5EF4-FFF2-40B4-BE49-F238E27FC236}">
                <a16:creationId xmlns:a16="http://schemas.microsoft.com/office/drawing/2014/main" id="{D174F8BF-DDD2-6608-72D7-017B0BCE2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65" y="1524000"/>
            <a:ext cx="2258073" cy="48861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7777A9-9454-C9F3-5203-AC4146B1CD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061" y="1533939"/>
            <a:ext cx="2324904" cy="487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2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55174-C228-79E2-0AE5-7024BC13B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Transparency and Consent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999E9-4D8B-36D4-7578-D713E2E2E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Choose a website or app that you regularly use/visit: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information does this website/app collect?</a:t>
            </a:r>
          </a:p>
          <a:p>
            <a:endParaRPr lang="en-US" dirty="0"/>
          </a:p>
          <a:p>
            <a:r>
              <a:rPr lang="en-US" dirty="0"/>
              <a:t>What does this website/app do with that information?</a:t>
            </a:r>
          </a:p>
          <a:p>
            <a:endParaRPr lang="en-US" dirty="0"/>
          </a:p>
          <a:p>
            <a:r>
              <a:rPr lang="en-US" dirty="0"/>
              <a:t>What options do you have to control or limit the collection or use of personal info by this website/app?</a:t>
            </a:r>
          </a:p>
        </p:txBody>
      </p:sp>
    </p:spTree>
    <p:extLst>
      <p:ext uri="{BB962C8B-B14F-4D97-AF65-F5344CB8AC3E}">
        <p14:creationId xmlns:p14="http://schemas.microsoft.com/office/powerpoint/2010/main" val="2915269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144;p118">
            <a:extLst>
              <a:ext uri="{FF2B5EF4-FFF2-40B4-BE49-F238E27FC236}">
                <a16:creationId xmlns:a16="http://schemas.microsoft.com/office/drawing/2014/main" id="{C167D87B-1B29-7C97-E589-E23B05134208}"/>
              </a:ext>
            </a:extLst>
          </p:cNvPr>
          <p:cNvSpPr txBox="1">
            <a:spLocks/>
          </p:cNvSpPr>
          <p:nvPr/>
        </p:nvSpPr>
        <p:spPr>
          <a:xfrm>
            <a:off x="5163184" y="2572680"/>
            <a:ext cx="3008631" cy="238996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+mn-lt"/>
              </a:rPr>
              <a:t>Privacy is a value that is very important to have in a society to work and progress </a:t>
            </a:r>
            <a:br>
              <a:rPr lang="en-US" sz="2400" dirty="0">
                <a:latin typeface="+mn-lt"/>
              </a:rPr>
            </a:br>
            <a:br>
              <a:rPr lang="en-US" sz="2400" dirty="0">
                <a:latin typeface="+mn-lt"/>
              </a:rPr>
            </a:br>
            <a:r>
              <a:rPr lang="en-US" sz="2400" dirty="0">
                <a:latin typeface="+mn-lt"/>
              </a:rPr>
              <a:t>– Pedro, age 35</a:t>
            </a:r>
          </a:p>
        </p:txBody>
      </p:sp>
      <p:pic>
        <p:nvPicPr>
          <p:cNvPr id="7" name="Google Shape;1145;p118" descr="A drawinig of three people with a venn diagram above their heads.">
            <a:extLst>
              <a:ext uri="{FF2B5EF4-FFF2-40B4-BE49-F238E27FC236}">
                <a16:creationId xmlns:a16="http://schemas.microsoft.com/office/drawing/2014/main" id="{87D9956E-295F-EA7D-6F06-5D47159968B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6013"/>
          <a:stretch/>
        </p:blipFill>
        <p:spPr>
          <a:xfrm>
            <a:off x="398364" y="2133600"/>
            <a:ext cx="4038599" cy="35632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E27AE47-9F88-F06E-3867-F34B920D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Societal Values</a:t>
            </a:r>
          </a:p>
        </p:txBody>
      </p:sp>
    </p:spTree>
    <p:extLst>
      <p:ext uri="{BB962C8B-B14F-4D97-AF65-F5344CB8AC3E}">
        <p14:creationId xmlns:p14="http://schemas.microsoft.com/office/powerpoint/2010/main" val="3286038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Contextual Integrity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defines privacy relative to appropriate context</a:t>
            </a:r>
          </a:p>
          <a:p>
            <a:r>
              <a:rPr lang="en-US" dirty="0"/>
              <a:t>considers information type, time, location, purpose, principals involved (subject, sender, receiver)</a:t>
            </a:r>
          </a:p>
          <a:p>
            <a:r>
              <a:rPr lang="en-US" dirty="0"/>
              <a:t>dependent on social norms </a:t>
            </a:r>
          </a:p>
          <a:p>
            <a:r>
              <a:rPr lang="en-US" dirty="0"/>
              <a:t>norms can change over time</a:t>
            </a:r>
          </a:p>
        </p:txBody>
      </p:sp>
      <p:pic>
        <p:nvPicPr>
          <p:cNvPr id="9" name="Content Placeholder 8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56C845E2-4E29-A7B3-2F3A-3897165252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73225"/>
            <a:ext cx="3134155" cy="4703110"/>
          </a:xfrm>
        </p:spPr>
      </p:pic>
    </p:spTree>
    <p:extLst>
      <p:ext uri="{BB962C8B-B14F-4D97-AF65-F5344CB8AC3E}">
        <p14:creationId xmlns:p14="http://schemas.microsoft.com/office/powerpoint/2010/main" val="3430420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71F96-DB35-12DA-0A1F-A745F449C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Contextual Integrity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5842F6-C557-785E-9A66-F59EB84C3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CI says a context can be defined by: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Data Type: </a:t>
            </a:r>
            <a:r>
              <a:rPr lang="en-US" dirty="0"/>
              <a:t>what sort of information is being shared?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Subject: </a:t>
            </a:r>
            <a:r>
              <a:rPr lang="en-US" dirty="0"/>
              <a:t>who is the information about?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Sender: </a:t>
            </a:r>
            <a:r>
              <a:rPr lang="en-US" dirty="0"/>
              <a:t>who is sharing the information?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Recipient:</a:t>
            </a:r>
            <a:r>
              <a:rPr lang="en-US" dirty="0"/>
              <a:t> who is receiving the information?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rgbClr val="0070C0"/>
                </a:solidFill>
              </a:rPr>
              <a:t>Transmission Principle: </a:t>
            </a:r>
            <a:r>
              <a:rPr lang="en-US" dirty="0"/>
              <a:t>constraints on data flow</a:t>
            </a:r>
          </a:p>
          <a:p>
            <a:pPr lvl="1"/>
            <a:r>
              <a:rPr lang="en-US" sz="1800" dirty="0">
                <a:effectLst/>
                <a:latin typeface="ArnoPro"/>
              </a:rPr>
              <a:t>with subject’s consent</a:t>
            </a:r>
          </a:p>
          <a:p>
            <a:pPr lvl="1"/>
            <a:r>
              <a:rPr lang="en-US" sz="1800" dirty="0">
                <a:effectLst/>
                <a:latin typeface="ArnoPro"/>
              </a:rPr>
              <a:t>with notice (some sort of advance announcement or disclosure) </a:t>
            </a:r>
          </a:p>
          <a:p>
            <a:pPr lvl="1"/>
            <a:r>
              <a:rPr lang="en-US" sz="1800" dirty="0">
                <a:effectLst/>
                <a:latin typeface="ArnoPro"/>
              </a:rPr>
              <a:t>reciprocity (“I’ll show you mine if you show me yours”) </a:t>
            </a:r>
          </a:p>
          <a:p>
            <a:pPr lvl="1"/>
            <a:r>
              <a:rPr lang="en-US" sz="1800" dirty="0">
                <a:effectLst/>
                <a:latin typeface="ArnoPro"/>
              </a:rPr>
              <a:t>subject to legal requirements </a:t>
            </a:r>
          </a:p>
          <a:p>
            <a:pPr lvl="1"/>
            <a:r>
              <a:rPr lang="en-US" sz="1800" dirty="0">
                <a:effectLst/>
                <a:latin typeface="ArnoPro"/>
              </a:rPr>
              <a:t>the Chatham House Rule (information can be reshared only without attribution)</a:t>
            </a:r>
          </a:p>
          <a:p>
            <a:pPr lvl="1"/>
            <a:endParaRPr lang="en-US" sz="1800" dirty="0">
              <a:latin typeface="ArnoPro"/>
            </a:endParaRPr>
          </a:p>
          <a:p>
            <a:pPr marL="0" indent="0">
              <a:buNone/>
            </a:pPr>
            <a:r>
              <a:rPr lang="en-US" dirty="0">
                <a:effectLst/>
                <a:latin typeface="ArnoPro"/>
              </a:rPr>
              <a:t>Norms are identified and flows are evaluated within this context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09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B257A-4446-D07F-F583-7B6C1CBD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Contextual Integrity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5C49F-3CB7-345A-96BF-2925A4B0A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Anyone can track a Venmo user’s purchase history and glean a detailed profile – including their drug deals, eating habits and arguments – because the payment app lacks default privacy protections. 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2"/>
                </a:solidFill>
              </a:rPr>
              <a:t>Relevant Norm: </a:t>
            </a:r>
            <a:r>
              <a:rPr lang="en-US" dirty="0"/>
              <a:t>My transaction only visible to me and the receiver by default. 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2"/>
                </a:solidFill>
              </a:rPr>
              <a:t>Example flow violating norm:</a:t>
            </a:r>
          </a:p>
          <a:p>
            <a:pPr marL="0" indent="0">
              <a:buNone/>
            </a:pPr>
            <a:r>
              <a:rPr lang="en-US" dirty="0"/>
              <a:t>	data type = transaction information</a:t>
            </a:r>
          </a:p>
          <a:p>
            <a:pPr marL="0" indent="0">
              <a:buNone/>
            </a:pPr>
            <a:r>
              <a:rPr lang="en-US" dirty="0"/>
              <a:t>	sender=me, receiver=friend, subject=me</a:t>
            </a:r>
          </a:p>
          <a:p>
            <a:pPr marL="0" indent="0">
              <a:buNone/>
            </a:pPr>
            <a:r>
              <a:rPr lang="en-US" dirty="0"/>
              <a:t>	transmission principle = public/no constraints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/>
                </a:solidFill>
              </a:rPr>
              <a:t>Privacy-preserving solution: </a:t>
            </a:r>
            <a:r>
              <a:rPr lang="en-US" dirty="0"/>
              <a:t>make app setting private by default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41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C3C34-7AE0-A45A-2B36-23908495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Exercise: Contextual Integrity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11231-7093-ABAA-8FAD-D6E527165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An Uber driver has put a video of hundreds of    his passengers online without letting them know.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Pomona puts Amazon Echo devices in all dorm rooms.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Google tracks your movements even if you set the settings to prevent it.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Meta asked large U.S. banks to share financial information on their customers.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>
                <a:hlinkClick r:id="rId3"/>
              </a:rPr>
              <a:t>https://docs.google.com/spreadsheets/d/1KSZTSQNNmKc56xpE9Cck27sV8HNQJN_2_J0UENT9-fg/edit</a:t>
            </a:r>
            <a:r>
              <a:rPr lang="en-US" dirty="0"/>
              <a:t> </a:t>
            </a:r>
          </a:p>
        </p:txBody>
      </p:sp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F21CB166-825F-1A6E-7E02-A70CEFA36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3340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36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CC5A6-E05B-DC5C-6091-3928AEB09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 as Vulnerabilities</a:t>
            </a:r>
          </a:p>
        </p:txBody>
      </p:sp>
      <p:pic>
        <p:nvPicPr>
          <p:cNvPr id="6" name="Content Placeholder 5" descr="A picture containing person, glasses, indoor&#10;&#10;Description automatically generated">
            <a:extLst>
              <a:ext uri="{FF2B5EF4-FFF2-40B4-BE49-F238E27FC236}">
                <a16:creationId xmlns:a16="http://schemas.microsoft.com/office/drawing/2014/main" id="{B01463B6-4FC3-B429-0F9D-32D28FEE228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77" y="4026709"/>
            <a:ext cx="2384323" cy="2365248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975BB73-F20D-236E-D411-46D19596F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52800" y="1673352"/>
            <a:ext cx="5638800" cy="4718304"/>
          </a:xfrm>
        </p:spPr>
        <p:txBody>
          <a:bodyPr/>
          <a:lstStyle/>
          <a:p>
            <a:r>
              <a:rPr lang="en-US" dirty="0"/>
              <a:t>limitations of norms for protecting privacy</a:t>
            </a:r>
          </a:p>
          <a:p>
            <a:endParaRPr lang="en-US" dirty="0"/>
          </a:p>
          <a:p>
            <a:r>
              <a:rPr lang="en-US" dirty="0"/>
              <a:t>vulnerable populations </a:t>
            </a:r>
          </a:p>
          <a:p>
            <a:pPr lvl="1"/>
            <a:r>
              <a:rPr lang="en-US" dirty="0"/>
              <a:t>more likely to be susceptible to violations</a:t>
            </a:r>
          </a:p>
          <a:p>
            <a:pPr lvl="1"/>
            <a:r>
              <a:rPr lang="en-US" dirty="0"/>
              <a:t>harms are higher impact</a:t>
            </a:r>
          </a:p>
          <a:p>
            <a:endParaRPr lang="en-US" dirty="0"/>
          </a:p>
          <a:p>
            <a:r>
              <a:rPr lang="en-US" dirty="0"/>
              <a:t>draws on feminist and queer theory</a:t>
            </a:r>
          </a:p>
        </p:txBody>
      </p:sp>
      <p:pic>
        <p:nvPicPr>
          <p:cNvPr id="11" name="Content Placeholder 7" descr="A person standing in front of a bush&#10;&#10;Description automatically generated with medium confidence">
            <a:extLst>
              <a:ext uri="{FF2B5EF4-FFF2-40B4-BE49-F238E27FC236}">
                <a16:creationId xmlns:a16="http://schemas.microsoft.com/office/drawing/2014/main" id="{F966C461-CDA7-2E1E-CF74-96874FF6DC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77" y="1673352"/>
            <a:ext cx="2384323" cy="235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522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r>
              <a:rPr lang="en-US"/>
              <a:t>How privacy is protected</a:t>
            </a:r>
            <a:endParaRPr/>
          </a:p>
        </p:txBody>
      </p:sp>
      <p:sp>
        <p:nvSpPr>
          <p:cNvPr id="348" name="Google Shape;348;p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342900">
              <a:spcBef>
                <a:spcPts val="0"/>
              </a:spcBef>
              <a:buSzPts val="2400"/>
            </a:pPr>
            <a:r>
              <a:rPr lang="en-US" dirty="0"/>
              <a:t>Self regulation</a:t>
            </a:r>
            <a:endParaRPr dirty="0"/>
          </a:p>
          <a:p>
            <a:pPr marL="342900">
              <a:spcBef>
                <a:spcPts val="1800"/>
              </a:spcBef>
              <a:buSzPts val="2400"/>
            </a:pPr>
            <a:r>
              <a:rPr lang="en-US" dirty="0"/>
              <a:t>Laws</a:t>
            </a:r>
            <a:endParaRPr dirty="0"/>
          </a:p>
          <a:p>
            <a:pPr marL="342900">
              <a:spcBef>
                <a:spcPts val="1800"/>
              </a:spcBef>
              <a:buSzPts val="2400"/>
            </a:pPr>
            <a:r>
              <a:rPr lang="en-US" dirty="0"/>
              <a:t>Technology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FIPPs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8305800" cy="471830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FTC's Fair Information Practice Principals (FIPPs) are the most </a:t>
            </a:r>
            <a:r>
              <a:rPr lang="en-US"/>
              <a:t>broadly recognized guidelines </a:t>
            </a:r>
            <a:r>
              <a:rPr lang="en-US" dirty="0"/>
              <a:t>for handling private data in information systems</a:t>
            </a:r>
          </a:p>
          <a:p>
            <a:pPr lvl="1"/>
            <a:r>
              <a:rPr lang="en-US" dirty="0"/>
              <a:t>Seek consent</a:t>
            </a:r>
          </a:p>
          <a:p>
            <a:pPr lvl="1"/>
            <a:r>
              <a:rPr lang="en-US" dirty="0"/>
              <a:t>Minimize data use</a:t>
            </a:r>
          </a:p>
          <a:p>
            <a:pPr lvl="1"/>
            <a:r>
              <a:rPr lang="en-US" dirty="0"/>
              <a:t>Limit storage</a:t>
            </a:r>
          </a:p>
          <a:p>
            <a:pPr lvl="1"/>
            <a:r>
              <a:rPr lang="en-US" dirty="0"/>
              <a:t>Avoid linking</a:t>
            </a:r>
          </a:p>
        </p:txBody>
      </p:sp>
    </p:spTree>
    <p:extLst>
      <p:ext uri="{BB962C8B-B14F-4D97-AF65-F5344CB8AC3E}">
        <p14:creationId xmlns:p14="http://schemas.microsoft.com/office/powerpoint/2010/main" val="1945859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/>
              <a:t>OECD fair information principles</a:t>
            </a:r>
            <a:endParaRPr/>
          </a:p>
        </p:txBody>
      </p:sp>
      <p:sp>
        <p:nvSpPr>
          <p:cNvPr id="362" name="Google Shape;362;p5"/>
          <p:cNvSpPr txBox="1">
            <a:spLocks noGrp="1"/>
          </p:cNvSpPr>
          <p:nvPr>
            <p:ph sz="half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342900" indent="-342900">
              <a:spcBef>
                <a:spcPts val="0"/>
              </a:spcBef>
              <a:buClr>
                <a:schemeClr val="dk1"/>
              </a:buClr>
              <a:buSzPts val="2400"/>
              <a:buChar char="▪"/>
            </a:pPr>
            <a:r>
              <a:rPr lang="en-US" dirty="0"/>
              <a:t>Collection limitation</a:t>
            </a:r>
            <a:endParaRPr dirty="0"/>
          </a:p>
          <a:p>
            <a:pPr marL="342900" indent="-342900">
              <a:spcBef>
                <a:spcPts val="1800"/>
              </a:spcBef>
              <a:buClr>
                <a:schemeClr val="dk1"/>
              </a:buClr>
              <a:buSzPts val="2400"/>
              <a:buChar char="▪"/>
            </a:pPr>
            <a:r>
              <a:rPr lang="en-US" dirty="0"/>
              <a:t>Data quality</a:t>
            </a:r>
            <a:endParaRPr dirty="0"/>
          </a:p>
          <a:p>
            <a:pPr marL="342900" indent="-342900">
              <a:spcBef>
                <a:spcPts val="1800"/>
              </a:spcBef>
              <a:buClr>
                <a:schemeClr val="dk1"/>
              </a:buClr>
              <a:buSzPts val="2400"/>
              <a:buChar char="▪"/>
            </a:pPr>
            <a:r>
              <a:rPr lang="en-US" dirty="0"/>
              <a:t>Purpose specification</a:t>
            </a:r>
            <a:endParaRPr dirty="0"/>
          </a:p>
          <a:p>
            <a:pPr marL="342900" indent="-342900">
              <a:spcBef>
                <a:spcPts val="1800"/>
              </a:spcBef>
              <a:buClr>
                <a:schemeClr val="dk1"/>
              </a:buClr>
              <a:buSzPts val="2400"/>
              <a:buChar char="▪"/>
            </a:pPr>
            <a:r>
              <a:rPr lang="en-US" dirty="0"/>
              <a:t>Use limitation</a:t>
            </a:r>
            <a:endParaRPr dirty="0"/>
          </a:p>
          <a:p>
            <a:pPr marL="342900" indent="-342900">
              <a:spcBef>
                <a:spcPts val="1800"/>
              </a:spcBef>
              <a:buClr>
                <a:schemeClr val="dk1"/>
              </a:buClr>
              <a:buSzPts val="2400"/>
              <a:buChar char="▪"/>
            </a:pPr>
            <a:r>
              <a:rPr lang="en-US" dirty="0"/>
              <a:t>Security safeguards</a:t>
            </a:r>
            <a:endParaRPr dirty="0"/>
          </a:p>
          <a:p>
            <a:pPr marL="342900" indent="-190500">
              <a:spcBef>
                <a:spcPts val="1800"/>
              </a:spcBef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363" name="Google Shape;363;p5"/>
          <p:cNvSpPr txBox="1">
            <a:spLocks noGrp="1"/>
          </p:cNvSpPr>
          <p:nvPr>
            <p:ph sz="half" idx="2"/>
          </p:nvPr>
        </p:nvSpPr>
        <p:spPr>
          <a:xfrm>
            <a:off x="4648200" y="1673352"/>
            <a:ext cx="4267200" cy="471830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342900" indent="-342900">
              <a:spcBef>
                <a:spcPts val="0"/>
              </a:spcBef>
              <a:buClr>
                <a:schemeClr val="dk1"/>
              </a:buClr>
              <a:buSzPts val="2400"/>
              <a:buChar char="▪"/>
            </a:pPr>
            <a:r>
              <a:rPr lang="en-US" dirty="0"/>
              <a:t>Openness</a:t>
            </a:r>
            <a:endParaRPr dirty="0"/>
          </a:p>
          <a:p>
            <a:pPr marL="342900" indent="-342900">
              <a:spcBef>
                <a:spcPts val="1800"/>
              </a:spcBef>
              <a:buClr>
                <a:schemeClr val="dk1"/>
              </a:buClr>
              <a:buSzPts val="2400"/>
              <a:buChar char="▪"/>
            </a:pPr>
            <a:r>
              <a:rPr lang="en-US" dirty="0"/>
              <a:t>Individual participation</a:t>
            </a:r>
            <a:endParaRPr dirty="0"/>
          </a:p>
          <a:p>
            <a:pPr marL="342900" indent="-342900">
              <a:spcBef>
                <a:spcPts val="1800"/>
              </a:spcBef>
              <a:buClr>
                <a:schemeClr val="dk1"/>
              </a:buClr>
              <a:buSzPts val="2400"/>
              <a:buChar char="▪"/>
            </a:pPr>
            <a:r>
              <a:rPr lang="en-US" dirty="0"/>
              <a:t>Accountability</a:t>
            </a:r>
            <a:endParaRPr dirty="0"/>
          </a:p>
          <a:p>
            <a:pPr marL="342900" indent="-190500">
              <a:spcBef>
                <a:spcPts val="1800"/>
              </a:spcBef>
              <a:buClr>
                <a:schemeClr val="dk1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>
          <a:extLst>
            <a:ext uri="{FF2B5EF4-FFF2-40B4-BE49-F238E27FC236}">
              <a16:creationId xmlns:a16="http://schemas.microsoft.com/office/drawing/2014/main" id="{D08D78E1-2A7C-3BC5-020C-4C666931B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">
            <a:extLst>
              <a:ext uri="{FF2B5EF4-FFF2-40B4-BE49-F238E27FC236}">
                <a16:creationId xmlns:a16="http://schemas.microsoft.com/office/drawing/2014/main" id="{F1C51CC5-7E83-A016-EFF6-FDECE35FA2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r>
              <a:rPr lang="en-US"/>
              <a:t>Privacy laws around the world</a:t>
            </a:r>
            <a:endParaRPr/>
          </a:p>
        </p:txBody>
      </p:sp>
      <p:sp>
        <p:nvSpPr>
          <p:cNvPr id="355" name="Google Shape;355;p4">
            <a:extLst>
              <a:ext uri="{FF2B5EF4-FFF2-40B4-BE49-F238E27FC236}">
                <a16:creationId xmlns:a16="http://schemas.microsoft.com/office/drawing/2014/main" id="{127114F1-9FEB-29CF-DB10-7727EA909F7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342900">
              <a:buSzPts val="2000"/>
            </a:pPr>
            <a:r>
              <a:rPr lang="en-US" dirty="0"/>
              <a:t>Europe has comprehensive privacy laws (GDPR) and data protection commissioners in every country</a:t>
            </a:r>
          </a:p>
          <a:p>
            <a:pPr marL="342900">
              <a:buSzPts val="2000"/>
            </a:pPr>
            <a:endParaRPr lang="en-US" dirty="0"/>
          </a:p>
          <a:p>
            <a:pPr marL="342900">
              <a:buSzPts val="2000"/>
            </a:pPr>
            <a:r>
              <a:rPr lang="en-US" dirty="0"/>
              <a:t>162 countries have privacy or data protection laws</a:t>
            </a:r>
          </a:p>
          <a:p>
            <a:pPr marL="342900">
              <a:buSzPts val="2000"/>
            </a:pPr>
            <a:endParaRPr lang="en-US" dirty="0"/>
          </a:p>
          <a:p>
            <a:pPr marL="342900">
              <a:buSzPts val="2000"/>
            </a:pPr>
            <a:r>
              <a:rPr lang="en-US" dirty="0"/>
              <a:t>US has mostly sector-specific laws, minimal protections, often referred to as “patchwork quilt”</a:t>
            </a:r>
            <a:endParaRPr dirty="0"/>
          </a:p>
          <a:p>
            <a:pPr marL="742950" lvl="1" indent="-285750"/>
            <a:r>
              <a:rPr lang="en-US" sz="1800" dirty="0"/>
              <a:t>No explicit constitutional right to privacy or general privacy law</a:t>
            </a:r>
            <a:endParaRPr dirty="0"/>
          </a:p>
          <a:p>
            <a:pPr marL="742950" lvl="1" indent="-285750">
              <a:spcBef>
                <a:spcPts val="600"/>
              </a:spcBef>
            </a:pPr>
            <a:r>
              <a:rPr lang="en-US" sz="1800" dirty="0"/>
              <a:t>Narrow regulations for health, financial, education, children, etc.</a:t>
            </a:r>
            <a:endParaRPr dirty="0"/>
          </a:p>
          <a:p>
            <a:pPr marL="742950" lvl="1" indent="-285750">
              <a:spcBef>
                <a:spcPts val="600"/>
              </a:spcBef>
            </a:pPr>
            <a:r>
              <a:rPr lang="en-US" sz="1800" dirty="0"/>
              <a:t>Federal Trade Commission jurisdiction over fraud + deceptive practices</a:t>
            </a:r>
            <a:endParaRPr dirty="0"/>
          </a:p>
          <a:p>
            <a:pPr marL="742950" lvl="1" indent="-285750">
              <a:spcBef>
                <a:spcPts val="600"/>
              </a:spcBef>
            </a:pPr>
            <a:r>
              <a:rPr lang="en-US" sz="1800" dirty="0"/>
              <a:t>19 states have comprehensive privacy laws</a:t>
            </a:r>
            <a:endParaRPr dirty="0"/>
          </a:p>
          <a:p>
            <a:pPr marL="1143000" lvl="2" indent="-228600">
              <a:spcBef>
                <a:spcPts val="920"/>
              </a:spcBef>
              <a:buSzPts val="1600"/>
            </a:pPr>
            <a:r>
              <a:rPr lang="en-US" sz="1600" dirty="0"/>
              <a:t>California laws: CCPA and CPRA</a:t>
            </a:r>
            <a:endParaRPr dirty="0"/>
          </a:p>
          <a:p>
            <a:pPr marL="457200" lvl="1" indent="0">
              <a:buNone/>
            </a:pP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3986235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10984-1AD2-A867-E8A7-6A3BB8887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BB70D-B718-9BB7-5DAF-E38A66BD3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Rights to Control Today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C16E59-CD98-003A-AB3F-E1ABABA8E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GDPR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38234-EBFE-B58C-E7D0-6A2A6EAD4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4236720" cy="4419600"/>
          </a:xfrm>
        </p:spPr>
        <p:txBody>
          <a:bodyPr>
            <a:normAutofit/>
          </a:bodyPr>
          <a:lstStyle/>
          <a:p>
            <a:pPr algn="l" fontAlgn="base">
              <a:spcAft>
                <a:spcPts val="1500"/>
              </a:spcAft>
            </a:pPr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Right to Access</a:t>
            </a:r>
          </a:p>
          <a:p>
            <a:pPr algn="l" fontAlgn="base">
              <a:spcAft>
                <a:spcPts val="1500"/>
              </a:spcAft>
            </a:pPr>
            <a:r>
              <a:rPr lang="en-US" dirty="0">
                <a:solidFill>
                  <a:srgbClr val="444444"/>
                </a:solidFill>
              </a:rPr>
              <a:t>Right to Rectification</a:t>
            </a:r>
          </a:p>
          <a:p>
            <a:pPr algn="l" fontAlgn="base">
              <a:spcAft>
                <a:spcPts val="1500"/>
              </a:spcAft>
            </a:pPr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Right to Erasure</a:t>
            </a:r>
          </a:p>
          <a:p>
            <a:pPr algn="l" fontAlgn="base">
              <a:spcAft>
                <a:spcPts val="1500"/>
              </a:spcAft>
            </a:pPr>
            <a:r>
              <a:rPr lang="en-US" dirty="0">
                <a:solidFill>
                  <a:srgbClr val="444444"/>
                </a:solidFill>
              </a:rPr>
              <a:t>Right to Data Portability</a:t>
            </a:r>
          </a:p>
          <a:p>
            <a:pPr algn="l" fontAlgn="base">
              <a:spcAft>
                <a:spcPts val="1500"/>
              </a:spcAft>
            </a:pPr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Right to Object </a:t>
            </a:r>
            <a:r>
              <a:rPr lang="en-US" dirty="0">
                <a:solidFill>
                  <a:srgbClr val="444444"/>
                </a:solidFill>
              </a:rPr>
              <a:t>to Automated Decision Making</a:t>
            </a:r>
            <a:endParaRPr lang="en-US" b="0" i="0" u="none" strike="noStrike" dirty="0">
              <a:solidFill>
                <a:srgbClr val="444444"/>
              </a:solidFill>
              <a:effectLst/>
            </a:endParaRPr>
          </a:p>
          <a:p>
            <a:r>
              <a:rPr lang="en-US" b="0" i="0" u="none" strike="noStrike" dirty="0">
                <a:solidFill>
                  <a:srgbClr val="444444"/>
                </a:solidFill>
                <a:effectLst/>
              </a:rPr>
              <a:t>Consent as basis for processing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44D445-1359-267F-C491-542A673B1B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CCPA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26AE2A-582A-CE74-3B3A-249F26A3B4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236720" cy="4419600"/>
          </a:xfrm>
        </p:spPr>
        <p:txBody>
          <a:bodyPr>
            <a:normAutofit/>
          </a:bodyPr>
          <a:lstStyle/>
          <a:p>
            <a:pPr algn="l">
              <a:spcAft>
                <a:spcPts val="788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Right to Know</a:t>
            </a:r>
          </a:p>
          <a:p>
            <a:pPr algn="l">
              <a:spcAft>
                <a:spcPts val="788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Right to Correct</a:t>
            </a:r>
          </a:p>
          <a:p>
            <a:pPr algn="l">
              <a:spcAft>
                <a:spcPts val="788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Right to Delete</a:t>
            </a:r>
          </a:p>
          <a:p>
            <a:pPr algn="l">
              <a:spcAft>
                <a:spcPts val="788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Right to Opt-out of Sale or Sharing</a:t>
            </a:r>
          </a:p>
          <a:p>
            <a:pPr algn="l">
              <a:spcAft>
                <a:spcPts val="788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Right to Limit Use of Sensitive </a:t>
            </a:r>
            <a:r>
              <a:rPr lang="en-US" dirty="0">
                <a:solidFill>
                  <a:srgbClr val="222222"/>
                </a:solidFill>
              </a:rPr>
              <a:t>Personal Info</a:t>
            </a:r>
          </a:p>
          <a:p>
            <a:pPr algn="l">
              <a:spcAft>
                <a:spcPts val="788"/>
              </a:spcAft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222222"/>
                </a:solidFill>
                <a:effectLst/>
              </a:rPr>
              <a:t>Right to non-discrimination for exercising CCPA Rights</a:t>
            </a:r>
          </a:p>
        </p:txBody>
      </p:sp>
    </p:spTree>
    <p:extLst>
      <p:ext uri="{BB962C8B-B14F-4D97-AF65-F5344CB8AC3E}">
        <p14:creationId xmlns:p14="http://schemas.microsoft.com/office/powerpoint/2010/main" val="3970049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1F863-97B4-0EE1-9EA3-6831BC4D8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to Consent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72D787D-65C4-859D-A626-C38CDFA4F0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7772400" cy="5426882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A943830-3065-1BC4-9E56-B98976842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57745"/>
            <a:ext cx="7772400" cy="5426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80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C39D5-977A-A80B-BD11-7D0A34F71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to Consent</a:t>
            </a:r>
          </a:p>
        </p:txBody>
      </p:sp>
      <p:pic>
        <p:nvPicPr>
          <p:cNvPr id="6" name="Picture 5" descr="A screenshot of a phone&#10;&#10;AI-generated content may be incorrect.">
            <a:extLst>
              <a:ext uri="{FF2B5EF4-FFF2-40B4-BE49-F238E27FC236}">
                <a16:creationId xmlns:a16="http://schemas.microsoft.com/office/drawing/2014/main" id="{03030BEB-4C0D-6E49-DE78-38D2561E8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60" y="1416312"/>
            <a:ext cx="2390854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screenshot of a phone&#10;&#10;AI-generated content may be incorrect.">
            <a:extLst>
              <a:ext uri="{FF2B5EF4-FFF2-40B4-BE49-F238E27FC236}">
                <a16:creationId xmlns:a16="http://schemas.microsoft.com/office/drawing/2014/main" id="{6C39ADFB-4D3E-19D0-A9CC-132D2F712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13" y="1416312"/>
            <a:ext cx="2390854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screenshot of a phone&#10;&#10;AI-generated content may be incorrect.">
            <a:extLst>
              <a:ext uri="{FF2B5EF4-FFF2-40B4-BE49-F238E27FC236}">
                <a16:creationId xmlns:a16="http://schemas.microsoft.com/office/drawing/2014/main" id="{6CAE41CF-927F-A5B5-C4D3-2D426A9A42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176" y="1416312"/>
            <a:ext cx="2390854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 descr="A screenshot of a phone&#10;&#10;AI-generated content may be incorrect.">
            <a:extLst>
              <a:ext uri="{FF2B5EF4-FFF2-40B4-BE49-F238E27FC236}">
                <a16:creationId xmlns:a16="http://schemas.microsoft.com/office/drawing/2014/main" id="{7B5F7CFB-9509-77BC-9926-1E9B42AB28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941" y="1416312"/>
            <a:ext cx="2390854" cy="5181600"/>
          </a:xfrm>
          <a:prstGeom prst="rect">
            <a:avLst/>
          </a:prstGeom>
        </p:spPr>
      </p:pic>
      <p:pic>
        <p:nvPicPr>
          <p:cNvPr id="14" name="Picture 13" descr="A screenshot of a phone&#10;&#10;AI-generated content may be incorrect.">
            <a:extLst>
              <a:ext uri="{FF2B5EF4-FFF2-40B4-BE49-F238E27FC236}">
                <a16:creationId xmlns:a16="http://schemas.microsoft.com/office/drawing/2014/main" id="{6469AE0B-1AD0-AE3D-F284-E28CD0BBD7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848" y="1416312"/>
            <a:ext cx="2390854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 descr="A close-up of a document&#10;&#10;AI-generated content may be incorrect.">
            <a:extLst>
              <a:ext uri="{FF2B5EF4-FFF2-40B4-BE49-F238E27FC236}">
                <a16:creationId xmlns:a16="http://schemas.microsoft.com/office/drawing/2014/main" id="{08A1B56C-1769-0E9A-219A-A0A877D760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323" y="1416312"/>
            <a:ext cx="2390854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A screenshot of a phone&#10;&#10;AI-generated content may be incorrect.">
            <a:extLst>
              <a:ext uri="{FF2B5EF4-FFF2-40B4-BE49-F238E27FC236}">
                <a16:creationId xmlns:a16="http://schemas.microsoft.com/office/drawing/2014/main" id="{A1783E54-CCAE-6C71-F970-C30DF182E5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632" y="1416312"/>
            <a:ext cx="2390854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099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69FF4-6E4B-B54D-1F1F-EEB31D469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0413E-EC4B-145B-EF88-BCA899D93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Exercising Privacy Rights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538F1-A604-A9A0-28C0-F838E30D6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Choose a website or app that you regularly use/visit: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Figure out how to invoke your right to opt-out of sale</a:t>
            </a:r>
          </a:p>
          <a:p>
            <a:endParaRPr lang="en-US" dirty="0"/>
          </a:p>
          <a:p>
            <a:r>
              <a:rPr lang="en-US" dirty="0"/>
              <a:t>Figure out how to invoke your right to access </a:t>
            </a:r>
          </a:p>
          <a:p>
            <a:endParaRPr lang="en-US" dirty="0"/>
          </a:p>
          <a:p>
            <a:r>
              <a:rPr lang="en-US" dirty="0"/>
              <a:t>How usable are these rights? How many people do you think actually use them?</a:t>
            </a:r>
          </a:p>
        </p:txBody>
      </p:sp>
    </p:spTree>
    <p:extLst>
      <p:ext uri="{BB962C8B-B14F-4D97-AF65-F5344CB8AC3E}">
        <p14:creationId xmlns:p14="http://schemas.microsoft.com/office/powerpoint/2010/main" val="40209666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E0DB-A108-F07E-7DC4-45D487759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Privacy-Enhancing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CED34-48FC-4C1E-1C09-A6EB73C6F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Cryptography</a:t>
            </a:r>
          </a:p>
          <a:p>
            <a:pPr lvl="1"/>
            <a:r>
              <a:rPr lang="en-US" dirty="0"/>
              <a:t>encryption</a:t>
            </a:r>
          </a:p>
          <a:p>
            <a:pPr lvl="1"/>
            <a:r>
              <a:rPr lang="en-US" dirty="0"/>
              <a:t>homomorphic encryption</a:t>
            </a:r>
          </a:p>
          <a:p>
            <a:pPr lvl="1"/>
            <a:r>
              <a:rPr lang="en-US" dirty="0"/>
              <a:t>blinded signatures</a:t>
            </a:r>
          </a:p>
          <a:p>
            <a:pPr lvl="1"/>
            <a:r>
              <a:rPr lang="en-US" dirty="0"/>
              <a:t>zero-knowledge proofs</a:t>
            </a:r>
          </a:p>
          <a:p>
            <a:pPr lvl="1"/>
            <a:r>
              <a:rPr lang="en-US" dirty="0"/>
              <a:t>anonymous credentials</a:t>
            </a:r>
          </a:p>
          <a:p>
            <a:pPr lvl="1"/>
            <a:endParaRPr lang="en-US" dirty="0"/>
          </a:p>
          <a:p>
            <a:r>
              <a:rPr lang="en-US" dirty="0"/>
              <a:t>Differential Privacy</a:t>
            </a:r>
          </a:p>
          <a:p>
            <a:endParaRPr lang="en-US" dirty="0"/>
          </a:p>
          <a:p>
            <a:r>
              <a:rPr lang="en-US" dirty="0"/>
              <a:t>Onion Routing, VPNs</a:t>
            </a:r>
          </a:p>
          <a:p>
            <a:endParaRPr lang="en-US" dirty="0"/>
          </a:p>
          <a:p>
            <a:r>
              <a:rPr lang="en-US" dirty="0"/>
              <a:t>Privacy-preserving advertising</a:t>
            </a:r>
          </a:p>
          <a:p>
            <a:endParaRPr lang="en-US" dirty="0"/>
          </a:p>
          <a:p>
            <a:r>
              <a:rPr lang="en-US" dirty="0"/>
              <a:t>Privacy-preserving machine learning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1263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577EDEC7-4E3A-DFC7-069F-7E692C0FF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6">
            <a:extLst>
              <a:ext uri="{FF2B5EF4-FFF2-40B4-BE49-F238E27FC236}">
                <a16:creationId xmlns:a16="http://schemas.microsoft.com/office/drawing/2014/main" id="{B13DE059-F930-B24F-7799-94A3A254A4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/>
          <a:p>
            <a:r>
              <a:rPr lang="en-US" dirty="0"/>
              <a:t>Privacy mechanisms require usability</a:t>
            </a:r>
            <a:endParaRPr dirty="0"/>
          </a:p>
        </p:txBody>
      </p:sp>
      <p:sp>
        <p:nvSpPr>
          <p:cNvPr id="369" name="Google Shape;369;p6">
            <a:extLst>
              <a:ext uri="{FF2B5EF4-FFF2-40B4-BE49-F238E27FC236}">
                <a16:creationId xmlns:a16="http://schemas.microsoft.com/office/drawing/2014/main" id="{402F9551-624D-75F0-CC96-9313207FE04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2057400"/>
            <a:ext cx="82296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 marL="342900">
              <a:spcBef>
                <a:spcPts val="0"/>
              </a:spcBef>
              <a:buSzPts val="2400"/>
            </a:pPr>
            <a:r>
              <a:rPr lang="en-US" dirty="0"/>
              <a:t>Clear and plain language</a:t>
            </a:r>
            <a:endParaRPr dirty="0"/>
          </a:p>
          <a:p>
            <a:pPr marL="342900">
              <a:spcBef>
                <a:spcPts val="1800"/>
              </a:spcBef>
              <a:buSzPts val="2400"/>
            </a:pPr>
            <a:r>
              <a:rPr lang="en-US" dirty="0"/>
              <a:t>Concise, transparent, intelligible and easily accessible</a:t>
            </a:r>
            <a:endParaRPr dirty="0"/>
          </a:p>
          <a:p>
            <a:pPr marL="342900">
              <a:spcBef>
                <a:spcPts val="1800"/>
              </a:spcBef>
              <a:buSzPts val="2400"/>
            </a:pPr>
            <a:r>
              <a:rPr lang="en-US" dirty="0"/>
              <a:t>Clear and conspicuous</a:t>
            </a:r>
            <a:endParaRPr dirty="0"/>
          </a:p>
          <a:p>
            <a:pPr marL="342900">
              <a:spcBef>
                <a:spcPts val="1800"/>
              </a:spcBef>
              <a:buSzPts val="2400"/>
            </a:pPr>
            <a:r>
              <a:rPr lang="en-US" dirty="0"/>
              <a:t>Easy to find, read, and use</a:t>
            </a:r>
            <a:endParaRPr dirty="0"/>
          </a:p>
          <a:p>
            <a:pPr marL="742950" lvl="1" indent="-285750">
              <a:buSzPts val="2000"/>
            </a:pPr>
            <a:r>
              <a:rPr lang="en-US" dirty="0"/>
              <a:t>Use of data</a:t>
            </a:r>
            <a:endParaRPr dirty="0"/>
          </a:p>
          <a:p>
            <a:pPr marL="742950" lvl="1" indent="-285750">
              <a:spcBef>
                <a:spcPts val="600"/>
              </a:spcBef>
              <a:buSzPts val="2000"/>
            </a:pPr>
            <a:r>
              <a:rPr lang="en-US" dirty="0"/>
              <a:t>Access data that organization has collected</a:t>
            </a:r>
            <a:endParaRPr dirty="0"/>
          </a:p>
          <a:p>
            <a:pPr marL="742950" lvl="1" indent="-285750">
              <a:spcBef>
                <a:spcPts val="600"/>
              </a:spcBef>
              <a:buSzPts val="2000"/>
            </a:pPr>
            <a:r>
              <a:rPr lang="en-US" dirty="0"/>
              <a:t>Request data deletion</a:t>
            </a:r>
          </a:p>
          <a:p>
            <a:pPr marL="742950" lvl="1" indent="-285750">
              <a:spcBef>
                <a:spcPts val="600"/>
              </a:spcBef>
              <a:buSzPts val="2000"/>
            </a:pPr>
            <a:r>
              <a:rPr lang="en-US" dirty="0"/>
              <a:t>privacy-enhancing technologies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6376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Privacy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265" y="1600200"/>
            <a:ext cx="5915469" cy="4876800"/>
          </a:xfrm>
        </p:spPr>
      </p:pic>
    </p:spTree>
    <p:extLst>
      <p:ext uri="{BB962C8B-B14F-4D97-AF65-F5344CB8AC3E}">
        <p14:creationId xmlns:p14="http://schemas.microsoft.com/office/powerpoint/2010/main" val="18985831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7D348-BAC2-77E7-83A4-157B8F314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22FBF-EF7C-DB02-7E4F-FFD68D511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Privacy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355160-D487-2BB8-FF45-356A05085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63700"/>
            <a:ext cx="7620000" cy="4749800"/>
          </a:xfrm>
        </p:spPr>
      </p:pic>
    </p:spTree>
    <p:extLst>
      <p:ext uri="{BB962C8B-B14F-4D97-AF65-F5344CB8AC3E}">
        <p14:creationId xmlns:p14="http://schemas.microsoft.com/office/powerpoint/2010/main" val="1790295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p133"/>
          <p:cNvSpPr txBox="1">
            <a:spLocks noGrp="1"/>
          </p:cNvSpPr>
          <p:nvPr>
            <p:ph type="title"/>
          </p:nvPr>
        </p:nvSpPr>
        <p:spPr>
          <a:xfrm>
            <a:off x="4837382" y="1039032"/>
            <a:ext cx="3945517" cy="455180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That's a private drawing and my idea is my privacy. :) </a:t>
            </a: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– XCY age 23</a:t>
            </a:r>
            <a:endParaRPr dirty="0">
              <a:latin typeface="+mn-lt"/>
            </a:endParaRPr>
          </a:p>
        </p:txBody>
      </p:sp>
      <p:pic>
        <p:nvPicPr>
          <p:cNvPr id="1233" name="Google Shape;1233;p133" descr="A drawing of the words &quot;404 drawing not found&quot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318" y="1662873"/>
            <a:ext cx="4494683" cy="3368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02480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larity">
  <a:themeElements>
    <a:clrScheme name="Custom 3">
      <a:dk1>
        <a:srgbClr val="000000"/>
      </a:dk1>
      <a:lt1>
        <a:srgbClr val="FFFFFF"/>
      </a:lt1>
      <a:dk2>
        <a:srgbClr val="000000"/>
      </a:dk2>
      <a:lt2>
        <a:srgbClr val="A5A5A5"/>
      </a:lt2>
      <a:accent1>
        <a:srgbClr val="9E2F6A"/>
      </a:accent1>
      <a:accent2>
        <a:srgbClr val="009192"/>
      </a:accent2>
      <a:accent3>
        <a:srgbClr val="A9A9A9"/>
      </a:accent3>
      <a:accent4>
        <a:srgbClr val="D5D5D5"/>
      </a:accent4>
      <a:accent5>
        <a:srgbClr val="FFFFFF"/>
      </a:accent5>
      <a:accent6>
        <a:srgbClr val="FFFFFF"/>
      </a:accent6>
      <a:hlink>
        <a:srgbClr val="0070C0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495FFB3-5D92-074E-B89D-542AE82BF1BE}" vid="{19B8E867-9DEE-184C-A40C-B4D7506C62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AExam</Template>
  <TotalTime>27234</TotalTime>
  <Words>1752</Words>
  <Application>Microsoft Macintosh PowerPoint</Application>
  <PresentationFormat>On-screen Show (4:3)</PresentationFormat>
  <Paragraphs>262</Paragraphs>
  <Slides>37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ArnoPro</vt:lpstr>
      <vt:lpstr>Calibri</vt:lpstr>
      <vt:lpstr>Open Sans</vt:lpstr>
      <vt:lpstr>Open Sans Light</vt:lpstr>
      <vt:lpstr>Clarity</vt:lpstr>
      <vt:lpstr>Lecture 2: Intro to Privacy</vt:lpstr>
      <vt:lpstr>What is Privacy?</vt:lpstr>
      <vt:lpstr>Exercise: What does Privacy Mean to You?</vt:lpstr>
      <vt:lpstr>PowerPoint Presentation</vt:lpstr>
      <vt:lpstr>Being left alone</vt:lpstr>
      <vt:lpstr>Personal Bubble</vt:lpstr>
      <vt:lpstr>Private Spaces</vt:lpstr>
      <vt:lpstr>"The Right to Privacy" (1890)</vt:lpstr>
      <vt:lpstr>Sensitive Data Today</vt:lpstr>
      <vt:lpstr>Freedom from Surveillance</vt:lpstr>
      <vt:lpstr>Katz v. United States (1967)</vt:lpstr>
      <vt:lpstr>Exercise: Reasonable expectation of privacy</vt:lpstr>
      <vt:lpstr>Locks and Barriers</vt:lpstr>
      <vt:lpstr>Privacy as Control</vt:lpstr>
      <vt:lpstr> </vt:lpstr>
      <vt:lpstr>Notice and Consent</vt:lpstr>
      <vt:lpstr>Privacy as Control</vt:lpstr>
      <vt:lpstr>Exercise: Transparency and Consent</vt:lpstr>
      <vt:lpstr>Societal Values</vt:lpstr>
      <vt:lpstr>Contextual Integrity</vt:lpstr>
      <vt:lpstr>Contextual Integrity</vt:lpstr>
      <vt:lpstr>Contextual Integrity Example</vt:lpstr>
      <vt:lpstr>Exercise: Contextual Integrity</vt:lpstr>
      <vt:lpstr>Privacy as Vulnerabilities</vt:lpstr>
      <vt:lpstr>How privacy is protected</vt:lpstr>
      <vt:lpstr>FIPPs</vt:lpstr>
      <vt:lpstr>OECD fair information principles</vt:lpstr>
      <vt:lpstr>Privacy laws around the world</vt:lpstr>
      <vt:lpstr>Rights to Control Today</vt:lpstr>
      <vt:lpstr>Right to Consent</vt:lpstr>
      <vt:lpstr>Right to Consent</vt:lpstr>
      <vt:lpstr>Exercise: Exercising Privacy Rights</vt:lpstr>
      <vt:lpstr>Privacy-Enhancing Tools</vt:lpstr>
      <vt:lpstr>Privacy mechanisms require usability</vt:lpstr>
      <vt:lpstr>Internet Privacy</vt:lpstr>
      <vt:lpstr>Internet Privacy</vt:lpstr>
      <vt:lpstr>        That's a private drawing and my idea is my privacy. :)   – XCY age 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Eleanor Birrell</cp:lastModifiedBy>
  <cp:revision>436</cp:revision>
  <cp:lastPrinted>2018-09-05T23:12:02Z</cp:lastPrinted>
  <dcterms:created xsi:type="dcterms:W3CDTF">2018-01-05T20:19:03Z</dcterms:created>
  <dcterms:modified xsi:type="dcterms:W3CDTF">2026-09-03T22:05:28Z</dcterms:modified>
</cp:coreProperties>
</file>