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528" r:id="rId3"/>
    <p:sldId id="529" r:id="rId4"/>
    <p:sldId id="530" r:id="rId5"/>
    <p:sldId id="523" r:id="rId6"/>
    <p:sldId id="531" r:id="rId7"/>
    <p:sldId id="524" r:id="rId8"/>
    <p:sldId id="533" r:id="rId9"/>
    <p:sldId id="526" r:id="rId10"/>
    <p:sldId id="532" r:id="rId11"/>
    <p:sldId id="534" r:id="rId12"/>
    <p:sldId id="535" r:id="rId13"/>
    <p:sldId id="536" r:id="rId14"/>
    <p:sldId id="537" r:id="rId15"/>
    <p:sldId id="538" r:id="rId16"/>
    <p:sldId id="281" r:id="rId17"/>
    <p:sldId id="298" r:id="rId18"/>
    <p:sldId id="299" r:id="rId19"/>
    <p:sldId id="28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5B8F"/>
    <a:srgbClr val="A1075C"/>
    <a:srgbClr val="009192"/>
    <a:srgbClr val="FFFFFF"/>
    <a:srgbClr val="009193"/>
    <a:srgbClr val="7F7F7F"/>
    <a:srgbClr val="7F0007"/>
    <a:srgbClr val="696969"/>
    <a:srgbClr val="333333"/>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87" autoAdjust="0"/>
    <p:restoredTop sz="90890" autoAdjust="0"/>
  </p:normalViewPr>
  <p:slideViewPr>
    <p:cSldViewPr>
      <p:cViewPr varScale="1">
        <p:scale>
          <a:sx n="113" d="100"/>
          <a:sy n="113" d="100"/>
        </p:scale>
        <p:origin x="184" y="216"/>
      </p:cViewPr>
      <p:guideLst>
        <p:guide orient="horz" pos="2160"/>
        <p:guide pos="2880"/>
      </p:guideLst>
    </p:cSldViewPr>
  </p:slideViewPr>
  <p:outlineViewPr>
    <p:cViewPr>
      <p:scale>
        <a:sx n="33" d="100"/>
        <a:sy n="33" d="100"/>
      </p:scale>
      <p:origin x="36" y="16902"/>
    </p:cViewPr>
  </p:outlin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7F19EE-4C14-416B-9A28-3D9B2AE65E04}" type="datetimeFigureOut">
              <a:rPr lang="en-US" smtClean="0"/>
              <a:t>8/31/26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47E2B7-019C-47AA-8287-AB4BD1848ED5}" type="slidenum">
              <a:rPr lang="en-US" smtClean="0"/>
              <a:t>‹#›</a:t>
            </a:fld>
            <a:endParaRPr lang="en-US"/>
          </a:p>
        </p:txBody>
      </p:sp>
    </p:spTree>
    <p:extLst>
      <p:ext uri="{BB962C8B-B14F-4D97-AF65-F5344CB8AC3E}">
        <p14:creationId xmlns:p14="http://schemas.microsoft.com/office/powerpoint/2010/main" val="389516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7EBD1-2546-431F-B565-95BCA5604CC4}" type="datetimeFigureOut">
              <a:rPr lang="en-US" smtClean="0"/>
              <a:t>8/31/26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031AF-CC19-4E5A-831F-2BAAD17F6D1A}" type="slidenum">
              <a:rPr lang="en-US" smtClean="0"/>
              <a:t>‹#›</a:t>
            </a:fld>
            <a:endParaRPr lang="en-US"/>
          </a:p>
        </p:txBody>
      </p:sp>
    </p:spTree>
    <p:extLst>
      <p:ext uri="{BB962C8B-B14F-4D97-AF65-F5344CB8AC3E}">
        <p14:creationId xmlns:p14="http://schemas.microsoft.com/office/powerpoint/2010/main" val="10351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E031AF-CC19-4E5A-831F-2BAAD17F6D1A}" type="slidenum">
              <a:rPr lang="en-US" smtClean="0"/>
              <a:t>1</a:t>
            </a:fld>
            <a:endParaRPr lang="en-US"/>
          </a:p>
        </p:txBody>
      </p:sp>
    </p:spTree>
    <p:extLst>
      <p:ext uri="{BB962C8B-B14F-4D97-AF65-F5344CB8AC3E}">
        <p14:creationId xmlns:p14="http://schemas.microsoft.com/office/powerpoint/2010/main" val="967978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www.merriam-webster.com</a:t>
            </a:r>
            <a:r>
              <a:rPr lang="en-US" dirty="0"/>
              <a:t>/dictionary/ethic</a:t>
            </a:r>
          </a:p>
        </p:txBody>
      </p:sp>
      <p:sp>
        <p:nvSpPr>
          <p:cNvPr id="4" name="Slide Number Placeholder 3"/>
          <p:cNvSpPr>
            <a:spLocks noGrp="1"/>
          </p:cNvSpPr>
          <p:nvPr>
            <p:ph type="sldNum" sz="quarter" idx="5"/>
          </p:nvPr>
        </p:nvSpPr>
        <p:spPr/>
        <p:txBody>
          <a:bodyPr/>
          <a:lstStyle/>
          <a:p>
            <a:fld id="{BFE031AF-CC19-4E5A-831F-2BAAD17F6D1A}" type="slidenum">
              <a:rPr lang="en-US" smtClean="0"/>
              <a:t>5</a:t>
            </a:fld>
            <a:endParaRPr lang="en-US"/>
          </a:p>
        </p:txBody>
      </p:sp>
    </p:spTree>
    <p:extLst>
      <p:ext uri="{BB962C8B-B14F-4D97-AF65-F5344CB8AC3E}">
        <p14:creationId xmlns:p14="http://schemas.microsoft.com/office/powerpoint/2010/main" val="2828059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6</a:t>
            </a:fld>
            <a:endParaRPr lang="en-US"/>
          </a:p>
        </p:txBody>
      </p:sp>
    </p:spTree>
    <p:extLst>
      <p:ext uri="{BB962C8B-B14F-4D97-AF65-F5344CB8AC3E}">
        <p14:creationId xmlns:p14="http://schemas.microsoft.com/office/powerpoint/2010/main" val="2206927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015EC-19CD-A6D8-7BA2-7EF271E94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295C2-24D4-C75E-7696-9CEB1A74E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62F5A3-8E4F-73BD-2843-77074665DA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7FBA32-D369-7000-1F8F-DC35F7B5FF75}"/>
              </a:ext>
            </a:extLst>
          </p:cNvPr>
          <p:cNvSpPr>
            <a:spLocks noGrp="1"/>
          </p:cNvSpPr>
          <p:nvPr>
            <p:ph type="sldNum" sz="quarter" idx="5"/>
          </p:nvPr>
        </p:nvSpPr>
        <p:spPr/>
        <p:txBody>
          <a:bodyPr/>
          <a:lstStyle/>
          <a:p>
            <a:fld id="{BFE031AF-CC19-4E5A-831F-2BAAD17F6D1A}" type="slidenum">
              <a:rPr lang="en-US" smtClean="0"/>
              <a:t>10</a:t>
            </a:fld>
            <a:endParaRPr lang="en-US"/>
          </a:p>
        </p:txBody>
      </p:sp>
    </p:spTree>
    <p:extLst>
      <p:ext uri="{BB962C8B-B14F-4D97-AF65-F5344CB8AC3E}">
        <p14:creationId xmlns:p14="http://schemas.microsoft.com/office/powerpoint/2010/main" val="4141523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A47E8-A9FC-CCA6-52CE-A2DA54DA8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E0B35-F31C-A9BB-1F86-692C8DADD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49010-2DC0-219E-EFAD-16048BDECA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DFEB8F-607D-0958-334C-695D520A598E}"/>
              </a:ext>
            </a:extLst>
          </p:cNvPr>
          <p:cNvSpPr>
            <a:spLocks noGrp="1"/>
          </p:cNvSpPr>
          <p:nvPr>
            <p:ph type="sldNum" sz="quarter" idx="5"/>
          </p:nvPr>
        </p:nvSpPr>
        <p:spPr/>
        <p:txBody>
          <a:bodyPr/>
          <a:lstStyle/>
          <a:p>
            <a:fld id="{BFE031AF-CC19-4E5A-831F-2BAAD17F6D1A}" type="slidenum">
              <a:rPr lang="en-US" smtClean="0"/>
              <a:t>13</a:t>
            </a:fld>
            <a:endParaRPr lang="en-US"/>
          </a:p>
        </p:txBody>
      </p:sp>
    </p:spTree>
    <p:extLst>
      <p:ext uri="{BB962C8B-B14F-4D97-AF65-F5344CB8AC3E}">
        <p14:creationId xmlns:p14="http://schemas.microsoft.com/office/powerpoint/2010/main" val="1147749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E031AF-CC19-4E5A-831F-2BAAD17F6D1A}" type="slidenum">
              <a:rPr lang="en-US" smtClean="0"/>
              <a:t>17</a:t>
            </a:fld>
            <a:endParaRPr lang="en-US"/>
          </a:p>
        </p:txBody>
      </p:sp>
    </p:spTree>
    <p:extLst>
      <p:ext uri="{BB962C8B-B14F-4D97-AF65-F5344CB8AC3E}">
        <p14:creationId xmlns:p14="http://schemas.microsoft.com/office/powerpoint/2010/main" val="768057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18</a:t>
            </a:fld>
            <a:endParaRPr lang="en-US"/>
          </a:p>
        </p:txBody>
      </p:sp>
    </p:spTree>
    <p:extLst>
      <p:ext uri="{BB962C8B-B14F-4D97-AF65-F5344CB8AC3E}">
        <p14:creationId xmlns:p14="http://schemas.microsoft.com/office/powerpoint/2010/main" val="615717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2" name="Date Placeholder 11"/>
          <p:cNvSpPr>
            <a:spLocks noGrp="1"/>
          </p:cNvSpPr>
          <p:nvPr>
            <p:ph type="dt" sz="half" idx="10"/>
          </p:nvPr>
        </p:nvSpPr>
        <p:spPr/>
        <p:txBody>
          <a:bodyPr/>
          <a:lstStyle/>
          <a:p>
            <a:fld id="{63F7437D-9C28-4485-8136-DE3C7521A7D8}" type="datetimeFigureOut">
              <a:rPr lang="en-US" smtClean="0"/>
              <a:t>8/31/26</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7EA743B4-AD12-49DE-BA27-1A16B7F35F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8/31/26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dirty="0"/>
          </a:p>
        </p:txBody>
      </p:sp>
    </p:spTree>
    <p:extLst>
      <p:ext uri="{BB962C8B-B14F-4D97-AF65-F5344CB8AC3E}">
        <p14:creationId xmlns:p14="http://schemas.microsoft.com/office/powerpoint/2010/main" val="71785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p:spPr>
        <p:txBody>
          <a:bodyPr/>
          <a:lstStyle/>
          <a:p>
            <a:fld id="{7EA743B4-AD12-49DE-BA27-1A16B7F35F0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6"/>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F7437D-9C28-4485-8136-DE3C7521A7D8}"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0"/>
            <a:ext cx="9144000" cy="419100"/>
          </a:xfrm>
          <a:prstGeom prst="rect">
            <a:avLst/>
          </a:prstGeom>
          <a:gradFill flip="none" rotWithShape="1">
            <a:gsLst>
              <a:gs pos="0">
                <a:sysClr val="windowText" lastClr="000000"/>
              </a:gs>
              <a:gs pos="80000">
                <a:sysClr val="windowText" lastClr="000000">
                  <a:lumMod val="75000"/>
                  <a:lumOff val="25000"/>
                </a:sysClr>
              </a:gs>
              <a:gs pos="100000">
                <a:sysClr val="windowText" lastClr="000000">
                  <a:lumMod val="75000"/>
                  <a:lumOff val="25000"/>
                </a:sysClr>
              </a:gs>
            </a:gsLst>
            <a:lin ang="13500000" scaled="1"/>
            <a:tileRect/>
          </a:gradFill>
          <a:ln w="264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
              <a:cs typeface=""/>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7437D-9C28-4485-8136-DE3C7521A7D8}"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457200" y="18288"/>
            <a:ext cx="7086600" cy="329184"/>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p>
            <a:fld id="{7EA743B4-AD12-49DE-BA27-1A16B7F35F00}" type="slidenum">
              <a:rPr lang="en-US" smtClean="0"/>
              <a:t>‹#›</a:t>
            </a:fld>
            <a:endParaRPr lang="en-US" dirty="0"/>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437D-9C28-4485-8136-DE3C7521A7D8}"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cxnSp>
        <p:nvCxnSpPr>
          <p:cNvPr id="9" name="Straight Connector 8"/>
          <p:cNvCxnSpPr/>
          <p:nvPr/>
        </p:nvCxnSpPr>
        <p:spPr>
          <a:xfrm rot="5400000">
            <a:off x="-13116" y="3580207"/>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7437D-9C28-4485-8136-DE3C7521A7D8}"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827431"/>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2417381"/>
            <a:ext cx="8229600" cy="3967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7923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26"/>
        <p:cNvGrpSpPr/>
        <p:nvPr/>
      </p:nvGrpSpPr>
      <p:grpSpPr>
        <a:xfrm>
          <a:off x="0" y="0"/>
          <a:ext cx="0" cy="0"/>
          <a:chOff x="0" y="0"/>
          <a:chExt cx="0" cy="0"/>
        </a:xfrm>
      </p:grpSpPr>
      <p:cxnSp>
        <p:nvCxnSpPr>
          <p:cNvPr id="27" name="Google Shape;27;p71"/>
          <p:cNvCxnSpPr/>
          <p:nvPr/>
        </p:nvCxnSpPr>
        <p:spPr>
          <a:xfrm>
            <a:off x="461964" y="6085417"/>
            <a:ext cx="7989887" cy="0"/>
          </a:xfrm>
          <a:prstGeom prst="straightConnector1">
            <a:avLst/>
          </a:prstGeom>
          <a:noFill/>
          <a:ln w="12700" cap="flat" cmpd="sng">
            <a:solidFill>
              <a:schemeClr val="dk1"/>
            </a:solidFill>
            <a:prstDash val="solid"/>
            <a:round/>
            <a:headEnd type="none" w="sm" len="sm"/>
            <a:tailEnd type="none" w="sm" len="sm"/>
          </a:ln>
        </p:spPr>
      </p:cxnSp>
      <p:sp>
        <p:nvSpPr>
          <p:cNvPr id="28" name="Google Shape;28;p71"/>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1"/>
          <p:cNvSpPr txBox="1">
            <a:spLocks noGrp="1"/>
          </p:cNvSpPr>
          <p:nvPr>
            <p:ph type="body" idx="1"/>
          </p:nvPr>
        </p:nvSpPr>
        <p:spPr>
          <a:xfrm>
            <a:off x="462401" y="6107535"/>
            <a:ext cx="7896225" cy="750888"/>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1"/>
              </a:buClr>
              <a:buSzPts val="1200"/>
              <a:buNone/>
              <a:defRPr sz="1200" b="0" i="0">
                <a:latin typeface="Arial"/>
                <a:ea typeface="Arial"/>
                <a:cs typeface="Arial"/>
                <a:sym typeface="Arial"/>
              </a:defRPr>
            </a:lvl1pPr>
            <a:lvl2pPr marL="914400" lvl="1" indent="-342900" algn="l">
              <a:spcBef>
                <a:spcPts val="1200"/>
              </a:spcBef>
              <a:spcAft>
                <a:spcPts val="0"/>
              </a:spcAft>
              <a:buClr>
                <a:schemeClr val="dk1"/>
              </a:buClr>
              <a:buSzPts val="1800"/>
              <a:buChar char="•"/>
              <a:defRPr sz="1800"/>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83294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line Title and half Content">
  <p:cSld name="2-line Title and half Content">
    <p:spTree>
      <p:nvGrpSpPr>
        <p:cNvPr id="1" name="Shape 45"/>
        <p:cNvGrpSpPr/>
        <p:nvPr/>
      </p:nvGrpSpPr>
      <p:grpSpPr>
        <a:xfrm>
          <a:off x="0" y="0"/>
          <a:ext cx="0" cy="0"/>
          <a:chOff x="0" y="0"/>
          <a:chExt cx="0" cy="0"/>
        </a:xfrm>
      </p:grpSpPr>
      <p:sp>
        <p:nvSpPr>
          <p:cNvPr id="46" name="Google Shape;46;p76"/>
          <p:cNvSpPr txBox="1">
            <a:spLocks noGrp="1"/>
          </p:cNvSpPr>
          <p:nvPr>
            <p:ph type="title"/>
          </p:nvPr>
        </p:nvSpPr>
        <p:spPr>
          <a:xfrm>
            <a:off x="457200" y="274641"/>
            <a:ext cx="4116388" cy="18274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6"/>
          <p:cNvSpPr txBox="1">
            <a:spLocks noGrp="1"/>
          </p:cNvSpPr>
          <p:nvPr>
            <p:ph type="body" idx="1"/>
          </p:nvPr>
        </p:nvSpPr>
        <p:spPr>
          <a:xfrm>
            <a:off x="457200" y="2417381"/>
            <a:ext cx="4116388" cy="3967547"/>
          </a:xfrm>
          <a:prstGeom prst="rect">
            <a:avLst/>
          </a:prstGeom>
          <a:noFill/>
          <a:ln>
            <a:noFill/>
          </a:ln>
        </p:spPr>
        <p:txBody>
          <a:bodyPr spcFirstLastPara="1" wrap="square" lIns="91425" tIns="45700" rIns="91425" bIns="45700" anchor="t" anchorCtr="0">
            <a:noAutofit/>
          </a:bodyPr>
          <a:lstStyle>
            <a:lvl1pPr marL="457200" lvl="0" indent="-381000" algn="l">
              <a:spcBef>
                <a:spcPts val="600"/>
              </a:spcBef>
              <a:spcAft>
                <a:spcPts val="0"/>
              </a:spcAft>
              <a:buClr>
                <a:schemeClr val="dk1"/>
              </a:buClr>
              <a:buSzPts val="2400"/>
              <a:buChar char="▪"/>
              <a:defRPr sz="2400"/>
            </a:lvl1pPr>
            <a:lvl2pPr marL="914400" lvl="1" indent="-342900" algn="l">
              <a:spcBef>
                <a:spcPts val="1200"/>
              </a:spcBef>
              <a:spcAft>
                <a:spcPts val="0"/>
              </a:spcAft>
              <a:buClr>
                <a:schemeClr val="dk1"/>
              </a:buClr>
              <a:buSzPts val="1800"/>
              <a:buChar char="•"/>
              <a:defRPr sz="1800"/>
            </a:lvl2pPr>
            <a:lvl3pPr marL="1371600" lvl="2" indent="-330200" algn="l">
              <a:spcBef>
                <a:spcPts val="600"/>
              </a:spcBef>
              <a:spcAft>
                <a:spcPts val="0"/>
              </a:spcAft>
              <a:buClr>
                <a:schemeClr val="dk1"/>
              </a:buClr>
              <a:buSzPts val="1600"/>
              <a:buChar char="•"/>
              <a:defRPr sz="16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cxnSp>
        <p:nvCxnSpPr>
          <p:cNvPr id="48" name="Google Shape;48;p76"/>
          <p:cNvCxnSpPr/>
          <p:nvPr/>
        </p:nvCxnSpPr>
        <p:spPr>
          <a:xfrm>
            <a:off x="4725988" y="0"/>
            <a:ext cx="0" cy="6858000"/>
          </a:xfrm>
          <a:prstGeom prst="straightConnector1">
            <a:avLst/>
          </a:prstGeom>
          <a:noFill/>
          <a:ln w="25400" cap="flat" cmpd="sng">
            <a:solidFill>
              <a:schemeClr val="lt1"/>
            </a:solidFill>
            <a:prstDash val="solid"/>
            <a:round/>
            <a:headEnd type="none" w="sm" len="sm"/>
            <a:tailEnd type="none" w="sm" len="sm"/>
          </a:ln>
        </p:spPr>
      </p:cxnSp>
      <p:sp>
        <p:nvSpPr>
          <p:cNvPr id="49" name="Google Shape;49;p76"/>
          <p:cNvSpPr>
            <a:spLocks noGrp="1"/>
          </p:cNvSpPr>
          <p:nvPr>
            <p:ph type="pic" idx="2"/>
          </p:nvPr>
        </p:nvSpPr>
        <p:spPr>
          <a:xfrm>
            <a:off x="4851400" y="0"/>
            <a:ext cx="4292600" cy="6858000"/>
          </a:xfrm>
          <a:prstGeom prst="rect">
            <a:avLst/>
          </a:prstGeom>
          <a:noFill/>
          <a:ln>
            <a:noFill/>
          </a:ln>
        </p:spPr>
      </p:sp>
    </p:spTree>
    <p:extLst>
      <p:ext uri="{BB962C8B-B14F-4D97-AF65-F5344CB8AC3E}">
        <p14:creationId xmlns:p14="http://schemas.microsoft.com/office/powerpoint/2010/main" val="4250249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2/3">
  <p:cSld name="Title and Content 2/3">
    <p:spTree>
      <p:nvGrpSpPr>
        <p:cNvPr id="1" name="Shape 61"/>
        <p:cNvGrpSpPr/>
        <p:nvPr/>
      </p:nvGrpSpPr>
      <p:grpSpPr>
        <a:xfrm>
          <a:off x="0" y="0"/>
          <a:ext cx="0" cy="0"/>
          <a:chOff x="0" y="0"/>
          <a:chExt cx="0" cy="0"/>
        </a:xfrm>
      </p:grpSpPr>
      <p:sp>
        <p:nvSpPr>
          <p:cNvPr id="62" name="Google Shape;62;p81"/>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1"/>
          <p:cNvSpPr txBox="1">
            <a:spLocks noGrp="1"/>
          </p:cNvSpPr>
          <p:nvPr>
            <p:ph type="body" idx="1"/>
          </p:nvPr>
        </p:nvSpPr>
        <p:spPr>
          <a:xfrm>
            <a:off x="457200" y="1716088"/>
            <a:ext cx="5486400" cy="4668837"/>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dk1"/>
              </a:buClr>
              <a:buSzPts val="1800"/>
              <a:buChar char="▪"/>
              <a:defRPr/>
            </a:lvl1pPr>
            <a:lvl2pPr marL="914400" lvl="1" indent="-342900" algn="l">
              <a:spcBef>
                <a:spcPts val="1200"/>
              </a:spcBef>
              <a:spcAft>
                <a:spcPts val="0"/>
              </a:spcAft>
              <a:buClr>
                <a:schemeClr val="dk1"/>
              </a:buClr>
              <a:buSzPts val="1800"/>
              <a:buChar char="•"/>
              <a:defRPr/>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75160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 citation w/line">
  <p:cSld name="Title Only + citation w/line">
    <p:spTree>
      <p:nvGrpSpPr>
        <p:cNvPr id="1" name="Shape 64"/>
        <p:cNvGrpSpPr/>
        <p:nvPr/>
      </p:nvGrpSpPr>
      <p:grpSpPr>
        <a:xfrm>
          <a:off x="0" y="0"/>
          <a:ext cx="0" cy="0"/>
          <a:chOff x="0" y="0"/>
          <a:chExt cx="0" cy="0"/>
        </a:xfrm>
      </p:grpSpPr>
      <p:cxnSp>
        <p:nvCxnSpPr>
          <p:cNvPr id="65" name="Google Shape;65;p82"/>
          <p:cNvCxnSpPr/>
          <p:nvPr/>
        </p:nvCxnSpPr>
        <p:spPr>
          <a:xfrm>
            <a:off x="461969" y="6084888"/>
            <a:ext cx="7989887" cy="0"/>
          </a:xfrm>
          <a:prstGeom prst="straightConnector1">
            <a:avLst/>
          </a:prstGeom>
          <a:noFill/>
          <a:ln w="12700" cap="flat" cmpd="sng">
            <a:solidFill>
              <a:schemeClr val="dk1"/>
            </a:solidFill>
            <a:prstDash val="solid"/>
            <a:round/>
            <a:headEnd type="none" w="sm" len="sm"/>
            <a:tailEnd type="none" w="sm" len="sm"/>
          </a:ln>
        </p:spPr>
      </p:cxnSp>
      <p:sp>
        <p:nvSpPr>
          <p:cNvPr id="66" name="Google Shape;66;p82"/>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2"/>
          <p:cNvSpPr txBox="1">
            <a:spLocks noGrp="1"/>
          </p:cNvSpPr>
          <p:nvPr>
            <p:ph type="body" idx="1"/>
          </p:nvPr>
        </p:nvSpPr>
        <p:spPr>
          <a:xfrm>
            <a:off x="462401" y="6107535"/>
            <a:ext cx="7896225" cy="750888"/>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1"/>
              </a:buClr>
              <a:buSzPts val="1400"/>
              <a:buNone/>
              <a:defRPr sz="1400" b="0" i="0">
                <a:latin typeface="Arial"/>
                <a:ea typeface="Arial"/>
                <a:cs typeface="Arial"/>
                <a:sym typeface="Arial"/>
              </a:defRPr>
            </a:lvl1pPr>
            <a:lvl2pPr marL="914400" lvl="1" indent="-342900" algn="l">
              <a:spcBef>
                <a:spcPts val="1200"/>
              </a:spcBef>
              <a:spcAft>
                <a:spcPts val="0"/>
              </a:spcAft>
              <a:buClr>
                <a:schemeClr val="dk1"/>
              </a:buClr>
              <a:buSzPts val="1800"/>
              <a:buChar char="•"/>
              <a:defRPr sz="1800"/>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20567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34"/>
        <p:cNvGrpSpPr/>
        <p:nvPr/>
      </p:nvGrpSpPr>
      <p:grpSpPr>
        <a:xfrm>
          <a:off x="0" y="0"/>
          <a:ext cx="0" cy="0"/>
          <a:chOff x="0" y="0"/>
          <a:chExt cx="0" cy="0"/>
        </a:xfrm>
      </p:grpSpPr>
      <p:sp>
        <p:nvSpPr>
          <p:cNvPr id="35" name="Google Shape;35;p105"/>
          <p:cNvSpPr/>
          <p:nvPr/>
        </p:nvSpPr>
        <p:spPr>
          <a:xfrm>
            <a:off x="3356050" y="5977100"/>
            <a:ext cx="5123100" cy="880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Tree>
    <p:extLst>
      <p:ext uri="{BB962C8B-B14F-4D97-AF65-F5344CB8AC3E}">
        <p14:creationId xmlns:p14="http://schemas.microsoft.com/office/powerpoint/2010/main" val="2965023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41"/>
        <p:cNvGrpSpPr/>
        <p:nvPr/>
      </p:nvGrpSpPr>
      <p:grpSpPr>
        <a:xfrm>
          <a:off x="0" y="0"/>
          <a:ext cx="0" cy="0"/>
          <a:chOff x="0" y="0"/>
          <a:chExt cx="0" cy="0"/>
        </a:xfrm>
      </p:grpSpPr>
      <p:sp>
        <p:nvSpPr>
          <p:cNvPr id="42" name="Google Shape;42;p108"/>
          <p:cNvSpPr txBox="1">
            <a:spLocks noGrp="1"/>
          </p:cNvSpPr>
          <p:nvPr>
            <p:ph type="title"/>
          </p:nvPr>
        </p:nvSpPr>
        <p:spPr>
          <a:xfrm>
            <a:off x="457200" y="274641"/>
            <a:ext cx="8229600" cy="18274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8"/>
          <p:cNvSpPr txBox="1">
            <a:spLocks noGrp="1"/>
          </p:cNvSpPr>
          <p:nvPr>
            <p:ph type="body" idx="1"/>
          </p:nvPr>
        </p:nvSpPr>
        <p:spPr>
          <a:xfrm>
            <a:off x="457200" y="2417381"/>
            <a:ext cx="5880100" cy="3967547"/>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dk1"/>
              </a:buClr>
              <a:buSzPts val="1800"/>
              <a:buChar char="▪"/>
              <a:defRPr/>
            </a:lvl1pPr>
            <a:lvl2pPr marL="914400" lvl="1" indent="-342900" algn="l">
              <a:spcBef>
                <a:spcPts val="1200"/>
              </a:spcBef>
              <a:spcAft>
                <a:spcPts val="0"/>
              </a:spcAft>
              <a:buClr>
                <a:schemeClr val="dk1"/>
              </a:buClr>
              <a:buSzPts val="1800"/>
              <a:buChar char="•"/>
              <a:defRPr/>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809193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2/3 width">
  <p:cSld name="Title and Content, 2/3 width">
    <p:spTree>
      <p:nvGrpSpPr>
        <p:cNvPr id="1" name="Shape 46"/>
        <p:cNvGrpSpPr/>
        <p:nvPr/>
      </p:nvGrpSpPr>
      <p:grpSpPr>
        <a:xfrm>
          <a:off x="0" y="0"/>
          <a:ext cx="0" cy="0"/>
          <a:chOff x="0" y="0"/>
          <a:chExt cx="0" cy="0"/>
        </a:xfrm>
      </p:grpSpPr>
      <p:sp>
        <p:nvSpPr>
          <p:cNvPr id="47" name="Google Shape;47;p91"/>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1"/>
          <p:cNvSpPr txBox="1">
            <a:spLocks noGrp="1"/>
          </p:cNvSpPr>
          <p:nvPr>
            <p:ph type="body" idx="1"/>
          </p:nvPr>
        </p:nvSpPr>
        <p:spPr>
          <a:xfrm>
            <a:off x="457200" y="1716089"/>
            <a:ext cx="5486400" cy="4506912"/>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dk1"/>
              </a:buClr>
              <a:buSzPts val="1800"/>
              <a:buChar char="▪"/>
              <a:defRPr/>
            </a:lvl1pPr>
            <a:lvl2pPr marL="914400" lvl="1" indent="-342900" algn="l">
              <a:spcBef>
                <a:spcPts val="1200"/>
              </a:spcBef>
              <a:spcAft>
                <a:spcPts val="0"/>
              </a:spcAft>
              <a:buClr>
                <a:schemeClr val="dk1"/>
              </a:buClr>
              <a:buSzPts val="1800"/>
              <a:buChar char="•"/>
              <a:defRPr/>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1437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2250"/>
            <a:ext cx="9144000" cy="311150"/>
          </a:xfrm>
          <a:prstGeom prst="rect">
            <a:avLst/>
          </a:prstGeom>
          <a:gradFill flip="none" rotWithShape="1">
            <a:gsLst>
              <a:gs pos="0">
                <a:srgbClr val="A1075C"/>
              </a:gs>
              <a:gs pos="50000">
                <a:srgbClr val="EC5B8F"/>
              </a:gs>
              <a:gs pos="100000">
                <a:srgbClr val="7F7F7F">
                  <a:lumMod val="24928"/>
                  <a:lumOff val="75072"/>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419100"/>
          </a:xfrm>
          <a:prstGeom prst="rect">
            <a:avLst/>
          </a:prstGeom>
          <a:gradFill flip="none" rotWithShape="1">
            <a:gsLst>
              <a:gs pos="0">
                <a:schemeClr val="tx1"/>
              </a:gs>
              <a:gs pos="80000">
                <a:schemeClr val="tx1">
                  <a:lumMod val="75000"/>
                  <a:lumOff val="25000"/>
                </a:schemeClr>
              </a:gs>
              <a:gs pos="100000">
                <a:schemeClr val="tx1">
                  <a:lumMod val="75000"/>
                  <a:lumOff val="2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F7437D-9C28-4485-8136-DE3C7521A7D8}" type="datetimeFigureOut">
              <a:rPr lang="en-US" smtClean="0"/>
              <a:t>8/31/26</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743B4-AD12-49DE-BA27-1A16B7F35F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4" r:id="rId13"/>
    <p:sldLayoutId id="2147483676" r:id="rId14"/>
    <p:sldLayoutId id="2147483683" r:id="rId15"/>
    <p:sldLayoutId id="2147483686" r:id="rId16"/>
    <p:sldLayoutId id="2147483687" r:id="rId17"/>
    <p:sldLayoutId id="2147483692" r:id="rId18"/>
    <p:sldLayoutId id="2147483694" r:id="rId19"/>
    <p:sldLayoutId id="2147483699" r:id="rId20"/>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s.pomona.edu/classes/cs181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cs.pomona.edu/classes/cs181e"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7924800" cy="609600"/>
          </a:xfrm>
        </p:spPr>
        <p:txBody>
          <a:bodyPr>
            <a:normAutofit/>
          </a:bodyPr>
          <a:lstStyle/>
          <a:p>
            <a:r>
              <a:rPr lang="en-US" dirty="0"/>
              <a:t>CS 181E		       			           Fall 2026</a:t>
            </a:r>
          </a:p>
        </p:txBody>
      </p:sp>
      <p:sp>
        <p:nvSpPr>
          <p:cNvPr id="2" name="Title 1"/>
          <p:cNvSpPr>
            <a:spLocks noGrp="1"/>
          </p:cNvSpPr>
          <p:nvPr>
            <p:ph type="title"/>
          </p:nvPr>
        </p:nvSpPr>
        <p:spPr>
          <a:xfrm>
            <a:off x="609600" y="2667002"/>
            <a:ext cx="8534400" cy="631825"/>
          </a:xfrm>
        </p:spPr>
        <p:txBody>
          <a:bodyPr>
            <a:normAutofit fontScale="90000"/>
          </a:bodyPr>
          <a:lstStyle/>
          <a:p>
            <a:r>
              <a:rPr lang="en-US" dirty="0"/>
              <a:t>Lecture 1: Intro to Ethical Software Systems</a:t>
            </a:r>
          </a:p>
        </p:txBody>
      </p:sp>
      <p:sp>
        <p:nvSpPr>
          <p:cNvPr id="4" name="Title 1"/>
          <p:cNvSpPr txBox="1">
            <a:spLocks/>
          </p:cNvSpPr>
          <p:nvPr/>
        </p:nvSpPr>
        <p:spPr>
          <a:xfrm>
            <a:off x="685800" y="4643183"/>
            <a:ext cx="7848600" cy="6318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endParaRPr lang="en-US" sz="2400" dirty="0">
              <a:solidFill>
                <a:schemeClr val="bg2"/>
              </a:solidFill>
            </a:endParaRPr>
          </a:p>
        </p:txBody>
      </p:sp>
      <p:sp>
        <p:nvSpPr>
          <p:cNvPr id="6" name="TextBox 5">
            <a:extLst>
              <a:ext uri="{FF2B5EF4-FFF2-40B4-BE49-F238E27FC236}">
                <a16:creationId xmlns:a16="http://schemas.microsoft.com/office/drawing/2014/main" id="{91D5A18B-1B0F-45FE-16CD-294F7BCB08EF}"/>
              </a:ext>
            </a:extLst>
          </p:cNvPr>
          <p:cNvSpPr txBox="1"/>
          <p:nvPr/>
        </p:nvSpPr>
        <p:spPr>
          <a:xfrm>
            <a:off x="3267560" y="6324600"/>
            <a:ext cx="4657240" cy="369332"/>
          </a:xfrm>
          <a:prstGeom prst="rect">
            <a:avLst/>
          </a:prstGeom>
          <a:noFill/>
        </p:spPr>
        <p:txBody>
          <a:bodyPr wrap="square">
            <a:spAutoFit/>
          </a:bodyPr>
          <a:lstStyle/>
          <a:p>
            <a:pPr marL="0" indent="0">
              <a:buNone/>
            </a:pPr>
            <a:r>
              <a:rPr lang="en-US" dirty="0">
                <a:hlinkClick r:id="rId3"/>
              </a:rPr>
              <a:t>https://cs.pomona.edu/classes/cs181e</a:t>
            </a:r>
            <a:r>
              <a:rPr lang="en-US" dirty="0">
                <a:solidFill>
                  <a:schemeClr val="accent6"/>
                </a:solidFill>
              </a:rPr>
              <a:t>)</a:t>
            </a:r>
          </a:p>
        </p:txBody>
      </p:sp>
      <p:pic>
        <p:nvPicPr>
          <p:cNvPr id="7" name="Picture 6">
            <a:extLst>
              <a:ext uri="{FF2B5EF4-FFF2-40B4-BE49-F238E27FC236}">
                <a16:creationId xmlns:a16="http://schemas.microsoft.com/office/drawing/2014/main" id="{F5DCA20E-338A-0976-28DA-9D0F686EC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4947356"/>
            <a:ext cx="1905000" cy="1905000"/>
          </a:xfrm>
          <a:prstGeom prst="rect">
            <a:avLst/>
          </a:prstGeom>
        </p:spPr>
      </p:pic>
    </p:spTree>
    <p:extLst>
      <p:ext uri="{BB962C8B-B14F-4D97-AF65-F5344CB8AC3E}">
        <p14:creationId xmlns:p14="http://schemas.microsoft.com/office/powerpoint/2010/main" val="17972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40FF3-2F95-3DFB-3EE3-08744E7F2F21}"/>
              </a:ext>
            </a:extLst>
          </p:cNvPr>
          <p:cNvSpPr>
            <a:spLocks noGrp="1"/>
          </p:cNvSpPr>
          <p:nvPr>
            <p:ph type="title"/>
          </p:nvPr>
        </p:nvSpPr>
        <p:spPr>
          <a:xfrm>
            <a:off x="457200" y="2933700"/>
            <a:ext cx="8229600" cy="990600"/>
          </a:xfrm>
        </p:spPr>
        <p:txBody>
          <a:bodyPr/>
          <a:lstStyle/>
          <a:p>
            <a:r>
              <a:rPr lang="en-US" dirty="0"/>
              <a:t>What is this class?</a:t>
            </a:r>
          </a:p>
        </p:txBody>
      </p:sp>
    </p:spTree>
    <p:extLst>
      <p:ext uri="{BB962C8B-B14F-4D97-AF65-F5344CB8AC3E}">
        <p14:creationId xmlns:p14="http://schemas.microsoft.com/office/powerpoint/2010/main" val="323773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7E6C57-613A-9220-A0C9-E6207A7F4296}"/>
              </a:ext>
            </a:extLst>
          </p:cNvPr>
          <p:cNvSpPr>
            <a:spLocks noGrp="1"/>
          </p:cNvSpPr>
          <p:nvPr>
            <p:ph type="title"/>
          </p:nvPr>
        </p:nvSpPr>
        <p:spPr/>
        <p:txBody>
          <a:bodyPr/>
          <a:lstStyle/>
          <a:p>
            <a:r>
              <a:rPr lang="en-US" dirty="0"/>
              <a:t>The (planned) approach</a:t>
            </a:r>
          </a:p>
        </p:txBody>
      </p:sp>
      <p:sp>
        <p:nvSpPr>
          <p:cNvPr id="4" name="Content Placeholder 3">
            <a:extLst>
              <a:ext uri="{FF2B5EF4-FFF2-40B4-BE49-F238E27FC236}">
                <a16:creationId xmlns:a16="http://schemas.microsoft.com/office/drawing/2014/main" id="{62DE62CB-F786-2062-FF29-8D253497D09A}"/>
              </a:ext>
            </a:extLst>
          </p:cNvPr>
          <p:cNvSpPr>
            <a:spLocks noGrp="1"/>
          </p:cNvSpPr>
          <p:nvPr>
            <p:ph idx="1"/>
          </p:nvPr>
        </p:nvSpPr>
        <p:spPr/>
        <p:txBody>
          <a:bodyPr/>
          <a:lstStyle/>
          <a:p>
            <a:r>
              <a:rPr lang="en-US" dirty="0"/>
              <a:t>technical tools and techniques that advance (or impede) ethical best practices</a:t>
            </a:r>
          </a:p>
          <a:p>
            <a:pPr lvl="1"/>
            <a:r>
              <a:rPr lang="en-US" dirty="0"/>
              <a:t>includes things like privacy, fairness, anti-bias/disparate impact, environment impact, societal impact</a:t>
            </a:r>
          </a:p>
          <a:p>
            <a:pPr lvl="1"/>
            <a:endParaRPr lang="en-US" dirty="0"/>
          </a:p>
          <a:p>
            <a:r>
              <a:rPr lang="en-US" dirty="0"/>
              <a:t>there will be a lot of programming (including ML)</a:t>
            </a:r>
          </a:p>
          <a:p>
            <a:r>
              <a:rPr lang="en-US" dirty="0"/>
              <a:t>there will be some math (including proofs)</a:t>
            </a:r>
          </a:p>
          <a:p>
            <a:endParaRPr lang="en-US" dirty="0"/>
          </a:p>
          <a:p>
            <a:r>
              <a:rPr lang="en-US" dirty="0" err="1"/>
              <a:t>Preqs</a:t>
            </a:r>
            <a:r>
              <a:rPr lang="en-US" dirty="0"/>
              <a:t>: CS 54 + CS 62</a:t>
            </a:r>
          </a:p>
        </p:txBody>
      </p:sp>
    </p:spTree>
    <p:extLst>
      <p:ext uri="{BB962C8B-B14F-4D97-AF65-F5344CB8AC3E}">
        <p14:creationId xmlns:p14="http://schemas.microsoft.com/office/powerpoint/2010/main" val="176609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0EDD9-FD39-E64D-BC89-6BFF7708AD3F}"/>
              </a:ext>
            </a:extLst>
          </p:cNvPr>
          <p:cNvSpPr>
            <a:spLocks noGrp="1"/>
          </p:cNvSpPr>
          <p:nvPr>
            <p:ph type="title"/>
          </p:nvPr>
        </p:nvSpPr>
        <p:spPr/>
        <p:txBody>
          <a:bodyPr/>
          <a:lstStyle/>
          <a:p>
            <a:r>
              <a:rPr lang="en-US" dirty="0"/>
              <a:t>The (planned) approach</a:t>
            </a:r>
          </a:p>
        </p:txBody>
      </p:sp>
      <p:pic>
        <p:nvPicPr>
          <p:cNvPr id="5" name="Content Placeholder 4">
            <a:extLst>
              <a:ext uri="{FF2B5EF4-FFF2-40B4-BE49-F238E27FC236}">
                <a16:creationId xmlns:a16="http://schemas.microsoft.com/office/drawing/2014/main" id="{4403DCCA-C029-6F48-5C5E-05509A8B80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9700" y="1442149"/>
            <a:ext cx="6324600" cy="5415851"/>
          </a:xfrm>
        </p:spPr>
      </p:pic>
    </p:spTree>
    <p:extLst>
      <p:ext uri="{BB962C8B-B14F-4D97-AF65-F5344CB8AC3E}">
        <p14:creationId xmlns:p14="http://schemas.microsoft.com/office/powerpoint/2010/main" val="288663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191E1-30CA-63AE-7732-3869B357AFC8}"/>
              </a:ext>
            </a:extLst>
          </p:cNvPr>
          <p:cNvSpPr>
            <a:spLocks noGrp="1"/>
          </p:cNvSpPr>
          <p:nvPr>
            <p:ph type="title"/>
          </p:nvPr>
        </p:nvSpPr>
        <p:spPr/>
        <p:txBody>
          <a:bodyPr/>
          <a:lstStyle/>
          <a:p>
            <a:r>
              <a:rPr lang="en-US" dirty="0"/>
              <a:t>Ethics</a:t>
            </a:r>
          </a:p>
        </p:txBody>
      </p:sp>
      <p:pic>
        <p:nvPicPr>
          <p:cNvPr id="9" name="Content Placeholder 8" descr="A screenshot of a computer&#10;&#10;AI-generated content may be incorrect.">
            <a:extLst>
              <a:ext uri="{FF2B5EF4-FFF2-40B4-BE49-F238E27FC236}">
                <a16:creationId xmlns:a16="http://schemas.microsoft.com/office/drawing/2014/main" id="{3592D138-6366-6309-DB77-0265C9AF26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8174" y="1524000"/>
            <a:ext cx="6627651" cy="4876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7924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71C3803-5F91-E9F2-A2DB-C2DC804EEF50}"/>
              </a:ext>
            </a:extLst>
          </p:cNvPr>
          <p:cNvSpPr/>
          <p:nvPr/>
        </p:nvSpPr>
        <p:spPr>
          <a:xfrm>
            <a:off x="1143000" y="2362200"/>
            <a:ext cx="6553201" cy="2895600"/>
          </a:xfrm>
          <a:prstGeom prst="rect">
            <a:avLst/>
          </a:prstGeom>
          <a:ln w="3175">
            <a:solidFill>
              <a:schemeClr val="tx1"/>
            </a:solidFill>
          </a:ln>
          <a:effectLst>
            <a:outerShdw blurRad="111951" dist="10654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 name="Title 1">
            <a:extLst>
              <a:ext uri="{FF2B5EF4-FFF2-40B4-BE49-F238E27FC236}">
                <a16:creationId xmlns:a16="http://schemas.microsoft.com/office/drawing/2014/main" id="{A1952F70-AA34-ADD0-8C39-DEE587280511}"/>
              </a:ext>
            </a:extLst>
          </p:cNvPr>
          <p:cNvSpPr>
            <a:spLocks noGrp="1"/>
          </p:cNvSpPr>
          <p:nvPr>
            <p:ph type="title"/>
          </p:nvPr>
        </p:nvSpPr>
        <p:spPr/>
        <p:txBody>
          <a:bodyPr/>
          <a:lstStyle/>
          <a:p>
            <a:r>
              <a:rPr lang="en-US" dirty="0"/>
              <a:t>Example 1</a:t>
            </a:r>
          </a:p>
        </p:txBody>
      </p:sp>
      <p:pic>
        <p:nvPicPr>
          <p:cNvPr id="5" name="Content Placeholder 4">
            <a:extLst>
              <a:ext uri="{FF2B5EF4-FFF2-40B4-BE49-F238E27FC236}">
                <a16:creationId xmlns:a16="http://schemas.microsoft.com/office/drawing/2014/main" id="{6BAC4FC7-116D-FCDE-0424-C6BCADE5378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0162" t="30383" r="33691" b="25708"/>
          <a:stretch>
            <a:fillRect/>
          </a:stretch>
        </p:blipFill>
        <p:spPr>
          <a:xfrm>
            <a:off x="1193800" y="2438400"/>
            <a:ext cx="6350000" cy="2492218"/>
          </a:xfrm>
        </p:spPr>
      </p:pic>
      <p:pic>
        <p:nvPicPr>
          <p:cNvPr id="9" name="Content Placeholder 4">
            <a:extLst>
              <a:ext uri="{FF2B5EF4-FFF2-40B4-BE49-F238E27FC236}">
                <a16:creationId xmlns:a16="http://schemas.microsoft.com/office/drawing/2014/main" id="{E60B251E-E753-A648-B7CC-A2F410B4A92A}"/>
              </a:ext>
            </a:extLst>
          </p:cNvPr>
          <p:cNvPicPr>
            <a:picLocks noChangeAspect="1"/>
          </p:cNvPicPr>
          <p:nvPr/>
        </p:nvPicPr>
        <p:blipFill>
          <a:blip r:embed="rId3">
            <a:extLst>
              <a:ext uri="{28A0092B-C50C-407E-A947-70E740481C1C}">
                <a14:useLocalDpi xmlns:a14="http://schemas.microsoft.com/office/drawing/2010/main" val="0"/>
              </a:ext>
            </a:extLst>
          </a:blip>
          <a:srcRect l="1858" t="77083" r="82575" b="19040"/>
          <a:stretch>
            <a:fillRect/>
          </a:stretch>
        </p:blipFill>
        <p:spPr>
          <a:xfrm>
            <a:off x="1185333" y="4800600"/>
            <a:ext cx="2142066" cy="220098"/>
          </a:xfrm>
          <a:prstGeom prst="rect">
            <a:avLst/>
          </a:prstGeom>
        </p:spPr>
      </p:pic>
      <p:pic>
        <p:nvPicPr>
          <p:cNvPr id="10" name="Content Placeholder 4">
            <a:extLst>
              <a:ext uri="{FF2B5EF4-FFF2-40B4-BE49-F238E27FC236}">
                <a16:creationId xmlns:a16="http://schemas.microsoft.com/office/drawing/2014/main" id="{25D9A55D-FE47-68F4-4A74-C2C25431B6FD}"/>
              </a:ext>
            </a:extLst>
          </p:cNvPr>
          <p:cNvPicPr>
            <a:picLocks noChangeAspect="1"/>
          </p:cNvPicPr>
          <p:nvPr/>
        </p:nvPicPr>
        <p:blipFill>
          <a:blip r:embed="rId3">
            <a:extLst>
              <a:ext uri="{28A0092B-C50C-407E-A947-70E740481C1C}">
                <a14:useLocalDpi xmlns:a14="http://schemas.microsoft.com/office/drawing/2010/main" val="0"/>
              </a:ext>
            </a:extLst>
          </a:blip>
          <a:srcRect l="1671" t="86056" r="82456" b="11044"/>
          <a:stretch>
            <a:fillRect/>
          </a:stretch>
        </p:blipFill>
        <p:spPr>
          <a:xfrm>
            <a:off x="1168401" y="5052059"/>
            <a:ext cx="2184400" cy="164597"/>
          </a:xfrm>
          <a:prstGeom prst="rect">
            <a:avLst/>
          </a:prstGeom>
        </p:spPr>
      </p:pic>
      <p:pic>
        <p:nvPicPr>
          <p:cNvPr id="11" name="Content Placeholder 4">
            <a:extLst>
              <a:ext uri="{FF2B5EF4-FFF2-40B4-BE49-F238E27FC236}">
                <a16:creationId xmlns:a16="http://schemas.microsoft.com/office/drawing/2014/main" id="{68AD8DA3-960C-853C-8A92-CEDF91F958FA}"/>
              </a:ext>
            </a:extLst>
          </p:cNvPr>
          <p:cNvPicPr>
            <a:picLocks noChangeAspect="1"/>
          </p:cNvPicPr>
          <p:nvPr/>
        </p:nvPicPr>
        <p:blipFill>
          <a:blip r:embed="rId3">
            <a:extLst>
              <a:ext uri="{28A0092B-C50C-407E-A947-70E740481C1C}">
                <a14:useLocalDpi xmlns:a14="http://schemas.microsoft.com/office/drawing/2010/main" val="0"/>
              </a:ext>
            </a:extLst>
          </a:blip>
          <a:srcRect l="1672" t="81218" r="82455" b="14904"/>
          <a:stretch>
            <a:fillRect/>
          </a:stretch>
        </p:blipFill>
        <p:spPr>
          <a:xfrm>
            <a:off x="3200401" y="4839143"/>
            <a:ext cx="2184400" cy="220098"/>
          </a:xfrm>
          <a:prstGeom prst="rect">
            <a:avLst/>
          </a:prstGeom>
        </p:spPr>
      </p:pic>
    </p:spTree>
    <p:extLst>
      <p:ext uri="{BB962C8B-B14F-4D97-AF65-F5344CB8AC3E}">
        <p14:creationId xmlns:p14="http://schemas.microsoft.com/office/powerpoint/2010/main" val="2184305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3660B-449E-8787-9342-0EC90EA51CF4}"/>
              </a:ext>
            </a:extLst>
          </p:cNvPr>
          <p:cNvSpPr>
            <a:spLocks noGrp="1"/>
          </p:cNvSpPr>
          <p:nvPr>
            <p:ph type="title"/>
          </p:nvPr>
        </p:nvSpPr>
        <p:spPr/>
        <p:txBody>
          <a:bodyPr/>
          <a:lstStyle/>
          <a:p>
            <a:r>
              <a:rPr lang="en-US" dirty="0"/>
              <a:t>Ethical Frameworks</a:t>
            </a:r>
          </a:p>
        </p:txBody>
      </p:sp>
      <p:sp>
        <p:nvSpPr>
          <p:cNvPr id="4" name="Text Placeholder 3">
            <a:extLst>
              <a:ext uri="{FF2B5EF4-FFF2-40B4-BE49-F238E27FC236}">
                <a16:creationId xmlns:a16="http://schemas.microsoft.com/office/drawing/2014/main" id="{6ECC26FA-AC6B-CCDC-5FB7-6CBF7B30CD6B}"/>
              </a:ext>
            </a:extLst>
          </p:cNvPr>
          <p:cNvSpPr>
            <a:spLocks noGrp="1"/>
          </p:cNvSpPr>
          <p:nvPr>
            <p:ph type="body" idx="1"/>
          </p:nvPr>
        </p:nvSpPr>
        <p:spPr/>
        <p:txBody>
          <a:bodyPr/>
          <a:lstStyle/>
          <a:p>
            <a:r>
              <a:rPr lang="en-US" b="1" dirty="0"/>
              <a:t>Consequentialist Ethics</a:t>
            </a:r>
          </a:p>
        </p:txBody>
      </p:sp>
      <p:sp>
        <p:nvSpPr>
          <p:cNvPr id="5" name="Content Placeholder 4">
            <a:extLst>
              <a:ext uri="{FF2B5EF4-FFF2-40B4-BE49-F238E27FC236}">
                <a16:creationId xmlns:a16="http://schemas.microsoft.com/office/drawing/2014/main" id="{111F707D-23D7-BB08-097C-57554BF5F011}"/>
              </a:ext>
            </a:extLst>
          </p:cNvPr>
          <p:cNvSpPr>
            <a:spLocks noGrp="1"/>
          </p:cNvSpPr>
          <p:nvPr>
            <p:ph sz="half" idx="2"/>
          </p:nvPr>
        </p:nvSpPr>
        <p:spPr>
          <a:xfrm>
            <a:off x="457200" y="2438400"/>
            <a:ext cx="4114800" cy="3951288"/>
          </a:xfrm>
        </p:spPr>
        <p:txBody>
          <a:bodyPr>
            <a:normAutofit lnSpcReduction="10000"/>
          </a:bodyPr>
          <a:lstStyle/>
          <a:p>
            <a:r>
              <a:rPr lang="en-US" dirty="0"/>
              <a:t>what matters is the impact</a:t>
            </a:r>
          </a:p>
          <a:p>
            <a:endParaRPr lang="en-US" dirty="0"/>
          </a:p>
          <a:p>
            <a:r>
              <a:rPr lang="en-US" dirty="0"/>
              <a:t>assess benefits/harms each possible choice</a:t>
            </a:r>
          </a:p>
          <a:p>
            <a:endParaRPr lang="en-US" dirty="0"/>
          </a:p>
          <a:p>
            <a:r>
              <a:rPr lang="en-US" dirty="0"/>
              <a:t>maximize net benefit</a:t>
            </a:r>
          </a:p>
          <a:p>
            <a:endParaRPr lang="en-US" dirty="0"/>
          </a:p>
        </p:txBody>
      </p:sp>
      <p:sp>
        <p:nvSpPr>
          <p:cNvPr id="6" name="Text Placeholder 5">
            <a:extLst>
              <a:ext uri="{FF2B5EF4-FFF2-40B4-BE49-F238E27FC236}">
                <a16:creationId xmlns:a16="http://schemas.microsoft.com/office/drawing/2014/main" id="{0FE2382A-6836-4430-D4CC-6C3D2D24292C}"/>
              </a:ext>
            </a:extLst>
          </p:cNvPr>
          <p:cNvSpPr>
            <a:spLocks noGrp="1"/>
          </p:cNvSpPr>
          <p:nvPr>
            <p:ph type="body" sz="quarter" idx="3"/>
          </p:nvPr>
        </p:nvSpPr>
        <p:spPr/>
        <p:txBody>
          <a:bodyPr/>
          <a:lstStyle/>
          <a:p>
            <a:r>
              <a:rPr lang="en-US" b="1" dirty="0"/>
              <a:t>Deontological Ethics</a:t>
            </a:r>
          </a:p>
        </p:txBody>
      </p:sp>
      <p:sp>
        <p:nvSpPr>
          <p:cNvPr id="7" name="Content Placeholder 6">
            <a:extLst>
              <a:ext uri="{FF2B5EF4-FFF2-40B4-BE49-F238E27FC236}">
                <a16:creationId xmlns:a16="http://schemas.microsoft.com/office/drawing/2014/main" id="{1CB9C9F1-4CCD-DF02-7EA7-81DDA957D806}"/>
              </a:ext>
            </a:extLst>
          </p:cNvPr>
          <p:cNvSpPr>
            <a:spLocks noGrp="1"/>
          </p:cNvSpPr>
          <p:nvPr>
            <p:ph sz="quarter" idx="4"/>
          </p:nvPr>
        </p:nvSpPr>
        <p:spPr/>
        <p:txBody>
          <a:bodyPr>
            <a:normAutofit lnSpcReduction="10000"/>
          </a:bodyPr>
          <a:lstStyle/>
          <a:p>
            <a:r>
              <a:rPr lang="en-US" dirty="0"/>
              <a:t>what matters is process</a:t>
            </a:r>
          </a:p>
          <a:p>
            <a:endParaRPr lang="en-US" dirty="0"/>
          </a:p>
          <a:p>
            <a:r>
              <a:rPr lang="en-US" dirty="0"/>
              <a:t>consider what rights various stakeholders have</a:t>
            </a:r>
          </a:p>
          <a:p>
            <a:endParaRPr lang="en-US" dirty="0"/>
          </a:p>
          <a:p>
            <a:r>
              <a:rPr lang="en-US" dirty="0"/>
              <a:t>decisions should respect rights</a:t>
            </a:r>
          </a:p>
          <a:p>
            <a:endParaRPr lang="en-US" dirty="0"/>
          </a:p>
          <a:p>
            <a:r>
              <a:rPr lang="en-US" dirty="0"/>
              <a:t>“What sort of world do I want to live in?”</a:t>
            </a:r>
          </a:p>
        </p:txBody>
      </p:sp>
    </p:spTree>
    <p:extLst>
      <p:ext uri="{BB962C8B-B14F-4D97-AF65-F5344CB8AC3E}">
        <p14:creationId xmlns:p14="http://schemas.microsoft.com/office/powerpoint/2010/main" val="11872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uiExpand="1" build="p"/>
      <p:bldP spid="6" grpId="0" build="p"/>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F4F3-284C-8C92-938C-741BD8291E96}"/>
              </a:ext>
            </a:extLst>
          </p:cNvPr>
          <p:cNvSpPr>
            <a:spLocks noGrp="1"/>
          </p:cNvSpPr>
          <p:nvPr>
            <p:ph type="title"/>
          </p:nvPr>
        </p:nvSpPr>
        <p:spPr/>
        <p:txBody>
          <a:bodyPr/>
          <a:lstStyle/>
          <a:p>
            <a:r>
              <a:rPr lang="en-US" dirty="0"/>
              <a:t>Consequentialist Ethics</a:t>
            </a:r>
          </a:p>
        </p:txBody>
      </p:sp>
      <p:sp>
        <p:nvSpPr>
          <p:cNvPr id="7" name="Content Placeholder 6">
            <a:extLst>
              <a:ext uri="{FF2B5EF4-FFF2-40B4-BE49-F238E27FC236}">
                <a16:creationId xmlns:a16="http://schemas.microsoft.com/office/drawing/2014/main" id="{BD24B128-8CAC-65B1-D0F3-B8F2423AC1CE}"/>
              </a:ext>
            </a:extLst>
          </p:cNvPr>
          <p:cNvSpPr>
            <a:spLocks noGrp="1"/>
          </p:cNvSpPr>
          <p:nvPr>
            <p:ph idx="1"/>
          </p:nvPr>
        </p:nvSpPr>
        <p:spPr/>
        <p:txBody>
          <a:bodyPr/>
          <a:lstStyle/>
          <a:p>
            <a:r>
              <a:rPr lang="en-US" b="1" dirty="0">
                <a:solidFill>
                  <a:schemeClr val="accent1"/>
                </a:solidFill>
              </a:rPr>
              <a:t>General Idea: </a:t>
            </a:r>
            <a:r>
              <a:rPr lang="en-US" dirty="0"/>
              <a:t>what matters is the impact</a:t>
            </a:r>
          </a:p>
          <a:p>
            <a:endParaRPr lang="en-US" dirty="0"/>
          </a:p>
          <a:p>
            <a:r>
              <a:rPr lang="en-US" b="1" dirty="0">
                <a:solidFill>
                  <a:schemeClr val="accent1"/>
                </a:solidFill>
              </a:rPr>
              <a:t>Approach: </a:t>
            </a:r>
            <a:r>
              <a:rPr lang="en-US" dirty="0"/>
              <a:t>assess benefits/harms each possible choice</a:t>
            </a:r>
          </a:p>
          <a:p>
            <a:endParaRPr lang="en-US" dirty="0"/>
          </a:p>
          <a:p>
            <a:r>
              <a:rPr lang="en-US" b="1" dirty="0">
                <a:solidFill>
                  <a:schemeClr val="accent1"/>
                </a:solidFill>
              </a:rPr>
              <a:t>Ethical choice: </a:t>
            </a:r>
            <a:r>
              <a:rPr lang="en-US" dirty="0"/>
              <a:t>maximize net benefit</a:t>
            </a:r>
          </a:p>
          <a:p>
            <a:endParaRPr lang="en-US" dirty="0"/>
          </a:p>
        </p:txBody>
      </p:sp>
    </p:spTree>
    <p:extLst>
      <p:ext uri="{BB962C8B-B14F-4D97-AF65-F5344CB8AC3E}">
        <p14:creationId xmlns:p14="http://schemas.microsoft.com/office/powerpoint/2010/main" val="1848550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57274-600F-7C4E-DA8A-1703B90628CA}"/>
              </a:ext>
            </a:extLst>
          </p:cNvPr>
          <p:cNvSpPr>
            <a:spLocks noGrp="1"/>
          </p:cNvSpPr>
          <p:nvPr>
            <p:ph type="title"/>
          </p:nvPr>
        </p:nvSpPr>
        <p:spPr/>
        <p:txBody>
          <a:bodyPr>
            <a:normAutofit/>
          </a:bodyPr>
          <a:lstStyle/>
          <a:p>
            <a:r>
              <a:rPr lang="en-US" dirty="0"/>
              <a:t>Example: Applying Consequentialism</a:t>
            </a:r>
          </a:p>
        </p:txBody>
      </p:sp>
      <p:sp>
        <p:nvSpPr>
          <p:cNvPr id="7" name="Content Placeholder 6">
            <a:extLst>
              <a:ext uri="{FF2B5EF4-FFF2-40B4-BE49-F238E27FC236}">
                <a16:creationId xmlns:a16="http://schemas.microsoft.com/office/drawing/2014/main" id="{D808BAF4-9D75-32AD-E318-0636D798A9C2}"/>
              </a:ext>
            </a:extLst>
          </p:cNvPr>
          <p:cNvSpPr>
            <a:spLocks noGrp="1"/>
          </p:cNvSpPr>
          <p:nvPr>
            <p:ph idx="1"/>
          </p:nvPr>
        </p:nvSpPr>
        <p:spPr/>
        <p:txBody>
          <a:bodyPr/>
          <a:lstStyle/>
          <a:p>
            <a:pPr marL="0" indent="0">
              <a:buNone/>
            </a:pPr>
            <a:r>
              <a:rPr lang="en-US" b="1" dirty="0">
                <a:solidFill>
                  <a:schemeClr val="accent1"/>
                </a:solidFill>
              </a:rPr>
              <a:t>Scenario: </a:t>
            </a:r>
            <a:r>
              <a:rPr lang="en-US" dirty="0"/>
              <a:t>A runaway trolly with no brakes. Five people are tied to the current track. One person is tied to the other track.</a:t>
            </a:r>
          </a:p>
          <a:p>
            <a:endParaRPr lang="en-US" dirty="0"/>
          </a:p>
          <a:p>
            <a:pPr marL="457200" indent="-457200">
              <a:buFont typeface="+mj-lt"/>
              <a:buAutoNum type="arabicPeriod"/>
            </a:pPr>
            <a:r>
              <a:rPr lang="en-US" b="1" i="1" dirty="0">
                <a:solidFill>
                  <a:schemeClr val="accent1"/>
                </a:solidFill>
              </a:rPr>
              <a:t>Do Nothing</a:t>
            </a:r>
            <a:endParaRPr lang="en-US" dirty="0">
              <a:solidFill>
                <a:schemeClr val="accent1"/>
              </a:solidFill>
            </a:endParaRPr>
          </a:p>
          <a:p>
            <a:pPr marL="457200" indent="-457200">
              <a:buFont typeface="+mj-lt"/>
              <a:buAutoNum type="arabicPeriod"/>
            </a:pPr>
            <a:r>
              <a:rPr lang="en-US" b="1" i="1" dirty="0">
                <a:solidFill>
                  <a:schemeClr val="accent1"/>
                </a:solidFill>
              </a:rPr>
              <a:t>Switch Tracks</a:t>
            </a:r>
            <a:endParaRPr lang="en-US" dirty="0">
              <a:solidFill>
                <a:schemeClr val="accent1"/>
              </a:solidFill>
            </a:endParaRPr>
          </a:p>
        </p:txBody>
      </p:sp>
      <p:pic>
        <p:nvPicPr>
          <p:cNvPr id="9" name="Picture 8" descr="A red trolley with yellow trim&#10;&#10;AI-generated content may be incorrect.">
            <a:extLst>
              <a:ext uri="{FF2B5EF4-FFF2-40B4-BE49-F238E27FC236}">
                <a16:creationId xmlns:a16="http://schemas.microsoft.com/office/drawing/2014/main" id="{5DB536C3-E2C3-DA2C-446C-6EA4E14FF7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3638" flipH="1">
            <a:off x="5373744" y="3886350"/>
            <a:ext cx="3666538" cy="2648055"/>
          </a:xfrm>
          <a:prstGeom prst="rect">
            <a:avLst/>
          </a:prstGeom>
        </p:spPr>
      </p:pic>
    </p:spTree>
    <p:extLst>
      <p:ext uri="{BB962C8B-B14F-4D97-AF65-F5344CB8AC3E}">
        <p14:creationId xmlns:p14="http://schemas.microsoft.com/office/powerpoint/2010/main" val="144024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3EFB6-E208-F926-0DA4-E6FB11C020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0300AF-5425-8EAB-B4E6-572DD92499F5}"/>
              </a:ext>
            </a:extLst>
          </p:cNvPr>
          <p:cNvSpPr>
            <a:spLocks noGrp="1"/>
          </p:cNvSpPr>
          <p:nvPr>
            <p:ph type="title"/>
          </p:nvPr>
        </p:nvSpPr>
        <p:spPr/>
        <p:txBody>
          <a:bodyPr/>
          <a:lstStyle/>
          <a:p>
            <a:r>
              <a:rPr lang="en-US" dirty="0"/>
              <a:t>Exercise: Applying Consequentialism</a:t>
            </a:r>
          </a:p>
        </p:txBody>
      </p:sp>
      <p:sp>
        <p:nvSpPr>
          <p:cNvPr id="5" name="Content Placeholder 6">
            <a:extLst>
              <a:ext uri="{FF2B5EF4-FFF2-40B4-BE49-F238E27FC236}">
                <a16:creationId xmlns:a16="http://schemas.microsoft.com/office/drawing/2014/main" id="{C744251A-380E-E034-1C83-FF5FB97B9721}"/>
              </a:ext>
            </a:extLst>
          </p:cNvPr>
          <p:cNvSpPr>
            <a:spLocks noGrp="1"/>
          </p:cNvSpPr>
          <p:nvPr>
            <p:ph idx="1"/>
          </p:nvPr>
        </p:nvSpPr>
        <p:spPr>
          <a:xfrm>
            <a:off x="457200" y="1600200"/>
            <a:ext cx="8229600" cy="4876800"/>
          </a:xfrm>
        </p:spPr>
        <p:txBody>
          <a:bodyPr>
            <a:normAutofit/>
          </a:bodyPr>
          <a:lstStyle/>
          <a:p>
            <a:pPr marL="0" indent="0">
              <a:buNone/>
            </a:pPr>
            <a:r>
              <a:rPr lang="en-US" b="1" dirty="0">
                <a:solidFill>
                  <a:schemeClr val="accent1"/>
                </a:solidFill>
              </a:rPr>
              <a:t>Scenario: </a:t>
            </a:r>
            <a:r>
              <a:rPr lang="en-US" dirty="0"/>
              <a:t>Company A is designing a new social networking app and needs to decide which posts to display to users. They can either display recent posts from accounts the user follows or they can use information they know about the person to recommend content they thing they’d like. Preliminary user testing shows that most user prefer the recommended content and spend more time on the app that way. </a:t>
            </a:r>
          </a:p>
          <a:p>
            <a:endParaRPr lang="en-US" dirty="0">
              <a:solidFill>
                <a:schemeClr val="accent1"/>
              </a:solidFill>
            </a:endParaRPr>
          </a:p>
          <a:p>
            <a:pPr marL="457200" indent="-457200">
              <a:buFont typeface="+mj-lt"/>
              <a:buAutoNum type="arabicPeriod"/>
            </a:pPr>
            <a:r>
              <a:rPr lang="en-US" b="1" i="1" dirty="0">
                <a:solidFill>
                  <a:schemeClr val="accent1"/>
                </a:solidFill>
              </a:rPr>
              <a:t>Display recent content from friends</a:t>
            </a:r>
            <a:endParaRPr lang="en-US" dirty="0">
              <a:solidFill>
                <a:schemeClr val="accent1"/>
              </a:solidFill>
            </a:endParaRPr>
          </a:p>
          <a:p>
            <a:pPr marL="457200" indent="-457200">
              <a:buFont typeface="+mj-lt"/>
              <a:buAutoNum type="arabicPeriod"/>
            </a:pPr>
            <a:r>
              <a:rPr lang="en-US" b="1" i="1" dirty="0">
                <a:solidFill>
                  <a:schemeClr val="accent1"/>
                </a:solidFill>
              </a:rPr>
              <a:t>Display recommended content</a:t>
            </a:r>
            <a:endParaRPr lang="en-US" dirty="0">
              <a:solidFill>
                <a:schemeClr val="accent1"/>
              </a:solidFill>
            </a:endParaRPr>
          </a:p>
        </p:txBody>
      </p:sp>
      <p:pic>
        <p:nvPicPr>
          <p:cNvPr id="7" name="Picture 6" descr="A black and white image of a hacker&#10;&#10;AI-generated content may be incorrect.">
            <a:extLst>
              <a:ext uri="{FF2B5EF4-FFF2-40B4-BE49-F238E27FC236}">
                <a16:creationId xmlns:a16="http://schemas.microsoft.com/office/drawing/2014/main" id="{BBDDD68A-D775-4351-AC43-44A3E6E0F0CF}"/>
              </a:ext>
            </a:extLst>
          </p:cNvPr>
          <p:cNvPicPr>
            <a:picLocks noChangeAspect="1"/>
          </p:cNvPicPr>
          <p:nvPr/>
        </p:nvPicPr>
        <p:blipFill>
          <a:blip r:embed="rId3">
            <a:extLst>
              <a:ext uri="{28A0092B-C50C-407E-A947-70E740481C1C}">
                <a14:useLocalDpi xmlns:a14="http://schemas.microsoft.com/office/drawing/2010/main" val="0"/>
              </a:ext>
            </a:extLst>
          </a:blip>
          <a:srcRect t="6844" r="5264" b="11836"/>
          <a:stretch/>
        </p:blipFill>
        <p:spPr>
          <a:xfrm>
            <a:off x="6858000" y="4744765"/>
            <a:ext cx="2286000" cy="2113235"/>
          </a:xfrm>
          <a:prstGeom prst="rect">
            <a:avLst/>
          </a:prstGeom>
        </p:spPr>
      </p:pic>
    </p:spTree>
    <p:extLst>
      <p:ext uri="{BB962C8B-B14F-4D97-AF65-F5344CB8AC3E}">
        <p14:creationId xmlns:p14="http://schemas.microsoft.com/office/powerpoint/2010/main" val="9880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E9DB-083F-E107-A261-0EF8FD00B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689813-EDD6-EB6A-EEE2-EE3A6C86DEA4}"/>
              </a:ext>
            </a:extLst>
          </p:cNvPr>
          <p:cNvSpPr>
            <a:spLocks noGrp="1"/>
          </p:cNvSpPr>
          <p:nvPr>
            <p:ph type="title"/>
          </p:nvPr>
        </p:nvSpPr>
        <p:spPr/>
        <p:txBody>
          <a:bodyPr/>
          <a:lstStyle/>
          <a:p>
            <a:r>
              <a:rPr lang="en-US" dirty="0"/>
              <a:t>Deontological Ethics</a:t>
            </a:r>
          </a:p>
        </p:txBody>
      </p:sp>
      <p:sp>
        <p:nvSpPr>
          <p:cNvPr id="7" name="Content Placeholder 6">
            <a:extLst>
              <a:ext uri="{FF2B5EF4-FFF2-40B4-BE49-F238E27FC236}">
                <a16:creationId xmlns:a16="http://schemas.microsoft.com/office/drawing/2014/main" id="{248E97FE-D5D4-1612-A024-1AD4E844B855}"/>
              </a:ext>
            </a:extLst>
          </p:cNvPr>
          <p:cNvSpPr>
            <a:spLocks noGrp="1"/>
          </p:cNvSpPr>
          <p:nvPr>
            <p:ph idx="1"/>
          </p:nvPr>
        </p:nvSpPr>
        <p:spPr>
          <a:xfrm>
            <a:off x="457200" y="1600200"/>
            <a:ext cx="8686800" cy="4876800"/>
          </a:xfrm>
        </p:spPr>
        <p:txBody>
          <a:bodyPr/>
          <a:lstStyle/>
          <a:p>
            <a:r>
              <a:rPr lang="en-US" b="1" dirty="0">
                <a:solidFill>
                  <a:schemeClr val="accent1"/>
                </a:solidFill>
              </a:rPr>
              <a:t>General idea: </a:t>
            </a:r>
            <a:r>
              <a:rPr lang="en-US" dirty="0"/>
              <a:t>what matters is process</a:t>
            </a:r>
          </a:p>
          <a:p>
            <a:endParaRPr lang="en-US" dirty="0"/>
          </a:p>
          <a:p>
            <a:r>
              <a:rPr lang="en-US" b="1" dirty="0">
                <a:solidFill>
                  <a:schemeClr val="accent1"/>
                </a:solidFill>
              </a:rPr>
              <a:t>Approach: </a:t>
            </a:r>
            <a:r>
              <a:rPr lang="en-US" dirty="0"/>
              <a:t>consider what rights/values various stakeholders have</a:t>
            </a:r>
          </a:p>
          <a:p>
            <a:endParaRPr lang="en-US" dirty="0"/>
          </a:p>
          <a:p>
            <a:r>
              <a:rPr lang="en-US" b="1" dirty="0">
                <a:solidFill>
                  <a:schemeClr val="accent1"/>
                </a:solidFill>
              </a:rPr>
              <a:t>Ethical choice: </a:t>
            </a:r>
            <a:r>
              <a:rPr lang="en-US" dirty="0"/>
              <a:t>respect rights/values</a:t>
            </a:r>
          </a:p>
          <a:p>
            <a:pPr lvl="1"/>
            <a:r>
              <a:rPr lang="en-US" dirty="0"/>
              <a:t>“What sort of world do I want to live in?”</a:t>
            </a:r>
          </a:p>
          <a:p>
            <a:endParaRPr lang="en-US" dirty="0"/>
          </a:p>
        </p:txBody>
      </p:sp>
    </p:spTree>
    <p:extLst>
      <p:ext uri="{BB962C8B-B14F-4D97-AF65-F5344CB8AC3E}">
        <p14:creationId xmlns:p14="http://schemas.microsoft.com/office/powerpoint/2010/main" val="238801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1CAC1-787E-AD81-C6E8-6E937A3757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E7D51-C5CB-57D3-5028-34FD45423829}"/>
              </a:ext>
            </a:extLst>
          </p:cNvPr>
          <p:cNvSpPr>
            <a:spLocks noGrp="1"/>
          </p:cNvSpPr>
          <p:nvPr>
            <p:ph type="title"/>
          </p:nvPr>
        </p:nvSpPr>
        <p:spPr/>
        <p:txBody>
          <a:bodyPr>
            <a:normAutofit/>
          </a:bodyPr>
          <a:lstStyle/>
          <a:p>
            <a:r>
              <a:rPr lang="en-US" dirty="0"/>
              <a:t>Example: Applying deontology</a:t>
            </a:r>
          </a:p>
        </p:txBody>
      </p:sp>
      <p:sp>
        <p:nvSpPr>
          <p:cNvPr id="7" name="Content Placeholder 6">
            <a:extLst>
              <a:ext uri="{FF2B5EF4-FFF2-40B4-BE49-F238E27FC236}">
                <a16:creationId xmlns:a16="http://schemas.microsoft.com/office/drawing/2014/main" id="{5405ED5F-1899-8646-9B7E-197EEB7EF5C6}"/>
              </a:ext>
            </a:extLst>
          </p:cNvPr>
          <p:cNvSpPr>
            <a:spLocks noGrp="1"/>
          </p:cNvSpPr>
          <p:nvPr>
            <p:ph idx="1"/>
          </p:nvPr>
        </p:nvSpPr>
        <p:spPr/>
        <p:txBody>
          <a:bodyPr/>
          <a:lstStyle/>
          <a:p>
            <a:pPr marL="0" indent="0">
              <a:buNone/>
            </a:pPr>
            <a:r>
              <a:rPr lang="en-US" b="1" dirty="0">
                <a:solidFill>
                  <a:schemeClr val="accent1"/>
                </a:solidFill>
              </a:rPr>
              <a:t>Scenario: </a:t>
            </a:r>
            <a:r>
              <a:rPr lang="en-US" dirty="0"/>
              <a:t>A runaway trolly with no brakes. Five people are tied to the current track. One person is tied to the other track.</a:t>
            </a:r>
          </a:p>
          <a:p>
            <a:endParaRPr lang="en-US" dirty="0"/>
          </a:p>
          <a:p>
            <a:pPr marL="457200" indent="-457200">
              <a:buFont typeface="+mj-lt"/>
              <a:buAutoNum type="arabicPeriod"/>
            </a:pPr>
            <a:r>
              <a:rPr lang="en-US" b="1" i="1" dirty="0">
                <a:solidFill>
                  <a:schemeClr val="accent1"/>
                </a:solidFill>
              </a:rPr>
              <a:t>Do Nothing</a:t>
            </a:r>
            <a:endParaRPr lang="en-US" dirty="0">
              <a:solidFill>
                <a:schemeClr val="accent1"/>
              </a:solidFill>
            </a:endParaRPr>
          </a:p>
          <a:p>
            <a:pPr marL="457200" indent="-457200">
              <a:buFont typeface="+mj-lt"/>
              <a:buAutoNum type="arabicPeriod"/>
            </a:pPr>
            <a:r>
              <a:rPr lang="en-US" b="1" i="1" dirty="0">
                <a:solidFill>
                  <a:schemeClr val="accent1"/>
                </a:solidFill>
              </a:rPr>
              <a:t>Switch Tracks</a:t>
            </a:r>
            <a:endParaRPr lang="en-US" dirty="0">
              <a:solidFill>
                <a:schemeClr val="accent1"/>
              </a:solidFill>
            </a:endParaRPr>
          </a:p>
        </p:txBody>
      </p:sp>
      <p:pic>
        <p:nvPicPr>
          <p:cNvPr id="9" name="Picture 8" descr="A red trolley with yellow trim&#10;&#10;AI-generated content may be incorrect.">
            <a:extLst>
              <a:ext uri="{FF2B5EF4-FFF2-40B4-BE49-F238E27FC236}">
                <a16:creationId xmlns:a16="http://schemas.microsoft.com/office/drawing/2014/main" id="{81AA3239-1E0D-2FC7-8136-BC05F5F92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3638" flipH="1">
            <a:off x="5373744" y="3886350"/>
            <a:ext cx="3666538" cy="2648055"/>
          </a:xfrm>
          <a:prstGeom prst="rect">
            <a:avLst/>
          </a:prstGeom>
        </p:spPr>
      </p:pic>
    </p:spTree>
    <p:extLst>
      <p:ext uri="{BB962C8B-B14F-4D97-AF65-F5344CB8AC3E}">
        <p14:creationId xmlns:p14="http://schemas.microsoft.com/office/powerpoint/2010/main" val="2567588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BE74F-8188-AAA5-A7C0-D23015925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283FD-FD06-FFB5-323E-F9DA2D4362CD}"/>
              </a:ext>
            </a:extLst>
          </p:cNvPr>
          <p:cNvSpPr>
            <a:spLocks noGrp="1"/>
          </p:cNvSpPr>
          <p:nvPr>
            <p:ph type="title"/>
          </p:nvPr>
        </p:nvSpPr>
        <p:spPr/>
        <p:txBody>
          <a:bodyPr/>
          <a:lstStyle/>
          <a:p>
            <a:r>
              <a:rPr lang="en-US" dirty="0"/>
              <a:t>Exercise: Applying deontology</a:t>
            </a:r>
          </a:p>
        </p:txBody>
      </p:sp>
      <p:sp>
        <p:nvSpPr>
          <p:cNvPr id="5" name="Content Placeholder 6">
            <a:extLst>
              <a:ext uri="{FF2B5EF4-FFF2-40B4-BE49-F238E27FC236}">
                <a16:creationId xmlns:a16="http://schemas.microsoft.com/office/drawing/2014/main" id="{3849BCAC-030A-736C-C80D-09CCCF2A63A1}"/>
              </a:ext>
            </a:extLst>
          </p:cNvPr>
          <p:cNvSpPr>
            <a:spLocks noGrp="1"/>
          </p:cNvSpPr>
          <p:nvPr>
            <p:ph idx="1"/>
          </p:nvPr>
        </p:nvSpPr>
        <p:spPr>
          <a:xfrm>
            <a:off x="457200" y="1600200"/>
            <a:ext cx="8229600" cy="4876800"/>
          </a:xfrm>
        </p:spPr>
        <p:txBody>
          <a:bodyPr>
            <a:normAutofit/>
          </a:bodyPr>
          <a:lstStyle/>
          <a:p>
            <a:pPr marL="0" indent="0">
              <a:buNone/>
            </a:pPr>
            <a:r>
              <a:rPr lang="en-US" b="1" dirty="0">
                <a:solidFill>
                  <a:schemeClr val="accent1"/>
                </a:solidFill>
              </a:rPr>
              <a:t>Scenario: </a:t>
            </a:r>
            <a:r>
              <a:rPr lang="en-US" dirty="0"/>
              <a:t>Company A is designing a new social networking app and needs to decide which posts to display to users. They can either display recent posts from accounts the user follows or they can use information they know about the person to recommend content they thing they’d like. Preliminary user testing shows that most user prefer the recommended content and spend more time on the app that way. </a:t>
            </a:r>
          </a:p>
          <a:p>
            <a:endParaRPr lang="en-US" dirty="0">
              <a:solidFill>
                <a:schemeClr val="accent1"/>
              </a:solidFill>
            </a:endParaRPr>
          </a:p>
          <a:p>
            <a:pPr marL="457200" indent="-457200">
              <a:buFont typeface="+mj-lt"/>
              <a:buAutoNum type="arabicPeriod"/>
            </a:pPr>
            <a:r>
              <a:rPr lang="en-US" b="1" i="1" dirty="0">
                <a:solidFill>
                  <a:schemeClr val="accent1"/>
                </a:solidFill>
              </a:rPr>
              <a:t>Display recent content from friends</a:t>
            </a:r>
            <a:endParaRPr lang="en-US" dirty="0">
              <a:solidFill>
                <a:schemeClr val="accent1"/>
              </a:solidFill>
            </a:endParaRPr>
          </a:p>
          <a:p>
            <a:pPr marL="457200" indent="-457200">
              <a:buFont typeface="+mj-lt"/>
              <a:buAutoNum type="arabicPeriod"/>
            </a:pPr>
            <a:r>
              <a:rPr lang="en-US" b="1" i="1" dirty="0">
                <a:solidFill>
                  <a:schemeClr val="accent1"/>
                </a:solidFill>
              </a:rPr>
              <a:t>Display recommended content</a:t>
            </a:r>
            <a:endParaRPr lang="en-US" dirty="0">
              <a:solidFill>
                <a:schemeClr val="accent1"/>
              </a:solidFill>
            </a:endParaRPr>
          </a:p>
        </p:txBody>
      </p:sp>
      <p:pic>
        <p:nvPicPr>
          <p:cNvPr id="7" name="Picture 6" descr="A black and white image of a hacker&#10;&#10;AI-generated content may be incorrect.">
            <a:extLst>
              <a:ext uri="{FF2B5EF4-FFF2-40B4-BE49-F238E27FC236}">
                <a16:creationId xmlns:a16="http://schemas.microsoft.com/office/drawing/2014/main" id="{EC108946-E266-C6D0-1324-83A7E6E918E7}"/>
              </a:ext>
            </a:extLst>
          </p:cNvPr>
          <p:cNvPicPr>
            <a:picLocks noChangeAspect="1"/>
          </p:cNvPicPr>
          <p:nvPr/>
        </p:nvPicPr>
        <p:blipFill>
          <a:blip r:embed="rId3">
            <a:extLst>
              <a:ext uri="{28A0092B-C50C-407E-A947-70E740481C1C}">
                <a14:useLocalDpi xmlns:a14="http://schemas.microsoft.com/office/drawing/2010/main" val="0"/>
              </a:ext>
            </a:extLst>
          </a:blip>
          <a:srcRect t="6844" r="5264" b="11836"/>
          <a:stretch/>
        </p:blipFill>
        <p:spPr>
          <a:xfrm>
            <a:off x="6858000" y="4744765"/>
            <a:ext cx="2286000" cy="2113235"/>
          </a:xfrm>
          <a:prstGeom prst="rect">
            <a:avLst/>
          </a:prstGeom>
        </p:spPr>
      </p:pic>
    </p:spTree>
    <p:extLst>
      <p:ext uri="{BB962C8B-B14F-4D97-AF65-F5344CB8AC3E}">
        <p14:creationId xmlns:p14="http://schemas.microsoft.com/office/powerpoint/2010/main" val="2175517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44B-79AF-DD4A-BF99-F07EBBB48769}"/>
              </a:ext>
            </a:extLst>
          </p:cNvPr>
          <p:cNvSpPr>
            <a:spLocks noGrp="1"/>
          </p:cNvSpPr>
          <p:nvPr>
            <p:ph type="title"/>
          </p:nvPr>
        </p:nvSpPr>
        <p:spPr/>
        <p:txBody>
          <a:bodyPr>
            <a:normAutofit fontScale="90000"/>
          </a:bodyPr>
          <a:lstStyle/>
          <a:p>
            <a:r>
              <a:rPr lang="en-US" dirty="0"/>
              <a:t>Exercise: Combining Ethical Frameworks</a:t>
            </a:r>
          </a:p>
        </p:txBody>
      </p:sp>
      <p:sp>
        <p:nvSpPr>
          <p:cNvPr id="3" name="Content Placeholder 2">
            <a:extLst>
              <a:ext uri="{FF2B5EF4-FFF2-40B4-BE49-F238E27FC236}">
                <a16:creationId xmlns:a16="http://schemas.microsoft.com/office/drawing/2014/main" id="{E290D890-FB69-BCB4-EFF0-C1AD6B0C45F4}"/>
              </a:ext>
            </a:extLst>
          </p:cNvPr>
          <p:cNvSpPr>
            <a:spLocks noGrp="1"/>
          </p:cNvSpPr>
          <p:nvPr>
            <p:ph idx="1"/>
          </p:nvPr>
        </p:nvSpPr>
        <p:spPr/>
        <p:txBody>
          <a:bodyPr>
            <a:normAutofit fontScale="92500" lnSpcReduction="20000"/>
          </a:bodyPr>
          <a:lstStyle/>
          <a:p>
            <a:pPr marL="0" indent="0">
              <a:buNone/>
            </a:pPr>
            <a:r>
              <a:rPr lang="en-US" b="1" dirty="0">
                <a:solidFill>
                  <a:schemeClr val="accent1"/>
                </a:solidFill>
              </a:rPr>
              <a:t>Scenario: </a:t>
            </a:r>
            <a:r>
              <a:rPr lang="en-US" dirty="0"/>
              <a:t>Company A discovers a new machine learning model that can predict hiring decisions with 90% accuracy. This software will streamline the hiring application and interview process. </a:t>
            </a:r>
          </a:p>
          <a:p>
            <a:endParaRPr lang="en-US" dirty="0">
              <a:solidFill>
                <a:schemeClr val="accent1"/>
              </a:solidFill>
            </a:endParaRPr>
          </a:p>
          <a:p>
            <a:pPr marL="457200" indent="-457200">
              <a:buFont typeface="+mj-lt"/>
              <a:buAutoNum type="arabicPeriod"/>
            </a:pPr>
            <a:r>
              <a:rPr lang="en-US" b="1" i="1" dirty="0">
                <a:solidFill>
                  <a:schemeClr val="accent1"/>
                </a:solidFill>
              </a:rPr>
              <a:t>Using the ML model to make hiring decisions</a:t>
            </a:r>
            <a:endParaRPr lang="en-US" dirty="0">
              <a:solidFill>
                <a:schemeClr val="accent1"/>
              </a:solidFill>
            </a:endParaRPr>
          </a:p>
          <a:p>
            <a:pPr marL="457200" indent="-457200">
              <a:buFont typeface="+mj-lt"/>
              <a:buAutoNum type="arabicPeriod"/>
            </a:pPr>
            <a:r>
              <a:rPr lang="en-US" b="1" i="1" dirty="0">
                <a:solidFill>
                  <a:schemeClr val="accent1"/>
                </a:solidFill>
              </a:rPr>
              <a:t>Using the ML model to do initial screening and then interview recommended candidates</a:t>
            </a:r>
          </a:p>
          <a:p>
            <a:pPr marL="457200" indent="-457200">
              <a:buFont typeface="+mj-lt"/>
              <a:buAutoNum type="arabicPeriod"/>
            </a:pPr>
            <a:r>
              <a:rPr lang="en-US" b="1" i="1" dirty="0">
                <a:solidFill>
                  <a:schemeClr val="accent1"/>
                </a:solidFill>
              </a:rPr>
              <a:t>Use a fully-human hiring process</a:t>
            </a:r>
          </a:p>
          <a:p>
            <a:pPr marL="457200" indent="-457200">
              <a:buFont typeface="+mj-lt"/>
              <a:buAutoNum type="arabicPeriod"/>
            </a:pPr>
            <a:endParaRPr lang="en-US" b="1" i="1" dirty="0">
              <a:solidFill>
                <a:schemeClr val="accent1"/>
              </a:solidFill>
            </a:endParaRPr>
          </a:p>
          <a:p>
            <a:r>
              <a:rPr lang="en-US" dirty="0">
                <a:solidFill>
                  <a:schemeClr val="tx2"/>
                </a:solidFill>
              </a:rPr>
              <a:t>What would be the most ethical decision according to consequentialist ethics?</a:t>
            </a:r>
          </a:p>
          <a:p>
            <a:r>
              <a:rPr lang="en-US" dirty="0">
                <a:solidFill>
                  <a:schemeClr val="tx2"/>
                </a:solidFill>
              </a:rPr>
              <a:t>What would be the most ethical decision according to deontological ethics?</a:t>
            </a:r>
          </a:p>
          <a:p>
            <a:r>
              <a:rPr lang="en-US" dirty="0">
                <a:solidFill>
                  <a:schemeClr val="tx2"/>
                </a:solidFill>
              </a:rPr>
              <a:t>What do you personally think is the most ethical decision?</a:t>
            </a:r>
          </a:p>
          <a:p>
            <a:pPr marL="0" indent="0">
              <a:buNone/>
            </a:pPr>
            <a:endParaRPr lang="en-US" dirty="0"/>
          </a:p>
        </p:txBody>
      </p:sp>
    </p:spTree>
    <p:extLst>
      <p:ext uri="{BB962C8B-B14F-4D97-AF65-F5344CB8AC3E}">
        <p14:creationId xmlns:p14="http://schemas.microsoft.com/office/powerpoint/2010/main" val="32205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5D60-09E6-D5A3-6442-804CD59A2F8E}"/>
              </a:ext>
            </a:extLst>
          </p:cNvPr>
          <p:cNvSpPr>
            <a:spLocks noGrp="1"/>
          </p:cNvSpPr>
          <p:nvPr>
            <p:ph type="title"/>
          </p:nvPr>
        </p:nvSpPr>
        <p:spPr/>
        <p:txBody>
          <a:bodyPr/>
          <a:lstStyle/>
          <a:p>
            <a:r>
              <a:rPr lang="en-US" dirty="0"/>
              <a:t>Exercise: Applying Ethical Theory</a:t>
            </a:r>
          </a:p>
        </p:txBody>
      </p:sp>
      <p:sp>
        <p:nvSpPr>
          <p:cNvPr id="3" name="Content Placeholder 2">
            <a:extLst>
              <a:ext uri="{FF2B5EF4-FFF2-40B4-BE49-F238E27FC236}">
                <a16:creationId xmlns:a16="http://schemas.microsoft.com/office/drawing/2014/main" id="{6830EAC6-C38F-315C-8E4C-D912A581C488}"/>
              </a:ext>
            </a:extLst>
          </p:cNvPr>
          <p:cNvSpPr>
            <a:spLocks noGrp="1"/>
          </p:cNvSpPr>
          <p:nvPr>
            <p:ph idx="1"/>
          </p:nvPr>
        </p:nvSpPr>
        <p:spPr/>
        <p:txBody>
          <a:bodyPr/>
          <a:lstStyle/>
          <a:p>
            <a:r>
              <a:rPr lang="en-US" dirty="0"/>
              <a:t>Under what circumstances is it ethical to use LLMs generally?</a:t>
            </a:r>
          </a:p>
          <a:p>
            <a:endParaRPr lang="en-US" dirty="0"/>
          </a:p>
          <a:p>
            <a:r>
              <a:rPr lang="en-US" dirty="0"/>
              <a:t>Under what circumstances is it ethical to use LLMs in this course?</a:t>
            </a:r>
          </a:p>
          <a:p>
            <a:endParaRPr lang="en-US" dirty="0"/>
          </a:p>
          <a:p>
            <a:r>
              <a:rPr lang="en-US" dirty="0"/>
              <a:t>To what extent do consequentialist ethics, deontological ethics, and your personal instincts give different answers?</a:t>
            </a:r>
          </a:p>
        </p:txBody>
      </p:sp>
    </p:spTree>
    <p:extLst>
      <p:ext uri="{BB962C8B-B14F-4D97-AF65-F5344CB8AC3E}">
        <p14:creationId xmlns:p14="http://schemas.microsoft.com/office/powerpoint/2010/main" val="2316980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Logistics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674353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Logistics</a:t>
            </a:r>
          </a:p>
        </p:txBody>
      </p:sp>
      <p:pic>
        <p:nvPicPr>
          <p:cNvPr id="5" name="Picture 4" descr="A person smiling at camera&#10;&#10;AI-generated content may be incorrect.">
            <a:extLst>
              <a:ext uri="{FF2B5EF4-FFF2-40B4-BE49-F238E27FC236}">
                <a16:creationId xmlns:a16="http://schemas.microsoft.com/office/drawing/2014/main" id="{DC82C695-172C-D8A4-1805-B25D8BBC1AA1}"/>
              </a:ext>
            </a:extLst>
          </p:cNvPr>
          <p:cNvPicPr>
            <a:picLocks noChangeAspect="1"/>
          </p:cNvPicPr>
          <p:nvPr/>
        </p:nvPicPr>
        <p:blipFill>
          <a:blip r:embed="rId3">
            <a:extLst>
              <a:ext uri="{28A0092B-C50C-407E-A947-70E740481C1C}">
                <a14:useLocalDpi xmlns:a14="http://schemas.microsoft.com/office/drawing/2010/main" val="0"/>
              </a:ext>
            </a:extLst>
          </a:blip>
          <a:srcRect r="22222" b="20371"/>
          <a:stretch>
            <a:fillRect/>
          </a:stretch>
        </p:blipFill>
        <p:spPr>
          <a:xfrm rot="5400000">
            <a:off x="739049" y="1775551"/>
            <a:ext cx="2167211" cy="1664109"/>
          </a:xfrm>
          <a:prstGeom prst="rect">
            <a:avLst/>
          </a:prstGeom>
        </p:spPr>
      </p:pic>
      <p:sp>
        <p:nvSpPr>
          <p:cNvPr id="9" name="TextBox 8"/>
          <p:cNvSpPr txBox="1"/>
          <p:nvPr/>
        </p:nvSpPr>
        <p:spPr>
          <a:xfrm>
            <a:off x="3048000" y="1600200"/>
            <a:ext cx="5630067" cy="1569660"/>
          </a:xfrm>
          <a:prstGeom prst="rect">
            <a:avLst/>
          </a:prstGeom>
          <a:noFill/>
        </p:spPr>
        <p:txBody>
          <a:bodyPr wrap="none" rtlCol="0">
            <a:spAutoFit/>
          </a:bodyPr>
          <a:lstStyle/>
          <a:p>
            <a:r>
              <a:rPr lang="en-US" sz="2400" dirty="0"/>
              <a:t>Prof. Eleanor Birrell</a:t>
            </a:r>
          </a:p>
          <a:p>
            <a:endParaRPr lang="en-US" sz="2400" dirty="0"/>
          </a:p>
          <a:p>
            <a:r>
              <a:rPr lang="en-US" sz="2400" dirty="0"/>
              <a:t>Research in usable security and privacy</a:t>
            </a:r>
          </a:p>
          <a:p>
            <a:r>
              <a:rPr lang="en-US" sz="2400" dirty="0"/>
              <a:t>OH: MW 3-5pm</a:t>
            </a:r>
          </a:p>
        </p:txBody>
      </p:sp>
      <p:sp>
        <p:nvSpPr>
          <p:cNvPr id="11" name="Content Placeholder 2"/>
          <p:cNvSpPr txBox="1">
            <a:spLocks/>
          </p:cNvSpPr>
          <p:nvPr/>
        </p:nvSpPr>
        <p:spPr>
          <a:xfrm>
            <a:off x="457200" y="3886200"/>
            <a:ext cx="8229600" cy="2971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b="1" dirty="0">
                <a:ea typeface="Cronos Pro" charset="0"/>
                <a:cs typeface="Cronos Pro" charset="0"/>
              </a:rPr>
              <a:t>Class Meetings: </a:t>
            </a:r>
          </a:p>
          <a:p>
            <a:pPr lvl="1"/>
            <a:r>
              <a:rPr lang="en-US" dirty="0">
                <a:ea typeface="Cronos Pro" charset="0"/>
                <a:cs typeface="Cronos Pro" charset="0"/>
              </a:rPr>
              <a:t>Monday and Wednesday, 1:15-2:30pm in Edmunds 101</a:t>
            </a:r>
          </a:p>
          <a:p>
            <a:pPr lvl="1"/>
            <a:endParaRPr lang="en-US" dirty="0">
              <a:ea typeface="Cronos Pro" charset="0"/>
              <a:cs typeface="Cronos Pro" charset="0"/>
            </a:endParaRPr>
          </a:p>
        </p:txBody>
      </p:sp>
    </p:spTree>
    <p:extLst>
      <p:ext uri="{BB962C8B-B14F-4D97-AF65-F5344CB8AC3E}">
        <p14:creationId xmlns:p14="http://schemas.microsoft.com/office/powerpoint/2010/main" val="700852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Work</a:t>
            </a:r>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dirty="0"/>
              <a:t>Homework (45%)</a:t>
            </a:r>
          </a:p>
          <a:p>
            <a:pPr lvl="1"/>
            <a:r>
              <a:rPr lang="en-US" dirty="0"/>
              <a:t>Approximately 8 weekly </a:t>
            </a:r>
            <a:r>
              <a:rPr lang="en-US" dirty="0" err="1"/>
              <a:t>homeworks</a:t>
            </a:r>
            <a:r>
              <a:rPr lang="en-US" dirty="0"/>
              <a:t> </a:t>
            </a:r>
          </a:p>
          <a:p>
            <a:pPr lvl="1"/>
            <a:r>
              <a:rPr lang="en-US" dirty="0"/>
              <a:t>Goal: reinforce and engage more deeply with material covered in class</a:t>
            </a:r>
          </a:p>
          <a:p>
            <a:pPr lvl="1"/>
            <a:r>
              <a:rPr lang="en-US" dirty="0"/>
              <a:t>All assignments will be due Wednesdays at 11:59pm PT</a:t>
            </a:r>
          </a:p>
          <a:p>
            <a:endParaRPr lang="en-US" dirty="0"/>
          </a:p>
          <a:p>
            <a:r>
              <a:rPr lang="en-US" dirty="0"/>
              <a:t>Final course project (35%)</a:t>
            </a:r>
          </a:p>
          <a:p>
            <a:pPr lvl="1"/>
            <a:r>
              <a:rPr lang="en-US" dirty="0"/>
              <a:t>Do something cool and individual relating to the course material</a:t>
            </a:r>
          </a:p>
          <a:p>
            <a:pPr lvl="1"/>
            <a:r>
              <a:rPr lang="en-US" dirty="0"/>
              <a:t>Done in groups of 2-4</a:t>
            </a:r>
          </a:p>
          <a:p>
            <a:pPr lvl="1"/>
            <a:r>
              <a:rPr lang="en-US" dirty="0"/>
              <a:t>Proposals due Nov 18</a:t>
            </a:r>
          </a:p>
          <a:p>
            <a:pPr lvl="1"/>
            <a:r>
              <a:rPr lang="en-US" dirty="0"/>
              <a:t>Presentations in class Dec 7-9</a:t>
            </a:r>
          </a:p>
          <a:p>
            <a:pPr lvl="1"/>
            <a:r>
              <a:rPr lang="en-US" dirty="0"/>
              <a:t>Final project due Dec 9</a:t>
            </a:r>
          </a:p>
          <a:p>
            <a:pPr marL="274320" lvl="1" indent="0">
              <a:buNone/>
            </a:pPr>
            <a:endParaRPr lang="en-US" dirty="0"/>
          </a:p>
          <a:p>
            <a:r>
              <a:rPr lang="en-US" dirty="0"/>
              <a:t>Participation (10%)</a:t>
            </a:r>
          </a:p>
          <a:p>
            <a:pPr lvl="1"/>
            <a:r>
              <a:rPr lang="en-US" dirty="0"/>
              <a:t>Show up! Participate! Have fun!</a:t>
            </a:r>
          </a:p>
          <a:p>
            <a:pPr marL="274320" lvl="1" indent="0">
              <a:buNone/>
            </a:pPr>
            <a:endParaRPr lang="en-US" dirty="0"/>
          </a:p>
        </p:txBody>
      </p:sp>
    </p:spTree>
    <p:extLst>
      <p:ext uri="{BB962C8B-B14F-4D97-AF65-F5344CB8AC3E}">
        <p14:creationId xmlns:p14="http://schemas.microsoft.com/office/powerpoint/2010/main" val="174163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website</a:t>
            </a:r>
          </a:p>
        </p:txBody>
      </p:sp>
      <p:sp>
        <p:nvSpPr>
          <p:cNvPr id="3" name="Content Placeholder 2"/>
          <p:cNvSpPr>
            <a:spLocks noGrp="1"/>
          </p:cNvSpPr>
          <p:nvPr>
            <p:ph idx="1"/>
          </p:nvPr>
        </p:nvSpPr>
        <p:spPr/>
        <p:txBody>
          <a:bodyPr>
            <a:normAutofit/>
          </a:bodyPr>
          <a:lstStyle/>
          <a:p>
            <a:pPr marL="0" indent="0">
              <a:buNone/>
            </a:pPr>
            <a:r>
              <a:rPr lang="en-US" dirty="0">
                <a:hlinkClick r:id="rId2"/>
              </a:rPr>
              <a:t>https://cs.pomona.edu/classes/cs181e</a:t>
            </a:r>
            <a:r>
              <a:rPr lang="en-US" dirty="0">
                <a:solidFill>
                  <a:schemeClr val="accent6"/>
                </a:solidFill>
              </a:rPr>
              <a:t>)</a:t>
            </a:r>
          </a:p>
          <a:p>
            <a:r>
              <a:rPr lang="en-US" dirty="0"/>
              <a:t>All information is on the course website</a:t>
            </a:r>
          </a:p>
        </p:txBody>
      </p:sp>
      <p:pic>
        <p:nvPicPr>
          <p:cNvPr id="4" name="Picture 3">
            <a:extLst>
              <a:ext uri="{FF2B5EF4-FFF2-40B4-BE49-F238E27FC236}">
                <a16:creationId xmlns:a16="http://schemas.microsoft.com/office/drawing/2014/main" id="{9DF6094D-1C09-043D-5BAF-B086567D8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3956756"/>
            <a:ext cx="2895600" cy="2895600"/>
          </a:xfrm>
          <a:prstGeom prst="rect">
            <a:avLst/>
          </a:prstGeom>
        </p:spPr>
      </p:pic>
    </p:spTree>
    <p:extLst>
      <p:ext uri="{BB962C8B-B14F-4D97-AF65-F5344CB8AC3E}">
        <p14:creationId xmlns:p14="http://schemas.microsoft.com/office/powerpoint/2010/main" val="23319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Clarity">
  <a:themeElements>
    <a:clrScheme name="Custom 3">
      <a:dk1>
        <a:srgbClr val="000000"/>
      </a:dk1>
      <a:lt1>
        <a:srgbClr val="FFFFFF"/>
      </a:lt1>
      <a:dk2>
        <a:srgbClr val="000000"/>
      </a:dk2>
      <a:lt2>
        <a:srgbClr val="A5A5A5"/>
      </a:lt2>
      <a:accent1>
        <a:srgbClr val="9E2F6A"/>
      </a:accent1>
      <a:accent2>
        <a:srgbClr val="009192"/>
      </a:accent2>
      <a:accent3>
        <a:srgbClr val="A9A9A9"/>
      </a:accent3>
      <a:accent4>
        <a:srgbClr val="D5D5D5"/>
      </a:accent4>
      <a:accent5>
        <a:srgbClr val="FFFFFF"/>
      </a:accent5>
      <a:accent6>
        <a:srgbClr val="FFFFFF"/>
      </a:accent6>
      <a:hlink>
        <a:srgbClr val="0070C0"/>
      </a:hlink>
      <a:folHlink>
        <a:srgbClr val="00206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Presentation3" id="{6495FFB3-5D92-074E-B89D-542AE82BF1BE}" vid="{19B8E867-9DEE-184C-A40C-B4D7506C62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AExam</Template>
  <TotalTime>27234</TotalTime>
  <Words>743</Words>
  <Application>Microsoft Macintosh PowerPoint</Application>
  <PresentationFormat>On-screen Show (4:3)</PresentationFormat>
  <Paragraphs>113</Paragraphs>
  <Slides>19</Slides>
  <Notes>7</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Cronos Pro</vt:lpstr>
      <vt:lpstr>Clarity</vt:lpstr>
      <vt:lpstr>Lecture 1: Intro to Ethical Software Systems</vt:lpstr>
      <vt:lpstr>What is this class?</vt:lpstr>
      <vt:lpstr>The (planned) approach</vt:lpstr>
      <vt:lpstr>The (planned) approach</vt:lpstr>
      <vt:lpstr>Ethics</vt:lpstr>
      <vt:lpstr>Example 1</vt:lpstr>
      <vt:lpstr>Ethical Frameworks</vt:lpstr>
      <vt:lpstr>Consequentialist Ethics</vt:lpstr>
      <vt:lpstr>Example: Applying Consequentialism</vt:lpstr>
      <vt:lpstr>Exercise: Applying Consequentialism</vt:lpstr>
      <vt:lpstr>Deontological Ethics</vt:lpstr>
      <vt:lpstr>Example: Applying deontology</vt:lpstr>
      <vt:lpstr>Exercise: Applying deontology</vt:lpstr>
      <vt:lpstr>Exercise: Combining Ethical Frameworks</vt:lpstr>
      <vt:lpstr>Exercise: Applying Ethical Theory</vt:lpstr>
      <vt:lpstr>Logistics</vt:lpstr>
      <vt:lpstr>Course Logistics</vt:lpstr>
      <vt:lpstr>Course Work</vt:lpstr>
      <vt:lpstr>Course website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Eleanor Birrell</cp:lastModifiedBy>
  <cp:revision>435</cp:revision>
  <cp:lastPrinted>2018-09-05T23:12:02Z</cp:lastPrinted>
  <dcterms:created xsi:type="dcterms:W3CDTF">2018-01-05T20:19:03Z</dcterms:created>
  <dcterms:modified xsi:type="dcterms:W3CDTF">2026-08-31T18:10:38Z</dcterms:modified>
</cp:coreProperties>
</file>