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6" r:id="rId2"/>
    <p:sldId id="557" r:id="rId3"/>
    <p:sldId id="558" r:id="rId4"/>
    <p:sldId id="1270" r:id="rId5"/>
    <p:sldId id="1269" r:id="rId6"/>
    <p:sldId id="1481" r:id="rId7"/>
    <p:sldId id="1474" r:id="rId8"/>
    <p:sldId id="1276" r:id="rId9"/>
    <p:sldId id="294" r:id="rId10"/>
    <p:sldId id="1281" r:id="rId11"/>
    <p:sldId id="1479" r:id="rId12"/>
    <p:sldId id="1476" r:id="rId13"/>
    <p:sldId id="1480" r:id="rId14"/>
    <p:sldId id="310" r:id="rId15"/>
    <p:sldId id="1279" r:id="rId16"/>
    <p:sldId id="309" r:id="rId17"/>
    <p:sldId id="1286" r:id="rId18"/>
    <p:sldId id="128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400"/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5238" autoAdjust="0"/>
  </p:normalViewPr>
  <p:slideViewPr>
    <p:cSldViewPr>
      <p:cViewPr varScale="1">
        <p:scale>
          <a:sx n="122" d="100"/>
          <a:sy n="122" d="100"/>
        </p:scale>
        <p:origin x="89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11/6/24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11/6/24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741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175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98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just a binary semaphore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179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1pPr>
            <a:lvl2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2pPr>
            <a:lvl3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3pPr>
            <a:lvl4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4pPr>
            <a:lvl5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9pPr>
          </a:lstStyle>
          <a:p>
            <a:pPr eaLnBrk="1" hangingPunct="1"/>
            <a:fld id="{435A1A23-0813-1D46-BDB4-675825C2C4B1}" type="slidenum">
              <a:rPr lang="fr-BE" alt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10</a:t>
            </a:fld>
            <a:endParaRPr lang="fr-BE" alt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788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solidFill>
            <a:srgbClr val="FFFFFF"/>
          </a:solidFill>
          <a:ln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789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ln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dirty="0">
                <a:cs typeface="+mn-cs"/>
              </a:rPr>
              <a:t>Discussion: what can go wrong (3 problems)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r>
              <a:rPr lang="en-US" dirty="0">
                <a:cs typeface="+mn-cs"/>
              </a:rPr>
              <a:t>Fix code w/ semaphores</a:t>
            </a:r>
          </a:p>
          <a:p>
            <a:pPr>
              <a:defRPr/>
            </a:pPr>
            <a:r>
              <a:rPr lang="en-US" dirty="0">
                <a:cs typeface="+mn-cs"/>
              </a:rPr>
              <a:t>Initialization: how many available?</a:t>
            </a:r>
          </a:p>
        </p:txBody>
      </p:sp>
    </p:spTree>
    <p:extLst>
      <p:ext uri="{BB962C8B-B14F-4D97-AF65-F5344CB8AC3E}">
        <p14:creationId xmlns:p14="http://schemas.microsoft.com/office/powerpoint/2010/main" val="1857714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1pPr>
            <a:lvl2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2pPr>
            <a:lvl3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3pPr>
            <a:lvl4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4pPr>
            <a:lvl5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9pPr>
          </a:lstStyle>
          <a:p>
            <a:pPr eaLnBrk="1" hangingPunct="1"/>
            <a:fld id="{435A1A23-0813-1D46-BDB4-675825C2C4B1}" type="slidenum">
              <a:rPr lang="fr-BE" alt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11</a:t>
            </a:fld>
            <a:endParaRPr lang="fr-BE" alt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788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solidFill>
            <a:srgbClr val="FFFFFF"/>
          </a:solidFill>
          <a:ln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789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ln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dirty="0">
                <a:cs typeface="+mn-cs"/>
              </a:rPr>
              <a:t>Discussion: what can go wrong (3 problems)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r>
              <a:rPr lang="en-US" dirty="0">
                <a:cs typeface="+mn-cs"/>
              </a:rPr>
              <a:t>Fix code w/ semaphores</a:t>
            </a:r>
          </a:p>
          <a:p>
            <a:pPr>
              <a:defRPr/>
            </a:pPr>
            <a:r>
              <a:rPr lang="en-US" dirty="0">
                <a:cs typeface="+mn-cs"/>
              </a:rPr>
              <a:t>Initialization: how many available?</a:t>
            </a:r>
          </a:p>
        </p:txBody>
      </p:sp>
    </p:spTree>
    <p:extLst>
      <p:ext uri="{BB962C8B-B14F-4D97-AF65-F5344CB8AC3E}">
        <p14:creationId xmlns:p14="http://schemas.microsoft.com/office/powerpoint/2010/main" val="2106743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1pPr>
            <a:lvl2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2pPr>
            <a:lvl3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3pPr>
            <a:lvl4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4pPr>
            <a:lvl5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9pPr>
          </a:lstStyle>
          <a:p>
            <a:pPr eaLnBrk="1" hangingPunct="1"/>
            <a:fld id="{435A1A23-0813-1D46-BDB4-675825C2C4B1}" type="slidenum">
              <a:rPr lang="fr-BE" alt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13</a:t>
            </a:fld>
            <a:endParaRPr lang="fr-BE" alt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788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solidFill>
            <a:srgbClr val="FFFFFF"/>
          </a:solidFill>
          <a:ln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789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ln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dirty="0">
                <a:cs typeface="+mn-cs"/>
              </a:rPr>
              <a:t>Discussion: what can go wrong (3 problems)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r>
              <a:rPr lang="en-US" dirty="0">
                <a:cs typeface="+mn-cs"/>
              </a:rPr>
              <a:t>Fix code w/ semaphores</a:t>
            </a:r>
          </a:p>
          <a:p>
            <a:pPr>
              <a:defRPr/>
            </a:pPr>
            <a:r>
              <a:rPr lang="en-US" dirty="0">
                <a:cs typeface="+mn-cs"/>
              </a:rPr>
              <a:t>Initialization: how many available?</a:t>
            </a:r>
          </a:p>
        </p:txBody>
      </p:sp>
    </p:spTree>
    <p:extLst>
      <p:ext uri="{BB962C8B-B14F-4D97-AF65-F5344CB8AC3E}">
        <p14:creationId xmlns:p14="http://schemas.microsoft.com/office/powerpoint/2010/main" val="926307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11/6/24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11/6/24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11/6/24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11/6/24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11/6/24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11/6/24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11/6/24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11/6/24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11/6/24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11/6/24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11/6/24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       			           Fall 2024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8229600" cy="631825"/>
          </a:xfrm>
        </p:spPr>
        <p:txBody>
          <a:bodyPr>
            <a:noAutofit/>
          </a:bodyPr>
          <a:lstStyle/>
          <a:p>
            <a:r>
              <a:rPr lang="en-US" sz="3000" dirty="0"/>
              <a:t>Lecture 20: Synchronization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839" name="Rectangle 2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Alternate View of a Process</a:t>
            </a:r>
          </a:p>
        </p:txBody>
      </p:sp>
      <p:sp>
        <p:nvSpPr>
          <p:cNvPr id="802840" name="Rectangle 2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Process = thread + other state</a:t>
            </a:r>
          </a:p>
        </p:txBody>
      </p:sp>
      <p:sp>
        <p:nvSpPr>
          <p:cNvPr id="802825" name="Text Box 9"/>
          <p:cNvSpPr txBox="1">
            <a:spLocks noChangeArrowheads="1"/>
          </p:cNvSpPr>
          <p:nvPr/>
        </p:nvSpPr>
        <p:spPr bwMode="auto">
          <a:xfrm>
            <a:off x="1628774" y="3567599"/>
            <a:ext cx="2767014" cy="150810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800" dirty="0"/>
              <a:t>Thread context:</a:t>
            </a:r>
          </a:p>
          <a:p>
            <a:r>
              <a:rPr lang="en-US" sz="2000" dirty="0"/>
              <a:t>    </a:t>
            </a:r>
            <a:r>
              <a:rPr lang="en-US" sz="1800" dirty="0"/>
              <a:t>Data </a:t>
            </a:r>
            <a:r>
              <a:rPr lang="en-US" dirty="0"/>
              <a:t>registers</a:t>
            </a:r>
          </a:p>
          <a:p>
            <a:r>
              <a:rPr lang="en-US" dirty="0"/>
              <a:t>    Stack pointer (</a:t>
            </a:r>
            <a:r>
              <a:rPr lang="en-US" dirty="0" err="1"/>
              <a:t>rsp</a:t>
            </a:r>
            <a:r>
              <a:rPr lang="en-US" dirty="0"/>
              <a:t>)</a:t>
            </a:r>
            <a:endParaRPr lang="en-US" sz="1800" dirty="0"/>
          </a:p>
          <a:p>
            <a:r>
              <a:rPr lang="en-US" sz="1800" dirty="0"/>
              <a:t>    Condition codes       </a:t>
            </a:r>
          </a:p>
          <a:p>
            <a:r>
              <a:rPr lang="en-US" dirty="0"/>
              <a:t>    </a:t>
            </a:r>
            <a:r>
              <a:rPr lang="en-US" sz="1800" dirty="0"/>
              <a:t>Program counter (rip)</a:t>
            </a:r>
            <a:endParaRPr lang="en-US" sz="2000" dirty="0"/>
          </a:p>
        </p:txBody>
      </p:sp>
      <p:sp>
        <p:nvSpPr>
          <p:cNvPr id="802826" name="Text Box 10"/>
          <p:cNvSpPr txBox="1">
            <a:spLocks noChangeArrowheads="1"/>
          </p:cNvSpPr>
          <p:nvPr/>
        </p:nvSpPr>
        <p:spPr bwMode="auto">
          <a:xfrm>
            <a:off x="5995232" y="2132291"/>
            <a:ext cx="1274709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/>
              <a:t>Other data</a:t>
            </a:r>
            <a:endParaRPr lang="en-US" sz="2000" dirty="0"/>
          </a:p>
        </p:txBody>
      </p:sp>
      <p:sp>
        <p:nvSpPr>
          <p:cNvPr id="802830" name="Text Box 14"/>
          <p:cNvSpPr txBox="1">
            <a:spLocks noChangeArrowheads="1"/>
          </p:cNvSpPr>
          <p:nvPr/>
        </p:nvSpPr>
        <p:spPr bwMode="auto">
          <a:xfrm>
            <a:off x="990262" y="3064250"/>
            <a:ext cx="50526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 err="1"/>
              <a:t>rsp</a:t>
            </a:r>
            <a:endParaRPr lang="en-US" sz="1800" dirty="0"/>
          </a:p>
        </p:txBody>
      </p:sp>
      <p:sp>
        <p:nvSpPr>
          <p:cNvPr id="802831" name="Line 15"/>
          <p:cNvSpPr>
            <a:spLocks noChangeShapeType="1"/>
          </p:cNvSpPr>
          <p:nvPr/>
        </p:nvSpPr>
        <p:spPr bwMode="auto">
          <a:xfrm>
            <a:off x="1436688" y="3276600"/>
            <a:ext cx="17145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802836" name="Text Box 20"/>
          <p:cNvSpPr txBox="1">
            <a:spLocks noChangeArrowheads="1"/>
          </p:cNvSpPr>
          <p:nvPr/>
        </p:nvSpPr>
        <p:spPr bwMode="auto">
          <a:xfrm>
            <a:off x="1450988" y="2116901"/>
            <a:ext cx="2590774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000" dirty="0"/>
              <a:t>Thread (main thread)</a:t>
            </a:r>
          </a:p>
        </p:txBody>
      </p:sp>
      <p:sp>
        <p:nvSpPr>
          <p:cNvPr id="802838" name="Rectangle 22"/>
          <p:cNvSpPr>
            <a:spLocks noChangeArrowheads="1"/>
          </p:cNvSpPr>
          <p:nvPr/>
        </p:nvSpPr>
        <p:spPr bwMode="auto">
          <a:xfrm>
            <a:off x="977900" y="2667000"/>
            <a:ext cx="3581400" cy="2743200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3" name="Text Box 9"/>
          <p:cNvSpPr txBox="1">
            <a:spLocks noChangeArrowheads="1"/>
          </p:cNvSpPr>
          <p:nvPr/>
        </p:nvSpPr>
        <p:spPr bwMode="auto">
          <a:xfrm>
            <a:off x="5663278" y="4256079"/>
            <a:ext cx="2238774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noAutofit/>
          </a:bodyPr>
          <a:lstStyle/>
          <a:p>
            <a:r>
              <a:rPr lang="en-US" sz="1800" dirty="0"/>
              <a:t>Kernel context:</a:t>
            </a:r>
          </a:p>
          <a:p>
            <a:r>
              <a:rPr lang="en-US" sz="1600" dirty="0"/>
              <a:t>    </a:t>
            </a:r>
            <a:r>
              <a:rPr lang="en-US" sz="1800" dirty="0"/>
              <a:t>VM structures</a:t>
            </a:r>
          </a:p>
          <a:p>
            <a:r>
              <a:rPr lang="en-US" sz="1800" dirty="0"/>
              <a:t>    File table</a:t>
            </a:r>
          </a:p>
          <a:p>
            <a:r>
              <a:rPr lang="en-US" sz="1800" dirty="0"/>
              <a:t>    </a:t>
            </a:r>
            <a:r>
              <a:rPr lang="en-US" sz="1800" dirty="0" err="1"/>
              <a:t>brk</a:t>
            </a:r>
            <a:r>
              <a:rPr lang="en-US" sz="1800" dirty="0"/>
              <a:t> pointer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CAB86E7-01C0-6B45-B698-1CD2D48C2C6A}"/>
              </a:ext>
            </a:extLst>
          </p:cNvPr>
          <p:cNvSpPr/>
          <p:nvPr/>
        </p:nvSpPr>
        <p:spPr>
          <a:xfrm>
            <a:off x="1657454" y="2763420"/>
            <a:ext cx="2738333" cy="522459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Stack</a:t>
            </a:r>
          </a:p>
        </p:txBody>
      </p:sp>
      <p:sp>
        <p:nvSpPr>
          <p:cNvPr id="25" name="Text Box 6">
            <a:extLst>
              <a:ext uri="{FF2B5EF4-FFF2-40B4-BE49-F238E27FC236}">
                <a16:creationId xmlns:a16="http://schemas.microsoft.com/office/drawing/2014/main" id="{264E2081-5BAC-CA4F-817D-312281CCC2F2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437853" y="3710159"/>
            <a:ext cx="248786" cy="2616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100"/>
              <a:t>0</a:t>
            </a:r>
            <a:endParaRPr lang="en-US" sz="1200"/>
          </a:p>
        </p:txBody>
      </p:sp>
      <p:sp>
        <p:nvSpPr>
          <p:cNvPr id="30" name="Text Box 19">
            <a:extLst>
              <a:ext uri="{FF2B5EF4-FFF2-40B4-BE49-F238E27FC236}">
                <a16:creationId xmlns:a16="http://schemas.microsoft.com/office/drawing/2014/main" id="{B52249E4-7431-314C-8C4E-75AC94A10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3061" y="2438400"/>
            <a:ext cx="47961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/>
              <a:t>brk</a:t>
            </a:r>
          </a:p>
        </p:txBody>
      </p:sp>
      <p:sp>
        <p:nvSpPr>
          <p:cNvPr id="31" name="Line 20">
            <a:extLst>
              <a:ext uri="{FF2B5EF4-FFF2-40B4-BE49-F238E27FC236}">
                <a16:creationId xmlns:a16="http://schemas.microsoft.com/office/drawing/2014/main" id="{D25968E8-3FC1-6243-98D9-E200CD93893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07678" y="2643359"/>
            <a:ext cx="355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284EA97-C156-B543-9C1C-232289845C02}"/>
              </a:ext>
            </a:extLst>
          </p:cNvPr>
          <p:cNvGrpSpPr/>
          <p:nvPr/>
        </p:nvGrpSpPr>
        <p:grpSpPr>
          <a:xfrm>
            <a:off x="5671619" y="2643357"/>
            <a:ext cx="2230438" cy="1244360"/>
            <a:chOff x="6057900" y="3743064"/>
            <a:chExt cx="1752600" cy="1269373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3ABABA1-029E-BA41-BBA3-2E75D88F8938}"/>
                </a:ext>
              </a:extLst>
            </p:cNvPr>
            <p:cNvSpPr/>
            <p:nvPr/>
          </p:nvSpPr>
          <p:spPr>
            <a:xfrm>
              <a:off x="6057900" y="4510396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8CA2852-C2F4-934A-B49F-9F0D2CD3B82A}"/>
                </a:ext>
              </a:extLst>
            </p:cNvPr>
            <p:cNvSpPr/>
            <p:nvPr/>
          </p:nvSpPr>
          <p:spPr>
            <a:xfrm>
              <a:off x="6057900" y="4181209"/>
              <a:ext cx="1752600" cy="329185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2330148-880A-D343-8C2C-648F0F197ED8}"/>
                </a:ext>
              </a:extLst>
            </p:cNvPr>
            <p:cNvSpPr/>
            <p:nvPr/>
          </p:nvSpPr>
          <p:spPr>
            <a:xfrm>
              <a:off x="6057900" y="3743064"/>
              <a:ext cx="1752600" cy="1269373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D1CFC20-4932-F944-B12B-DEC20467471D}"/>
                </a:ext>
              </a:extLst>
            </p:cNvPr>
            <p:cNvSpPr/>
            <p:nvPr/>
          </p:nvSpPr>
          <p:spPr>
            <a:xfrm>
              <a:off x="6057900" y="3743064"/>
              <a:ext cx="1752600" cy="465648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4012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859" name="Rectangle 19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Review: Multi-threading</a:t>
            </a:r>
          </a:p>
        </p:txBody>
      </p:sp>
      <p:sp>
        <p:nvSpPr>
          <p:cNvPr id="803860" name="Rectangle 20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1828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Multiple threads can be associated with a process</a:t>
            </a:r>
          </a:p>
          <a:p>
            <a:pPr lvl="1"/>
            <a:r>
              <a:rPr lang="en-US" dirty="0"/>
              <a:t>Each thread has its own logical control flow </a:t>
            </a:r>
          </a:p>
          <a:p>
            <a:pPr lvl="1"/>
            <a:r>
              <a:rPr lang="en-US" dirty="0"/>
              <a:t>Each thread has its own stack for local variables</a:t>
            </a:r>
          </a:p>
          <a:p>
            <a:pPr lvl="1"/>
            <a:r>
              <a:rPr lang="en-US" dirty="0"/>
              <a:t>Each thread has its own thread id (TID)</a:t>
            </a:r>
          </a:p>
          <a:p>
            <a:pPr lvl="1"/>
            <a:r>
              <a:rPr lang="en-US" dirty="0"/>
              <a:t>Each thread shares the same code, data, and kernel context</a:t>
            </a:r>
          </a:p>
        </p:txBody>
      </p:sp>
      <p:sp>
        <p:nvSpPr>
          <p:cNvPr id="803853" name="Text Box 13"/>
          <p:cNvSpPr txBox="1">
            <a:spLocks noChangeArrowheads="1"/>
          </p:cNvSpPr>
          <p:nvPr/>
        </p:nvSpPr>
        <p:spPr bwMode="auto">
          <a:xfrm>
            <a:off x="304578" y="3383339"/>
            <a:ext cx="280397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000" dirty="0"/>
              <a:t>Thread 1 (main thread)</a:t>
            </a:r>
          </a:p>
        </p:txBody>
      </p:sp>
      <p:sp>
        <p:nvSpPr>
          <p:cNvPr id="803849" name="Text Box 9"/>
          <p:cNvSpPr txBox="1">
            <a:spLocks noChangeArrowheads="1"/>
          </p:cNvSpPr>
          <p:nvPr/>
        </p:nvSpPr>
        <p:spPr bwMode="auto">
          <a:xfrm>
            <a:off x="6705600" y="3383339"/>
            <a:ext cx="165141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000" dirty="0"/>
              <a:t> Shared data</a:t>
            </a:r>
          </a:p>
        </p:txBody>
      </p:sp>
      <p:sp>
        <p:nvSpPr>
          <p:cNvPr id="803858" name="Text Box 18"/>
          <p:cNvSpPr txBox="1">
            <a:spLocks noChangeArrowheads="1"/>
          </p:cNvSpPr>
          <p:nvPr/>
        </p:nvSpPr>
        <p:spPr bwMode="auto">
          <a:xfrm>
            <a:off x="3138403" y="3384586"/>
            <a:ext cx="2760692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000" dirty="0"/>
              <a:t>Thread 2 (peer thread)</a:t>
            </a:r>
          </a:p>
        </p:txBody>
      </p:sp>
      <p:sp>
        <p:nvSpPr>
          <p:cNvPr id="21" name="Text Box 9">
            <a:extLst>
              <a:ext uri="{FF2B5EF4-FFF2-40B4-BE49-F238E27FC236}">
                <a16:creationId xmlns:a16="http://schemas.microsoft.com/office/drawing/2014/main" id="{1ECBF86C-FCC8-7341-BE7C-EBF242C4D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710" y="4648200"/>
            <a:ext cx="2203344" cy="150810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800" dirty="0"/>
              <a:t>Thread 1 context:</a:t>
            </a:r>
          </a:p>
          <a:p>
            <a:r>
              <a:rPr lang="en-US" sz="2000" dirty="0"/>
              <a:t>    </a:t>
            </a:r>
            <a:r>
              <a:rPr lang="en-US" sz="1800" dirty="0"/>
              <a:t>Data </a:t>
            </a:r>
            <a:r>
              <a:rPr lang="en-US" dirty="0"/>
              <a:t>registers</a:t>
            </a:r>
          </a:p>
          <a:p>
            <a:r>
              <a:rPr lang="en-US" dirty="0"/>
              <a:t>    Stack pointer</a:t>
            </a:r>
            <a:endParaRPr lang="en-US" sz="1800" dirty="0"/>
          </a:p>
          <a:p>
            <a:r>
              <a:rPr lang="en-US" sz="1800" dirty="0"/>
              <a:t>    Condition codes       </a:t>
            </a:r>
          </a:p>
          <a:p>
            <a:r>
              <a:rPr lang="en-US" dirty="0"/>
              <a:t>    </a:t>
            </a:r>
            <a:r>
              <a:rPr lang="en-US" sz="1800" dirty="0"/>
              <a:t>Program counter</a:t>
            </a:r>
            <a:endParaRPr lang="en-US" sz="2000" dirty="0"/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6642CCB8-F258-BE48-9511-95474CC72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482" y="4233769"/>
            <a:ext cx="504114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1800" dirty="0" err="1"/>
              <a:t>rsp</a:t>
            </a:r>
            <a:endParaRPr lang="en-US" sz="1800" dirty="0"/>
          </a:p>
        </p:txBody>
      </p:sp>
      <p:sp>
        <p:nvSpPr>
          <p:cNvPr id="23" name="Line 15">
            <a:extLst>
              <a:ext uri="{FF2B5EF4-FFF2-40B4-BE49-F238E27FC236}">
                <a16:creationId xmlns:a16="http://schemas.microsoft.com/office/drawing/2014/main" id="{BC510FEE-F014-DD43-94FE-959F131C82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44" y="4446119"/>
            <a:ext cx="17106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B7114A6-236C-BB4E-AFD3-5C3AAE9F6BF5}"/>
              </a:ext>
            </a:extLst>
          </p:cNvPr>
          <p:cNvSpPr/>
          <p:nvPr/>
        </p:nvSpPr>
        <p:spPr>
          <a:xfrm>
            <a:off x="662710" y="3974609"/>
            <a:ext cx="2203344" cy="480789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Stack 1</a:t>
            </a:r>
          </a:p>
        </p:txBody>
      </p:sp>
      <p:sp>
        <p:nvSpPr>
          <p:cNvPr id="25" name="Text Box 9">
            <a:extLst>
              <a:ext uri="{FF2B5EF4-FFF2-40B4-BE49-F238E27FC236}">
                <a16:creationId xmlns:a16="http://schemas.microsoft.com/office/drawing/2014/main" id="{9C7DCD2A-397E-F741-98F4-EAD466717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7152" y="4648445"/>
            <a:ext cx="2203344" cy="150810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800" dirty="0"/>
              <a:t>Thread </a:t>
            </a:r>
            <a:r>
              <a:rPr lang="en-US" dirty="0"/>
              <a:t>2</a:t>
            </a:r>
            <a:r>
              <a:rPr lang="en-US" sz="1800" dirty="0"/>
              <a:t> context:</a:t>
            </a:r>
          </a:p>
          <a:p>
            <a:r>
              <a:rPr lang="en-US" sz="2000" dirty="0"/>
              <a:t>    </a:t>
            </a:r>
            <a:r>
              <a:rPr lang="en-US" sz="1800" dirty="0"/>
              <a:t>Data </a:t>
            </a:r>
            <a:r>
              <a:rPr lang="en-US" dirty="0"/>
              <a:t>registers</a:t>
            </a:r>
          </a:p>
          <a:p>
            <a:r>
              <a:rPr lang="en-US" dirty="0"/>
              <a:t>    Stack pointer</a:t>
            </a:r>
            <a:endParaRPr lang="en-US" sz="1800" dirty="0"/>
          </a:p>
          <a:p>
            <a:r>
              <a:rPr lang="en-US" sz="1800" dirty="0"/>
              <a:t>    Condition codes       </a:t>
            </a:r>
          </a:p>
          <a:p>
            <a:r>
              <a:rPr lang="en-US" dirty="0"/>
              <a:t>    </a:t>
            </a:r>
            <a:r>
              <a:rPr lang="en-US" sz="1800" dirty="0"/>
              <a:t>Program counter</a:t>
            </a:r>
            <a:endParaRPr lang="en-US" sz="2000" dirty="0"/>
          </a:p>
        </p:txBody>
      </p:sp>
      <p:sp>
        <p:nvSpPr>
          <p:cNvPr id="26" name="Text Box 14">
            <a:extLst>
              <a:ext uri="{FF2B5EF4-FFF2-40B4-BE49-F238E27FC236}">
                <a16:creationId xmlns:a16="http://schemas.microsoft.com/office/drawing/2014/main" id="{27C2C52B-8CD1-174A-91A8-E46B92AF8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9960" y="4234014"/>
            <a:ext cx="504114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1800" dirty="0" err="1"/>
              <a:t>rsp</a:t>
            </a:r>
            <a:endParaRPr lang="en-US" sz="1800" dirty="0"/>
          </a:p>
        </p:txBody>
      </p:sp>
      <p:sp>
        <p:nvSpPr>
          <p:cNvPr id="27" name="Line 15">
            <a:extLst>
              <a:ext uri="{FF2B5EF4-FFF2-40B4-BE49-F238E27FC236}">
                <a16:creationId xmlns:a16="http://schemas.microsoft.com/office/drawing/2014/main" id="{B4A92204-4E0E-CE41-9507-F21D716B1BD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386" y="4446364"/>
            <a:ext cx="17106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B58A2C7-5CF4-1D4D-B3BA-387E6D031F72}"/>
              </a:ext>
            </a:extLst>
          </p:cNvPr>
          <p:cNvSpPr/>
          <p:nvPr/>
        </p:nvSpPr>
        <p:spPr>
          <a:xfrm>
            <a:off x="3497152" y="3974854"/>
            <a:ext cx="2203344" cy="480789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Stack 2</a:t>
            </a:r>
          </a:p>
        </p:txBody>
      </p:sp>
      <p:sp>
        <p:nvSpPr>
          <p:cNvPr id="30" name="Text Box 9">
            <a:extLst>
              <a:ext uri="{FF2B5EF4-FFF2-40B4-BE49-F238E27FC236}">
                <a16:creationId xmlns:a16="http://schemas.microsoft.com/office/drawing/2014/main" id="{E67D762A-1D60-A64A-9825-8217C6851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2784" y="5436661"/>
            <a:ext cx="2238774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noAutofit/>
          </a:bodyPr>
          <a:lstStyle/>
          <a:p>
            <a:r>
              <a:rPr lang="en-US" sz="1800" dirty="0"/>
              <a:t>Kernel context:</a:t>
            </a:r>
          </a:p>
          <a:p>
            <a:r>
              <a:rPr lang="en-US" sz="1600" dirty="0"/>
              <a:t>    </a:t>
            </a:r>
            <a:r>
              <a:rPr lang="en-US" sz="1800" dirty="0"/>
              <a:t>VM structures</a:t>
            </a:r>
          </a:p>
          <a:p>
            <a:r>
              <a:rPr lang="en-US" sz="1800" dirty="0"/>
              <a:t>    File table</a:t>
            </a:r>
          </a:p>
          <a:p>
            <a:r>
              <a:rPr lang="en-US" sz="1800" dirty="0"/>
              <a:t>    </a:t>
            </a:r>
            <a:r>
              <a:rPr lang="en-US" sz="1800" dirty="0" err="1"/>
              <a:t>brk</a:t>
            </a:r>
            <a:r>
              <a:rPr lang="en-US" sz="1800" dirty="0"/>
              <a:t> pointer</a:t>
            </a: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3AD53E52-83B8-434E-B201-2C1DC9E25AB5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6257359" y="4890741"/>
            <a:ext cx="248786" cy="2616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100"/>
              <a:t>0</a:t>
            </a:r>
            <a:endParaRPr lang="en-US" sz="1200"/>
          </a:p>
        </p:txBody>
      </p:sp>
      <p:sp>
        <p:nvSpPr>
          <p:cNvPr id="32" name="Text Box 19">
            <a:extLst>
              <a:ext uri="{FF2B5EF4-FFF2-40B4-BE49-F238E27FC236}">
                <a16:creationId xmlns:a16="http://schemas.microsoft.com/office/drawing/2014/main" id="{0DFE8518-3412-DA4F-BDAC-3E3DC0DD2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2567" y="3618982"/>
            <a:ext cx="47961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/>
              <a:t>brk</a:t>
            </a:r>
          </a:p>
        </p:txBody>
      </p:sp>
      <p:sp>
        <p:nvSpPr>
          <p:cNvPr id="33" name="Line 20">
            <a:extLst>
              <a:ext uri="{FF2B5EF4-FFF2-40B4-BE49-F238E27FC236}">
                <a16:creationId xmlns:a16="http://schemas.microsoft.com/office/drawing/2014/main" id="{7899B94E-1078-0540-83E0-DCA906EA16C1}"/>
              </a:ext>
            </a:extLst>
          </p:cNvPr>
          <p:cNvSpPr>
            <a:spLocks noChangeShapeType="1"/>
          </p:cNvSpPr>
          <p:nvPr/>
        </p:nvSpPr>
        <p:spPr bwMode="auto">
          <a:xfrm>
            <a:off x="6127184" y="3823941"/>
            <a:ext cx="355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D707581-3C68-AA44-B7CB-AD85C3B13FB8}"/>
              </a:ext>
            </a:extLst>
          </p:cNvPr>
          <p:cNvGrpSpPr/>
          <p:nvPr/>
        </p:nvGrpSpPr>
        <p:grpSpPr>
          <a:xfrm>
            <a:off x="6491125" y="3823939"/>
            <a:ext cx="2230438" cy="1244360"/>
            <a:chOff x="6057900" y="3743064"/>
            <a:chExt cx="1752600" cy="1269373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B6991C6-7942-3940-8C77-DE6DB2C65755}"/>
                </a:ext>
              </a:extLst>
            </p:cNvPr>
            <p:cNvSpPr/>
            <p:nvPr/>
          </p:nvSpPr>
          <p:spPr>
            <a:xfrm>
              <a:off x="6057900" y="4510396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CF19507-B29F-4143-BF2E-E0DDF77E463F}"/>
                </a:ext>
              </a:extLst>
            </p:cNvPr>
            <p:cNvSpPr/>
            <p:nvPr/>
          </p:nvSpPr>
          <p:spPr>
            <a:xfrm>
              <a:off x="6057900" y="4181209"/>
              <a:ext cx="1752600" cy="329185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1D9558B-275E-984F-B315-481E52B73ACA}"/>
                </a:ext>
              </a:extLst>
            </p:cNvPr>
            <p:cNvSpPr/>
            <p:nvPr/>
          </p:nvSpPr>
          <p:spPr>
            <a:xfrm>
              <a:off x="6057900" y="3743064"/>
              <a:ext cx="1752600" cy="1269373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2A96E28-2470-494D-B1A1-77A10055285D}"/>
                </a:ext>
              </a:extLst>
            </p:cNvPr>
            <p:cNvSpPr/>
            <p:nvPr/>
          </p:nvSpPr>
          <p:spPr>
            <a:xfrm>
              <a:off x="6057900" y="3743064"/>
              <a:ext cx="1752600" cy="465648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6341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5F866-92B1-7E49-8A58-B525C502A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Locks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75AD8-043A-1E42-8261-24BD807AF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>
                <a:solidFill>
                  <a:schemeClr val="accent1"/>
                </a:solidFill>
              </a:rPr>
              <a:t>lock</a:t>
            </a:r>
            <a:r>
              <a:rPr lang="en-US" dirty="0"/>
              <a:t> (aka a mutex) is a synchronization primitive that provides mutual exclusion. When one thread holds a lock, no other thread can hold it.</a:t>
            </a:r>
          </a:p>
          <a:p>
            <a:pPr lvl="1"/>
            <a:r>
              <a:rPr lang="en-US" dirty="0"/>
              <a:t>a lock can be in one of two states: locked or unlocked</a:t>
            </a:r>
          </a:p>
          <a:p>
            <a:pPr lvl="1"/>
            <a:r>
              <a:rPr lang="en-US" dirty="0"/>
              <a:t>a lock is initially unlocked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function acquire(&amp;lock) waits until the lock is unlocked, then atomically sets it to locked</a:t>
            </a:r>
          </a:p>
          <a:p>
            <a:pPr lvl="1"/>
            <a:r>
              <a:rPr lang="en-US" dirty="0"/>
              <a:t>function release(&amp;lock) sets the lock to unlocked</a:t>
            </a:r>
          </a:p>
        </p:txBody>
      </p:sp>
    </p:spTree>
    <p:extLst>
      <p:ext uri="{BB962C8B-B14F-4D97-AF65-F5344CB8AC3E}">
        <p14:creationId xmlns:p14="http://schemas.microsoft.com/office/powerpoint/2010/main" val="3497081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F1083-5B83-8241-8EE0-904C5CDB3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use a 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8C95E-6017-A345-8619-9339E7EA0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and your roommate share a refrigerator. Being good roommates, you both try to make sure that the refrigerator is always stocked with milk.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57D5F-C27F-EF4A-9812-20798772C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58528"/>
            <a:ext cx="3175000" cy="317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BC8A7-ADB3-4A42-9FE6-24DA9457B63F}"/>
              </a:ext>
            </a:extLst>
          </p:cNvPr>
          <p:cNvSpPr txBox="1"/>
          <p:nvPr/>
        </p:nvSpPr>
        <p:spPr>
          <a:xfrm>
            <a:off x="4347029" y="2971800"/>
            <a:ext cx="447109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Algorithm 6: </a:t>
            </a:r>
          </a:p>
          <a:p>
            <a:endParaRPr lang="en-US" b="1" dirty="0"/>
          </a:p>
          <a:p>
            <a:r>
              <a:rPr lang="en-US" dirty="0">
                <a:latin typeface="Courier" pitchFamily="2" charset="0"/>
              </a:rPr>
              <a:t>acquire(&amp;lock)		</a:t>
            </a:r>
          </a:p>
          <a:p>
            <a:r>
              <a:rPr lang="en-US" dirty="0">
                <a:latin typeface="Courier" pitchFamily="2" charset="0"/>
              </a:rPr>
              <a:t>if (milk == 0) {	// no milk</a:t>
            </a:r>
          </a:p>
          <a:p>
            <a:r>
              <a:rPr lang="en-US" dirty="0">
                <a:latin typeface="Courier" pitchFamily="2" charset="0"/>
              </a:rPr>
              <a:t>  milk++;		// buy milk</a:t>
            </a:r>
          </a:p>
          <a:p>
            <a:r>
              <a:rPr lang="en-US" dirty="0">
                <a:latin typeface="Courier" pitchFamily="2" charset="0"/>
              </a:rPr>
              <a:t>}</a:t>
            </a:r>
          </a:p>
          <a:p>
            <a:r>
              <a:rPr lang="en-US" dirty="0">
                <a:latin typeface="Courier" pitchFamily="2" charset="0"/>
              </a:rPr>
              <a:t>release(&amp;lock)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0B41AE-8AA4-E34C-8470-4CB535DC4FFF}"/>
              </a:ext>
            </a:extLst>
          </p:cNvPr>
          <p:cNvSpPr txBox="1"/>
          <p:nvPr/>
        </p:nvSpPr>
        <p:spPr>
          <a:xfrm>
            <a:off x="3840067" y="6062529"/>
            <a:ext cx="14638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Correct!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C0498E-F279-5D0F-33C5-A2F68DBB2E10}"/>
              </a:ext>
            </a:extLst>
          </p:cNvPr>
          <p:cNvSpPr/>
          <p:nvPr/>
        </p:nvSpPr>
        <p:spPr>
          <a:xfrm>
            <a:off x="1" y="6019800"/>
            <a:ext cx="90678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00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6C596-72E0-8F40-83D7-F020C692A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Locks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99C044-08AA-A849-B9BF-C082B6B14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0" y="1380321"/>
            <a:ext cx="4800600" cy="540147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Global shared variable */</a:t>
            </a:r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5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volatile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Counter */</a:t>
            </a:r>
          </a:p>
          <a:p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** </a:t>
            </a:r>
            <a:r>
              <a:rPr lang="en-US" sz="15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5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tid1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500" b="1" dirty="0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tid2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atoi(argv[1]);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pthread_create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(&amp;tid1,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&amp;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pthread_create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(&amp;tid2,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&amp;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pthread_join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(tid1,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pthread_join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(tid2,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fi-FI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</a:t>
            </a:r>
            <a:r>
              <a:rPr lang="pt-BR" sz="1500" b="1" dirty="0" err="1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</a:t>
            </a:r>
            <a:r>
              <a:rPr lang="pt-BR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500" b="1" dirty="0" err="1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result</a:t>
            </a:r>
            <a:r>
              <a:rPr lang="pt-BR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  <a:endParaRPr lang="pt-BR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5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!= (2 * niters))</a:t>
            </a: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printf(</a:t>
            </a:r>
            <a:r>
              <a:rPr lang="ro-RO" sz="15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"BOOM! cnt=%ld\n"</a:t>
            </a:r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cnt);</a:t>
            </a:r>
          </a:p>
          <a:p>
            <a:r>
              <a:rPr lang="hu-HU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hu-HU" sz="15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endParaRPr lang="hu-HU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printf(</a:t>
            </a:r>
            <a:r>
              <a:rPr lang="ro-RO" sz="15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"OK cnt=%ld\n"</a:t>
            </a:r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cnt);</a:t>
            </a: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exit(0);</a:t>
            </a: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68EDB8-A943-5045-ABEE-7FAD24E6D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3199" y="1380321"/>
            <a:ext cx="4220801" cy="329320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9D000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Thread routine */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count_func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 err="1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){                   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niters;</a:t>
            </a:r>
          </a:p>
          <a:p>
            <a:r>
              <a:rPr lang="en-US" sz="1600" b="1" dirty="0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*((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*)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9D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 niters;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++){</a:t>
            </a: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++; </a:t>
            </a:r>
          </a:p>
          <a:p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               </a:t>
            </a:r>
          </a:p>
          <a:p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            </a:t>
            </a:r>
          </a:p>
          <a:p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is-IS" sz="1600" b="1" dirty="0">
                <a:solidFill>
                  <a:srgbClr val="9D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s-IS" sz="1600" b="1" dirty="0">
                <a:solidFill>
                  <a:srgbClr val="0F757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                                                                                                </a:t>
            </a:r>
          </a:p>
          <a:p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44C01E-8101-8463-AE6E-1AFB9AF61489}"/>
              </a:ext>
            </a:extLst>
          </p:cNvPr>
          <p:cNvSpPr txBox="1"/>
          <p:nvPr/>
        </p:nvSpPr>
        <p:spPr>
          <a:xfrm>
            <a:off x="49924" y="1828800"/>
            <a:ext cx="406487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pthread_mutex_t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lock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Lock */</a:t>
            </a:r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E4FF63-8276-4FF7-60F0-A0F66D94C07E}"/>
              </a:ext>
            </a:extLst>
          </p:cNvPr>
          <p:cNvSpPr txBox="1"/>
          <p:nvPr/>
        </p:nvSpPr>
        <p:spPr>
          <a:xfrm>
            <a:off x="5410200" y="2865342"/>
            <a:ext cx="37338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pthread_mutex_lock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(&amp;lock);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A652E5-341C-A0EF-B12E-7C26932C0CF5}"/>
              </a:ext>
            </a:extLst>
          </p:cNvPr>
          <p:cNvSpPr txBox="1"/>
          <p:nvPr/>
        </p:nvSpPr>
        <p:spPr>
          <a:xfrm>
            <a:off x="5410200" y="3333191"/>
            <a:ext cx="37338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pthread_mutex_unlock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(&amp;lock);</a:t>
            </a:r>
          </a:p>
        </p:txBody>
      </p:sp>
    </p:spTree>
    <p:extLst>
      <p:ext uri="{BB962C8B-B14F-4D97-AF65-F5344CB8AC3E}">
        <p14:creationId xmlns:p14="http://schemas.microsoft.com/office/powerpoint/2010/main" val="248844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F9082-0434-0244-AE58-3A9EF7550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6AE09-4209-5241-A154-2C99EA7B6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Locks are slow</a:t>
            </a:r>
          </a:p>
          <a:p>
            <a:pPr lvl="1"/>
            <a:r>
              <a:rPr lang="en-US" dirty="0"/>
              <a:t>threads that fail to acquire a lock on the first attempt must "spin", which wastes CPU cycles</a:t>
            </a:r>
          </a:p>
          <a:p>
            <a:pPr lvl="1"/>
            <a:r>
              <a:rPr lang="en-US" dirty="0"/>
              <a:t>threads get scheduled and de-scheduled while the lock is still locked</a:t>
            </a:r>
          </a:p>
          <a:p>
            <a:pPr marL="0" indent="0">
              <a:buNone/>
            </a:pPr>
            <a:endParaRPr lang="en-US" dirty="0"/>
          </a:p>
          <a:p>
            <a:pPr marL="457200" indent="-457200">
              <a:buFont typeface="+mj-lt"/>
              <a:buAutoNum type="arabicPeriod" startAt="2"/>
            </a:pPr>
            <a:r>
              <a:rPr lang="en-US" dirty="0"/>
              <a:t>Using locks correctly is hard</a:t>
            </a:r>
          </a:p>
          <a:p>
            <a:pPr lvl="1"/>
            <a:r>
              <a:rPr lang="en-US" dirty="0"/>
              <a:t>hard to ensure all race conditions are eliminated</a:t>
            </a:r>
          </a:p>
          <a:p>
            <a:pPr lvl="1"/>
            <a:r>
              <a:rPr lang="en-US" dirty="0"/>
              <a:t>easy to introduce synchronization bugs (deadlock, </a:t>
            </a:r>
            <a:r>
              <a:rPr lang="en-US" dirty="0" err="1"/>
              <a:t>livelock</a:t>
            </a:r>
            <a:r>
              <a:rPr lang="en-US" dirty="0"/>
              <a:t>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92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7A1E7-6E8E-7149-81AB-E8A2BCA0A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Blocking Lock (aka mutex)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A38F8-1567-BC43-A0CB-F43F32D58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0200"/>
            <a:ext cx="8382000" cy="4876800"/>
          </a:xfrm>
        </p:spPr>
        <p:txBody>
          <a:bodyPr/>
          <a:lstStyle/>
          <a:p>
            <a:r>
              <a:rPr lang="en-US" dirty="0"/>
              <a:t>Initial state of lock is 0 ("available")</a:t>
            </a:r>
          </a:p>
          <a:p>
            <a:endParaRPr lang="en-US" dirty="0"/>
          </a:p>
          <a:p>
            <a:r>
              <a:rPr lang="en-US" dirty="0"/>
              <a:t>acquire(&amp;lock)</a:t>
            </a:r>
          </a:p>
          <a:p>
            <a:pPr lvl="1"/>
            <a:r>
              <a:rPr lang="en-US" dirty="0"/>
              <a:t>while value == 1, block (</a:t>
            </a:r>
            <a:r>
              <a:rPr lang="en-US" b="1" dirty="0">
                <a:solidFill>
                  <a:schemeClr val="accent1"/>
                </a:solidFill>
              </a:rPr>
              <a:t>suspend thread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when value == 0, set value to 1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release(&amp;lock)</a:t>
            </a:r>
          </a:p>
          <a:p>
            <a:pPr lvl="1"/>
            <a:r>
              <a:rPr lang="en-US" dirty="0"/>
              <a:t>set value to 0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resume a thread waiting on lock (if any)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0F7D2B-1A29-8C4D-9E94-5600577C293F}"/>
              </a:ext>
            </a:extLst>
          </p:cNvPr>
          <p:cNvSpPr txBox="1"/>
          <p:nvPr/>
        </p:nvSpPr>
        <p:spPr>
          <a:xfrm>
            <a:off x="5573792" y="2598877"/>
            <a:ext cx="3570208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Courier" pitchFamily="2" charset="0"/>
              </a:rPr>
              <a:t>acquire(&amp;lock){</a:t>
            </a:r>
          </a:p>
          <a:p>
            <a:r>
              <a:rPr lang="en-US" sz="2000" dirty="0">
                <a:latin typeface="Courier" pitchFamily="2" charset="0"/>
              </a:rPr>
              <a:t>  while(lock == 1){</a:t>
            </a:r>
          </a:p>
          <a:p>
            <a:r>
              <a:rPr lang="en-US" sz="2000" dirty="0">
                <a:latin typeface="Courier" pitchFamily="2" charset="0"/>
              </a:rPr>
              <a:t>    ;</a:t>
            </a:r>
          </a:p>
          <a:p>
            <a:r>
              <a:rPr lang="en-US" sz="2000" dirty="0">
                <a:latin typeface="Courier" pitchFamily="2" charset="0"/>
              </a:rPr>
              <a:t>  }</a:t>
            </a:r>
          </a:p>
          <a:p>
            <a:r>
              <a:rPr lang="en-US" sz="2000" dirty="0">
                <a:latin typeface="Courier" pitchFamily="2" charset="0"/>
              </a:rPr>
              <a:t>  lock == 1</a:t>
            </a:r>
          </a:p>
          <a:p>
            <a:r>
              <a:rPr lang="en-US" sz="2000" dirty="0">
                <a:latin typeface="Courier" pitchFamily="2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056E67-8CEF-C140-A680-B407502EF574}"/>
              </a:ext>
            </a:extLst>
          </p:cNvPr>
          <p:cNvSpPr txBox="1"/>
          <p:nvPr/>
        </p:nvSpPr>
        <p:spPr>
          <a:xfrm>
            <a:off x="5573792" y="4876800"/>
            <a:ext cx="3570208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Courier" pitchFamily="2" charset="0"/>
              </a:rPr>
              <a:t>release(&amp;lock){</a:t>
            </a:r>
          </a:p>
          <a:p>
            <a:r>
              <a:rPr lang="en-US" sz="2000" dirty="0">
                <a:latin typeface="Courier" pitchFamily="2" charset="0"/>
              </a:rPr>
              <a:t>  lock == 0</a:t>
            </a:r>
          </a:p>
          <a:p>
            <a:r>
              <a:rPr lang="en-US" sz="2000" dirty="0">
                <a:latin typeface="Courier" pitchFamily="2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6398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Bounded Buffers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593973" y="3456574"/>
            <a:ext cx="3998913" cy="45720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400" dirty="0"/>
              <a:t>finite capacity (e.g. 20 loaves)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/>
              <a:t>implemented as a queue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3628" y="602700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w Cen MT" charset="0"/>
                <a:ea typeface="ＭＳ Ｐゴシック" charset="0"/>
                <a:cs typeface="ＭＳ Ｐゴシック" charset="0"/>
              </a:rPr>
              <a:t>Threads A: </a:t>
            </a:r>
            <a:r>
              <a:rPr lang="en-US" dirty="0">
                <a:solidFill>
                  <a:schemeClr val="accent2"/>
                </a:solidFill>
                <a:latin typeface="Tw Cen MT" charset="0"/>
                <a:ea typeface="ＭＳ Ｐゴシック" charset="0"/>
                <a:cs typeface="ＭＳ Ｐゴシック" charset="0"/>
              </a:rPr>
              <a:t>produce</a:t>
            </a:r>
            <a:r>
              <a:rPr lang="en-US" dirty="0">
                <a:solidFill>
                  <a:schemeClr val="tx1"/>
                </a:solidFill>
                <a:latin typeface="Tw Cen MT" charset="0"/>
                <a:ea typeface="ＭＳ Ｐゴシック" charset="0"/>
                <a:cs typeface="ＭＳ Ｐゴシック" charset="0"/>
              </a:rPr>
              <a:t> loaves of bread and put them in the queue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76800" y="602304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700"/>
              </a:spcBef>
              <a:buClr>
                <a:srgbClr val="DD8047"/>
              </a:buClr>
              <a:buSzPct val="60000"/>
              <a:defRPr/>
            </a:pPr>
            <a:r>
              <a:rPr lang="en-US" dirty="0">
                <a:solidFill>
                  <a:schemeClr val="tx1"/>
                </a:solidFill>
                <a:latin typeface="Tw Cen MT" charset="0"/>
                <a:ea typeface="ＭＳ Ｐゴシック" charset="0"/>
                <a:cs typeface="ＭＳ Ｐゴシック" charset="0"/>
              </a:rPr>
              <a:t>Threads B: </a:t>
            </a:r>
            <a:r>
              <a:rPr lang="en-US" dirty="0">
                <a:solidFill>
                  <a:schemeClr val="accent2"/>
                </a:solidFill>
                <a:latin typeface="Tw Cen MT" charset="0"/>
                <a:ea typeface="ＭＳ Ｐゴシック" charset="0"/>
                <a:cs typeface="ＭＳ Ｐゴシック" charset="0"/>
              </a:rPr>
              <a:t>consume</a:t>
            </a:r>
            <a:r>
              <a:rPr lang="en-US" dirty="0">
                <a:solidFill>
                  <a:schemeClr val="tx1"/>
                </a:solidFill>
                <a:latin typeface="Tw Cen MT" charset="0"/>
                <a:ea typeface="ＭＳ Ｐゴシック" charset="0"/>
                <a:cs typeface="ＭＳ Ｐゴシック" charset="0"/>
              </a:rPr>
              <a:t> loaves by taking them off the queue</a:t>
            </a:r>
          </a:p>
        </p:txBody>
      </p:sp>
      <p:pic>
        <p:nvPicPr>
          <p:cNvPr id="5" name="Picture 4" descr="A person holding a baguette&#10;&#10;Description automatically generated">
            <a:extLst>
              <a:ext uri="{FF2B5EF4-FFF2-40B4-BE49-F238E27FC236}">
                <a16:creationId xmlns:a16="http://schemas.microsoft.com/office/drawing/2014/main" id="{594B6B27-F2A8-7EDC-3818-F1BB44E48F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881" y="4323336"/>
            <a:ext cx="2189337" cy="1699709"/>
          </a:xfrm>
          <a:prstGeom prst="rect">
            <a:avLst/>
          </a:prstGeom>
        </p:spPr>
      </p:pic>
      <p:pic>
        <p:nvPicPr>
          <p:cNvPr id="12" name="Picture 11" descr="A person holding a large wooden paddle over a wood oven&#10;&#10;Description automatically generated">
            <a:extLst>
              <a:ext uri="{FF2B5EF4-FFF2-40B4-BE49-F238E27FC236}">
                <a16:creationId xmlns:a16="http://schemas.microsoft.com/office/drawing/2014/main" id="{9C98D827-0D35-3E1F-BBDA-5194D842A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7" b="19397"/>
          <a:stretch/>
        </p:blipFill>
        <p:spPr>
          <a:xfrm>
            <a:off x="1123880" y="4323336"/>
            <a:ext cx="2189338" cy="1699709"/>
          </a:xfrm>
          <a:prstGeom prst="rect">
            <a:avLst/>
          </a:prstGeom>
        </p:spPr>
      </p:pic>
      <p:pic>
        <p:nvPicPr>
          <p:cNvPr id="20" name="Picture 19" descr="A tray of loaves of bread&#10;&#10;Description automatically generated">
            <a:extLst>
              <a:ext uri="{FF2B5EF4-FFF2-40B4-BE49-F238E27FC236}">
                <a16:creationId xmlns:a16="http://schemas.microsoft.com/office/drawing/2014/main" id="{59ABA99E-6E27-B16D-B104-0B1760E758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331" y="1865450"/>
            <a:ext cx="2189337" cy="1459558"/>
          </a:xfrm>
          <a:prstGeom prst="rect">
            <a:avLst/>
          </a:prstGeom>
        </p:spPr>
      </p:pic>
      <p:sp>
        <p:nvSpPr>
          <p:cNvPr id="21" name="Text Box 4">
            <a:extLst>
              <a:ext uri="{FF2B5EF4-FFF2-40B4-BE49-F238E27FC236}">
                <a16:creationId xmlns:a16="http://schemas.microsoft.com/office/drawing/2014/main" id="{DE682A33-34DC-35D1-1940-7AEB46CB9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630" y="3953312"/>
            <a:ext cx="7467600" cy="648512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 marL="342900" indent="-342900">
              <a:buClrTx/>
              <a:buFontTx/>
              <a:buAutoNum type="arabicPeriod"/>
              <a:defRPr/>
            </a:pPr>
            <a:r>
              <a:rPr lang="en-US" sz="1800" dirty="0">
                <a:solidFill>
                  <a:schemeClr val="tx1"/>
                </a:solidFill>
              </a:rPr>
              <a:t>How do you implement a bounded buffer (0 &lt;= count &lt;= n)?</a:t>
            </a:r>
          </a:p>
          <a:p>
            <a:pPr marL="342900" indent="-342900">
              <a:buClrTx/>
              <a:buFontTx/>
              <a:buAutoNum type="arabicPeriod"/>
              <a:defRPr/>
            </a:pPr>
            <a:r>
              <a:rPr lang="en-US" sz="1800" dirty="0"/>
              <a:t>How do you synchronize concurrent access to a bounded buffer?</a:t>
            </a:r>
          </a:p>
        </p:txBody>
      </p:sp>
    </p:spTree>
    <p:extLst>
      <p:ext uri="{BB962C8B-B14F-4D97-AF65-F5344CB8AC3E}">
        <p14:creationId xmlns:p14="http://schemas.microsoft.com/office/powerpoint/2010/main" val="382324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Box 15"/>
          <p:cNvSpPr txBox="1">
            <a:spLocks noChangeArrowheads="1"/>
          </p:cNvSpPr>
          <p:nvPr/>
        </p:nvSpPr>
        <p:spPr bwMode="auto">
          <a:xfrm>
            <a:off x="1146175" y="1630850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3</a:t>
            </a:r>
          </a:p>
        </p:txBody>
      </p:sp>
      <p:sp>
        <p:nvSpPr>
          <p:cNvPr id="44" name="Text Box 4">
            <a:extLst>
              <a:ext uri="{FF2B5EF4-FFF2-40B4-BE49-F238E27FC236}">
                <a16:creationId xmlns:a16="http://schemas.microsoft.com/office/drawing/2014/main" id="{A797D183-BF6C-9247-A34C-B970CB6CF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833" y="1629262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5" name="Text Box 4">
            <a:extLst>
              <a:ext uri="{FF2B5EF4-FFF2-40B4-BE49-F238E27FC236}">
                <a16:creationId xmlns:a16="http://schemas.microsoft.com/office/drawing/2014/main" id="{B788CC61-2A7A-8542-B3C2-4AACFF871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5800" y="1630850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6" name="Text Box 4">
            <a:extLst>
              <a:ext uri="{FF2B5EF4-FFF2-40B4-BE49-F238E27FC236}">
                <a16:creationId xmlns:a16="http://schemas.microsoft.com/office/drawing/2014/main" id="{A08F6ACD-1E91-4040-94BD-939DFB6B7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6767" y="1630850"/>
            <a:ext cx="445505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7" name="Text Box 4">
            <a:extLst>
              <a:ext uri="{FF2B5EF4-FFF2-40B4-BE49-F238E27FC236}">
                <a16:creationId xmlns:a16="http://schemas.microsoft.com/office/drawing/2014/main" id="{A30336AF-F156-7649-B808-78DBF5650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7182" y="1630850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8" name="Text Box 4">
            <a:extLst>
              <a:ext uri="{FF2B5EF4-FFF2-40B4-BE49-F238E27FC236}">
                <a16:creationId xmlns:a16="http://schemas.microsoft.com/office/drawing/2014/main" id="{CC9E876B-B856-D145-848B-976537BA5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5479" y="1630850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119825" name="TextBox 1"/>
          <p:cNvSpPr txBox="1">
            <a:spLocks noChangeArrowheads="1"/>
          </p:cNvSpPr>
          <p:nvPr/>
        </p:nvSpPr>
        <p:spPr bwMode="auto">
          <a:xfrm>
            <a:off x="903288" y="285061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119826" name="Rectangle 2"/>
          <p:cNvSpPr>
            <a:spLocks noChangeArrowheads="1"/>
          </p:cNvSpPr>
          <p:nvPr/>
        </p:nvSpPr>
        <p:spPr bwMode="auto">
          <a:xfrm>
            <a:off x="354944" y="2514600"/>
            <a:ext cx="8630444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typedef struct {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int* b;       //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to buffer containing the queue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mr-IN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mr-IN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n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;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   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//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length of array (max # slots) 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int count;    // number of elements in array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mr-IN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front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;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//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index of first element, 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0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&lt;=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front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&lt;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n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rear;     // (index of last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elem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)+1 % n, 0 &lt;= rear &lt; n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}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bbuf_t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</a:p>
          <a:p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</a:t>
            </a:r>
            <a:endParaRPr lang="mr-IN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2033"/>
            <a:ext cx="8229600" cy="990600"/>
          </a:xfrm>
        </p:spPr>
        <p:txBody>
          <a:bodyPr/>
          <a:lstStyle/>
          <a:p>
            <a:r>
              <a:rPr lang="en-US" dirty="0"/>
              <a:t>Example: Bounded Buffers</a:t>
            </a:r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1074738" y="1630850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1143000" y="1313118"/>
            <a:ext cx="53340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sz="1600" dirty="0">
                <a:latin typeface="Times New Roman" charset="0"/>
                <a:cs typeface="Times New Roman" charset="0"/>
              </a:rPr>
              <a:t> 0      1       2       3      4       5     (n = 6)</a:t>
            </a:r>
          </a:p>
        </p:txBody>
      </p:sp>
      <p:sp>
        <p:nvSpPr>
          <p:cNvPr id="31" name="Text Box 12"/>
          <p:cNvSpPr txBox="1">
            <a:spLocks noChangeArrowheads="1"/>
          </p:cNvSpPr>
          <p:nvPr/>
        </p:nvSpPr>
        <p:spPr bwMode="auto">
          <a:xfrm>
            <a:off x="2470150" y="1630850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2</a:t>
            </a:r>
          </a:p>
        </p:txBody>
      </p:sp>
      <p:sp>
        <p:nvSpPr>
          <p:cNvPr id="32" name="Text Box 13"/>
          <p:cNvSpPr txBox="1">
            <a:spLocks noChangeArrowheads="1"/>
          </p:cNvSpPr>
          <p:nvPr/>
        </p:nvSpPr>
        <p:spPr bwMode="auto">
          <a:xfrm>
            <a:off x="2895600" y="1630850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4</a:t>
            </a:r>
          </a:p>
        </p:txBody>
      </p:sp>
      <p:sp>
        <p:nvSpPr>
          <p:cNvPr id="33" name="Text Box 14"/>
          <p:cNvSpPr txBox="1">
            <a:spLocks noChangeArrowheads="1"/>
          </p:cNvSpPr>
          <p:nvPr/>
        </p:nvSpPr>
        <p:spPr bwMode="auto">
          <a:xfrm>
            <a:off x="3352800" y="1630850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1</a:t>
            </a: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4620654" y="1653853"/>
            <a:ext cx="306998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>
                <a:solidFill>
                  <a:schemeClr val="accent1"/>
                </a:solidFill>
              </a:rPr>
              <a:t>Values wrap around!!</a:t>
            </a:r>
          </a:p>
        </p:txBody>
      </p:sp>
      <p:sp>
        <p:nvSpPr>
          <p:cNvPr id="37" name="Text Box 18"/>
          <p:cNvSpPr txBox="1">
            <a:spLocks noChangeArrowheads="1"/>
          </p:cNvSpPr>
          <p:nvPr/>
        </p:nvSpPr>
        <p:spPr bwMode="auto">
          <a:xfrm>
            <a:off x="663575" y="1630850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b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D8676C0-4144-F44A-93A6-2D2AEA8E671B}"/>
              </a:ext>
            </a:extLst>
          </p:cNvPr>
          <p:cNvGrpSpPr/>
          <p:nvPr/>
        </p:nvGrpSpPr>
        <p:grpSpPr>
          <a:xfrm>
            <a:off x="2325469" y="2091225"/>
            <a:ext cx="646331" cy="564595"/>
            <a:chOff x="2372410" y="2091225"/>
            <a:chExt cx="646331" cy="564595"/>
          </a:xfrm>
        </p:grpSpPr>
        <p:sp>
          <p:nvSpPr>
            <p:cNvPr id="119827" name="TextBox 3"/>
            <p:cNvSpPr txBox="1">
              <a:spLocks noChangeArrowheads="1"/>
            </p:cNvSpPr>
            <p:nvPr/>
          </p:nvSpPr>
          <p:spPr bwMode="auto">
            <a:xfrm>
              <a:off x="2372410" y="2286488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front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368FC84A-AB13-3D4F-8558-617D63DF7D7D}"/>
                </a:ext>
              </a:extLst>
            </p:cNvPr>
            <p:cNvCxnSpPr>
              <a:cxnSpLocks/>
              <a:stCxn id="119827" idx="0"/>
              <a:endCxn id="31" idx="2"/>
            </p:cNvCxnSpPr>
            <p:nvPr/>
          </p:nvCxnSpPr>
          <p:spPr>
            <a:xfrm flipH="1" flipV="1">
              <a:off x="2691716" y="2091225"/>
              <a:ext cx="3860" cy="19526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D9FD23A-014F-1B49-8700-7DF7E9E82DFA}"/>
              </a:ext>
            </a:extLst>
          </p:cNvPr>
          <p:cNvGrpSpPr/>
          <p:nvPr/>
        </p:nvGrpSpPr>
        <p:grpSpPr>
          <a:xfrm>
            <a:off x="1462365" y="2083774"/>
            <a:ext cx="595035" cy="564594"/>
            <a:chOff x="1462365" y="2083774"/>
            <a:chExt cx="595035" cy="564594"/>
          </a:xfrm>
        </p:grpSpPr>
        <p:sp>
          <p:nvSpPr>
            <p:cNvPr id="38" name="TextBox 3">
              <a:extLst>
                <a:ext uri="{FF2B5EF4-FFF2-40B4-BE49-F238E27FC236}">
                  <a16:creationId xmlns:a16="http://schemas.microsoft.com/office/drawing/2014/main" id="{9F898D97-5E1D-FB45-9DB6-DEE0357A71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365" y="2279036"/>
              <a:ext cx="5950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rear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D1F3C8B6-D05E-1542-A085-FE1804B362EA}"/>
                </a:ext>
              </a:extLst>
            </p:cNvPr>
            <p:cNvCxnSpPr>
              <a:stCxn id="38" idx="0"/>
            </p:cNvCxnSpPr>
            <p:nvPr/>
          </p:nvCxnSpPr>
          <p:spPr>
            <a:xfrm flipH="1" flipV="1">
              <a:off x="1756708" y="2083774"/>
              <a:ext cx="3175" cy="19526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 Box 15">
            <a:extLst>
              <a:ext uri="{FF2B5EF4-FFF2-40B4-BE49-F238E27FC236}">
                <a16:creationId xmlns:a16="http://schemas.microsoft.com/office/drawing/2014/main" id="{7D53BF2A-E31D-8046-97EB-6191056E0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1720" y="1629262"/>
            <a:ext cx="35328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2</a:t>
            </a:r>
          </a:p>
        </p:txBody>
      </p:sp>
      <p:sp>
        <p:nvSpPr>
          <p:cNvPr id="49" name="Text Box 4">
            <a:extLst>
              <a:ext uri="{FF2B5EF4-FFF2-40B4-BE49-F238E27FC236}">
                <a16:creationId xmlns:a16="http://schemas.microsoft.com/office/drawing/2014/main" id="{A8DF5F46-1F99-8648-B045-1EFD4A49E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8623" y="1630850"/>
            <a:ext cx="433387" cy="460375"/>
          </a:xfrm>
          <a:prstGeom prst="rect">
            <a:avLst/>
          </a:prstGeom>
          <a:solidFill>
            <a:schemeClr val="bg1"/>
          </a:solidFill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2F97AD-2708-3C4F-8F62-823E9159BFC3}"/>
              </a:ext>
            </a:extLst>
          </p:cNvPr>
          <p:cNvSpPr txBox="1"/>
          <p:nvPr/>
        </p:nvSpPr>
        <p:spPr>
          <a:xfrm>
            <a:off x="4620654" y="2188856"/>
            <a:ext cx="4360489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/>
              <a:t>Exercise: What can go wrong?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7A5F13C-017C-0394-A6CB-7175B8B168F1}"/>
              </a:ext>
            </a:extLst>
          </p:cNvPr>
          <p:cNvGrpSpPr/>
          <p:nvPr/>
        </p:nvGrpSpPr>
        <p:grpSpPr>
          <a:xfrm>
            <a:off x="4490332" y="5128831"/>
            <a:ext cx="4673074" cy="1729169"/>
            <a:chOff x="4490332" y="5128831"/>
            <a:chExt cx="4673074" cy="1729169"/>
          </a:xfrm>
        </p:grpSpPr>
        <p:sp>
          <p:nvSpPr>
            <p:cNvPr id="24" name="TextBox 23"/>
            <p:cNvSpPr txBox="1">
              <a:spLocks noChangeArrowheads="1"/>
            </p:cNvSpPr>
            <p:nvPr/>
          </p:nvSpPr>
          <p:spPr bwMode="auto">
            <a:xfrm>
              <a:off x="4490332" y="5288340"/>
              <a:ext cx="4673074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int get(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bbuf_t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*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){</a:t>
              </a: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val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=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-&gt;b[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-&gt;front];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-&gt;front= ((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-&gt;front)+1)%(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-&gt;n);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-&gt;count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--;</a:t>
              </a:r>
              <a:endPara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r>
                <a:rPr lang="en-US" altLang="en-US" sz="1600" dirty="0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  return </a:t>
              </a:r>
              <a:r>
                <a:rPr lang="en-US" altLang="en-US" sz="1600" dirty="0" err="1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val</a:t>
              </a:r>
              <a:r>
                <a:rPr lang="en-US" altLang="en-US" sz="1600" dirty="0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;</a:t>
              </a:r>
            </a:p>
            <a:p>
              <a:r>
                <a:rPr lang="en-US" altLang="en-US" sz="1600" dirty="0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</p:txBody>
        </p:sp>
        <p:pic>
          <p:nvPicPr>
            <p:cNvPr id="10" name="Picture 9" descr="A person holding a baguette&#10;&#10;Description automatically generated">
              <a:extLst>
                <a:ext uri="{FF2B5EF4-FFF2-40B4-BE49-F238E27FC236}">
                  <a16:creationId xmlns:a16="http://schemas.microsoft.com/office/drawing/2014/main" id="{9BED1807-A92F-DB92-3302-EA6C637FA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33" r="498"/>
            <a:stretch/>
          </p:blipFill>
          <p:spPr>
            <a:xfrm>
              <a:off x="8302135" y="5128831"/>
              <a:ext cx="679008" cy="668391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A0CD4E3-41E2-ADE5-3B5D-55ED9F1E392F}"/>
              </a:ext>
            </a:extLst>
          </p:cNvPr>
          <p:cNvGrpSpPr/>
          <p:nvPr/>
        </p:nvGrpSpPr>
        <p:grpSpPr>
          <a:xfrm>
            <a:off x="4490332" y="3888287"/>
            <a:ext cx="4490811" cy="1491374"/>
            <a:chOff x="4490332" y="3888287"/>
            <a:chExt cx="4490811" cy="1491374"/>
          </a:xfrm>
        </p:grpSpPr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4490332" y="4056222"/>
              <a:ext cx="4448654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void put(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bbuf_t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*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, int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val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){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-&gt;b[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-&gt;rear]=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val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;</a:t>
              </a: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-&gt;rear= ((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-&gt;rear)+1)%(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-&gt;n);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-&gt;count++;</a:t>
              </a:r>
            </a:p>
            <a:p>
              <a:r>
                <a:rPr lang="en-US" altLang="en-US" sz="1600" dirty="0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</p:txBody>
        </p:sp>
        <p:pic>
          <p:nvPicPr>
            <p:cNvPr id="12" name="Picture 11" descr="A person holding a large wooden paddle over a wood oven&#10;&#10;Description automatically generated">
              <a:extLst>
                <a:ext uri="{FF2B5EF4-FFF2-40B4-BE49-F238E27FC236}">
                  <a16:creationId xmlns:a16="http://schemas.microsoft.com/office/drawing/2014/main" id="{016F7CDD-EAB5-963B-7037-80FA5FBC6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17" t="2967" r="10015" b="19397"/>
            <a:stretch/>
          </p:blipFill>
          <p:spPr>
            <a:xfrm>
              <a:off x="8302135" y="3888287"/>
              <a:ext cx="679008" cy="668391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198356B-A239-FD8A-ACF8-F17AB05851AD}"/>
              </a:ext>
            </a:extLst>
          </p:cNvPr>
          <p:cNvGrpSpPr/>
          <p:nvPr/>
        </p:nvGrpSpPr>
        <p:grpSpPr>
          <a:xfrm>
            <a:off x="352563" y="4831140"/>
            <a:ext cx="3887603" cy="1815882"/>
            <a:chOff x="352563" y="4831140"/>
            <a:chExt cx="3887603" cy="181588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F874DB6-B146-F542-A09A-8A7FDC1946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563" y="4831140"/>
              <a:ext cx="3887603" cy="1815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void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init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(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bbuf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_t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*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, int n){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-&gt;b = malloc(n*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sizeof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(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));</a:t>
              </a: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-&gt;n = n;</a:t>
              </a: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-&gt;count = 0;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-&gt;front = 0;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-&gt;rear = 0;</a:t>
              </a:r>
            </a:p>
            <a:p>
              <a:r>
                <a:rPr lang="en-US" altLang="en-US" sz="1600" dirty="0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</p:txBody>
        </p:sp>
        <p:pic>
          <p:nvPicPr>
            <p:cNvPr id="13" name="Picture 12" descr="A tray of loaves of bread&#10;&#10;Description automatically generated">
              <a:extLst>
                <a:ext uri="{FF2B5EF4-FFF2-40B4-BE49-F238E27FC236}">
                  <a16:creationId xmlns:a16="http://schemas.microsoft.com/office/drawing/2014/main" id="{31246B9E-3885-F758-F8C9-576A63E32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8388" y="5463027"/>
              <a:ext cx="1184361" cy="7895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69385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59259E-6 L 0.04809 0.0004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0.04844 0.000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3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26" grpId="0"/>
      <p:bldP spid="31" grpId="0"/>
      <p:bldP spid="36" grpId="0"/>
      <p:bldP spid="35" grpId="0"/>
      <p:bldP spid="49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25" name="TextBox 1"/>
          <p:cNvSpPr txBox="1">
            <a:spLocks noChangeArrowheads="1"/>
          </p:cNvSpPr>
          <p:nvPr/>
        </p:nvSpPr>
        <p:spPr bwMode="auto">
          <a:xfrm>
            <a:off x="903288" y="2863528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119826" name="Rectangle 2"/>
          <p:cNvSpPr>
            <a:spLocks noChangeArrowheads="1"/>
          </p:cNvSpPr>
          <p:nvPr/>
        </p:nvSpPr>
        <p:spPr bwMode="auto">
          <a:xfrm>
            <a:off x="74991" y="1905000"/>
            <a:ext cx="863044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typedef struct {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int* b;       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mr-IN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mr-IN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n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int count;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   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mr-IN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front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; </a:t>
            </a:r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rear;     </a:t>
            </a:r>
          </a:p>
          <a:p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}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bbuf_t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</a:p>
          <a:p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</a:t>
            </a:r>
            <a:endParaRPr lang="mr-IN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2033"/>
            <a:ext cx="8229600" cy="990600"/>
          </a:xfrm>
        </p:spPr>
        <p:txBody>
          <a:bodyPr/>
          <a:lstStyle/>
          <a:p>
            <a:r>
              <a:rPr lang="en-US" dirty="0"/>
              <a:t>Example: Bounded Buffers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F874DB6-B146-F542-A09A-8A7FDC194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91" y="4370651"/>
            <a:ext cx="3887603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init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bbuf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_t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*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, int n){</a:t>
            </a:r>
          </a:p>
          <a:p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-&gt;b = malloc(n*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sizeof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));</a:t>
            </a:r>
          </a:p>
          <a:p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-&gt;n = n;</a:t>
            </a:r>
          </a:p>
          <a:p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-&gt;count = 0;</a:t>
            </a:r>
          </a:p>
          <a:p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-&gt;front = 0;</a:t>
            </a:r>
          </a:p>
          <a:p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-&gt;rear = 0;</a:t>
            </a:r>
          </a:p>
          <a:p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50305" y="1390233"/>
            <a:ext cx="4448654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void put(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bbuf_t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*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, int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val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){</a:t>
            </a:r>
          </a:p>
          <a:p>
            <a:endParaRPr lang="en-US" altLang="en-US" sz="16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  </a:t>
            </a:r>
          </a:p>
          <a:p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-&gt;b[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-&gt;rear]=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val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-&gt;rear= ((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-&gt;rear)+1)%(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-&gt;n);</a:t>
            </a:r>
          </a:p>
          <a:p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-&gt;count++;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</a:t>
            </a:r>
          </a:p>
          <a:p>
            <a:endParaRPr lang="en-US" altLang="en-US" sz="1600" dirty="0">
              <a:solidFill>
                <a:schemeClr val="accent1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493043" y="4134598"/>
            <a:ext cx="4673074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int get(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bbuf_t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*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){</a:t>
            </a:r>
          </a:p>
          <a:p>
            <a:endParaRPr lang="en-US" altLang="en-US" sz="1600" dirty="0"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  int 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val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= 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-&gt;b[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-&gt;front];</a:t>
            </a:r>
          </a:p>
          <a:p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-&gt;front= ((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-&gt;front)+1)%(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-&gt;n);</a:t>
            </a:r>
          </a:p>
          <a:p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-&gt;count--;</a:t>
            </a:r>
          </a:p>
          <a:p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return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val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44" name="Text Box 15">
            <a:extLst>
              <a:ext uri="{FF2B5EF4-FFF2-40B4-BE49-F238E27FC236}">
                <a16:creationId xmlns:a16="http://schemas.microsoft.com/office/drawing/2014/main" id="{06657ED1-A181-354A-9530-77F15DF08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6175" y="1460732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3</a:t>
            </a:r>
          </a:p>
        </p:txBody>
      </p:sp>
      <p:sp>
        <p:nvSpPr>
          <p:cNvPr id="45" name="Text Box 4">
            <a:extLst>
              <a:ext uri="{FF2B5EF4-FFF2-40B4-BE49-F238E27FC236}">
                <a16:creationId xmlns:a16="http://schemas.microsoft.com/office/drawing/2014/main" id="{12178BAB-912A-654D-AC5C-6C0A627AF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833" y="1459144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6" name="Text Box 4">
            <a:extLst>
              <a:ext uri="{FF2B5EF4-FFF2-40B4-BE49-F238E27FC236}">
                <a16:creationId xmlns:a16="http://schemas.microsoft.com/office/drawing/2014/main" id="{4FB9767A-A6EA-7147-869F-9404BD903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5800" y="1460732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7" name="Text Box 4">
            <a:extLst>
              <a:ext uri="{FF2B5EF4-FFF2-40B4-BE49-F238E27FC236}">
                <a16:creationId xmlns:a16="http://schemas.microsoft.com/office/drawing/2014/main" id="{BB20DCEA-9BD4-DD41-A6EC-7D508D679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6767" y="1460732"/>
            <a:ext cx="445505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8" name="Text Box 4">
            <a:extLst>
              <a:ext uri="{FF2B5EF4-FFF2-40B4-BE49-F238E27FC236}">
                <a16:creationId xmlns:a16="http://schemas.microsoft.com/office/drawing/2014/main" id="{A71F2A29-9A3A-7849-B50B-20F26904E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7182" y="1460732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9" name="Text Box 4">
            <a:extLst>
              <a:ext uri="{FF2B5EF4-FFF2-40B4-BE49-F238E27FC236}">
                <a16:creationId xmlns:a16="http://schemas.microsoft.com/office/drawing/2014/main" id="{033C80F2-E206-C448-B965-BF6D1AEC4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5479" y="1460732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50" name="Text Box 4">
            <a:extLst>
              <a:ext uri="{FF2B5EF4-FFF2-40B4-BE49-F238E27FC236}">
                <a16:creationId xmlns:a16="http://schemas.microsoft.com/office/drawing/2014/main" id="{2BF3EF2B-F18F-5643-B60C-2F83351C9D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4738" y="1460732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52" name="Text Box 13">
            <a:extLst>
              <a:ext uri="{FF2B5EF4-FFF2-40B4-BE49-F238E27FC236}">
                <a16:creationId xmlns:a16="http://schemas.microsoft.com/office/drawing/2014/main" id="{35D3354B-ABCF-5C48-805D-78F9C7062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460732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4</a:t>
            </a:r>
          </a:p>
        </p:txBody>
      </p:sp>
      <p:sp>
        <p:nvSpPr>
          <p:cNvPr id="53" name="Text Box 14">
            <a:extLst>
              <a:ext uri="{FF2B5EF4-FFF2-40B4-BE49-F238E27FC236}">
                <a16:creationId xmlns:a16="http://schemas.microsoft.com/office/drawing/2014/main" id="{C8A6AA81-484D-FF4E-A1A7-94BD5BDF8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1460732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1</a:t>
            </a:r>
          </a:p>
        </p:txBody>
      </p:sp>
      <p:sp>
        <p:nvSpPr>
          <p:cNvPr id="54" name="Text Box 18">
            <a:extLst>
              <a:ext uri="{FF2B5EF4-FFF2-40B4-BE49-F238E27FC236}">
                <a16:creationId xmlns:a16="http://schemas.microsoft.com/office/drawing/2014/main" id="{C9553CF9-A3AD-574E-A64A-8FFF2570D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575" y="1460732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b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3B5B580-332A-ED43-82EC-F2D6BBFB81E5}"/>
              </a:ext>
            </a:extLst>
          </p:cNvPr>
          <p:cNvGrpSpPr/>
          <p:nvPr/>
        </p:nvGrpSpPr>
        <p:grpSpPr>
          <a:xfrm>
            <a:off x="2740709" y="1920165"/>
            <a:ext cx="646331" cy="564595"/>
            <a:chOff x="2372410" y="2091225"/>
            <a:chExt cx="646331" cy="564595"/>
          </a:xfrm>
        </p:grpSpPr>
        <p:sp>
          <p:nvSpPr>
            <p:cNvPr id="56" name="TextBox 3">
              <a:extLst>
                <a:ext uri="{FF2B5EF4-FFF2-40B4-BE49-F238E27FC236}">
                  <a16:creationId xmlns:a16="http://schemas.microsoft.com/office/drawing/2014/main" id="{A9622966-CD2B-194C-ACDC-A1F0E45C8B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72410" y="2286488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front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EA1AED7B-5F31-9F4E-A46E-EECFD9ED53FC}"/>
                </a:ext>
              </a:extLst>
            </p:cNvPr>
            <p:cNvCxnSpPr>
              <a:cxnSpLocks/>
              <a:stCxn id="56" idx="0"/>
            </p:cNvCxnSpPr>
            <p:nvPr/>
          </p:nvCxnSpPr>
          <p:spPr>
            <a:xfrm flipH="1" flipV="1">
              <a:off x="2691716" y="2091225"/>
              <a:ext cx="3860" cy="19526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AF2687B-3F23-2548-AA0B-DAB542AA9E6D}"/>
              </a:ext>
            </a:extLst>
          </p:cNvPr>
          <p:cNvGrpSpPr/>
          <p:nvPr/>
        </p:nvGrpSpPr>
        <p:grpSpPr>
          <a:xfrm>
            <a:off x="1897688" y="1924933"/>
            <a:ext cx="595035" cy="564594"/>
            <a:chOff x="1462365" y="2083774"/>
            <a:chExt cx="595035" cy="564594"/>
          </a:xfrm>
        </p:grpSpPr>
        <p:sp>
          <p:nvSpPr>
            <p:cNvPr id="59" name="TextBox 3">
              <a:extLst>
                <a:ext uri="{FF2B5EF4-FFF2-40B4-BE49-F238E27FC236}">
                  <a16:creationId xmlns:a16="http://schemas.microsoft.com/office/drawing/2014/main" id="{1C6669BB-4E63-404D-A190-608BBBB5B4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365" y="2279036"/>
              <a:ext cx="5950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rear</a:t>
              </a:r>
            </a:p>
          </p:txBody>
        </p: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DF306FFC-56BD-514A-A880-24B4CEF2D6B6}"/>
                </a:ext>
              </a:extLst>
            </p:cNvPr>
            <p:cNvCxnSpPr>
              <a:stCxn id="59" idx="0"/>
            </p:cNvCxnSpPr>
            <p:nvPr/>
          </p:nvCxnSpPr>
          <p:spPr>
            <a:xfrm flipH="1" flipV="1">
              <a:off x="1756708" y="2083774"/>
              <a:ext cx="3175" cy="19526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 Box 15">
            <a:extLst>
              <a:ext uri="{FF2B5EF4-FFF2-40B4-BE49-F238E27FC236}">
                <a16:creationId xmlns:a16="http://schemas.microsoft.com/office/drawing/2014/main" id="{581EE626-E0CC-A04D-BA2C-5CE41EB35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1720" y="1459144"/>
            <a:ext cx="35328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45E936-7488-2E42-B39C-3F04985F1D1F}"/>
              </a:ext>
            </a:extLst>
          </p:cNvPr>
          <p:cNvSpPr/>
          <p:nvPr/>
        </p:nvSpPr>
        <p:spPr>
          <a:xfrm>
            <a:off x="498862" y="3352800"/>
            <a:ext cx="25410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pthread_mutex_t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lock;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7F19F57-45F6-7543-89A5-81CF109B4EF2}"/>
              </a:ext>
            </a:extLst>
          </p:cNvPr>
          <p:cNvSpPr/>
          <p:nvPr/>
        </p:nvSpPr>
        <p:spPr>
          <a:xfrm>
            <a:off x="4550305" y="1647147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acquire(&amp;(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-&gt;lock))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EE78EA2-A5EE-134F-A947-83D45C5FD41B}"/>
              </a:ext>
            </a:extLst>
          </p:cNvPr>
          <p:cNvSpPr/>
          <p:nvPr/>
        </p:nvSpPr>
        <p:spPr>
          <a:xfrm>
            <a:off x="4505203" y="4381791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acquire(&amp;(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-&gt;lock))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EEC20D2-95F9-3741-94E9-2A9BAEC240C2}"/>
              </a:ext>
            </a:extLst>
          </p:cNvPr>
          <p:cNvSpPr/>
          <p:nvPr/>
        </p:nvSpPr>
        <p:spPr>
          <a:xfrm>
            <a:off x="281110" y="5802868"/>
            <a:ext cx="23166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init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(&amp;(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-&gt;lock));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3A82B8C-E944-2941-A884-66411044C35C}"/>
              </a:ext>
            </a:extLst>
          </p:cNvPr>
          <p:cNvSpPr/>
          <p:nvPr/>
        </p:nvSpPr>
        <p:spPr>
          <a:xfrm>
            <a:off x="4550305" y="358443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release(&amp;(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-&gt;lock))</a:t>
            </a:r>
            <a:endParaRPr lang="en-US" sz="1600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827F39A-D54C-9F46-B75E-D46D445EF217}"/>
              </a:ext>
            </a:extLst>
          </p:cNvPr>
          <p:cNvSpPr/>
          <p:nvPr/>
        </p:nvSpPr>
        <p:spPr>
          <a:xfrm>
            <a:off x="4497009" y="632460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release(&amp;(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-&gt;lock))</a:t>
            </a:r>
            <a:endParaRPr lang="en-US" sz="1600" dirty="0"/>
          </a:p>
        </p:txBody>
      </p:sp>
      <p:sp>
        <p:nvSpPr>
          <p:cNvPr id="72" name="Text Box 7">
            <a:extLst>
              <a:ext uri="{FF2B5EF4-FFF2-40B4-BE49-F238E27FC236}">
                <a16:creationId xmlns:a16="http://schemas.microsoft.com/office/drawing/2014/main" id="{7F142FF2-F42D-3E4A-BC6A-CF1ED1066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143000"/>
            <a:ext cx="53340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sz="1600" dirty="0">
                <a:latin typeface="Times New Roman" charset="0"/>
                <a:cs typeface="Times New Roman" charset="0"/>
              </a:rPr>
              <a:t> 0      1       2       3      4       5     (n = 6)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D6F3F0-6523-362F-2189-74E88D1C1AA4}"/>
              </a:ext>
            </a:extLst>
          </p:cNvPr>
          <p:cNvSpPr/>
          <p:nvPr/>
        </p:nvSpPr>
        <p:spPr>
          <a:xfrm>
            <a:off x="4573407" y="1883133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while(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-&gt;count==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-&gt;n){</a:t>
            </a:r>
          </a:p>
          <a:p>
            <a:endParaRPr lang="en-US" altLang="en-US" sz="1600" dirty="0">
              <a:solidFill>
                <a:schemeClr val="accent1"/>
              </a:solidFill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solidFill>
                <a:schemeClr val="accent1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}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7A529C-5B7C-CC6C-8C15-BBCBCFCA550E}"/>
              </a:ext>
            </a:extLst>
          </p:cNvPr>
          <p:cNvSpPr/>
          <p:nvPr/>
        </p:nvSpPr>
        <p:spPr>
          <a:xfrm>
            <a:off x="4511843" y="4633060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while(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-&gt;count==0){</a:t>
            </a:r>
          </a:p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  release(&amp;lock)</a:t>
            </a:r>
          </a:p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  acquire(&amp;lock)</a:t>
            </a:r>
          </a:p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}</a:t>
            </a:r>
          </a:p>
        </p:txBody>
      </p:sp>
      <p:pic>
        <p:nvPicPr>
          <p:cNvPr id="20" name="Picture 19" descr="A picture containing text, businesscard, vector graphics&#10;&#10;Description automatically generated">
            <a:extLst>
              <a:ext uri="{FF2B5EF4-FFF2-40B4-BE49-F238E27FC236}">
                <a16:creationId xmlns:a16="http://schemas.microsoft.com/office/drawing/2014/main" id="{CC3BE9DB-55F5-AB79-4EA9-6277D3106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51" b="97125" l="652" r="97500">
                        <a14:foregroundMark x1="8478" y1="16294" x2="9457" y2="18371"/>
                        <a14:foregroundMark x1="23587" y1="7668" x2="25109" y2="9744"/>
                        <a14:foregroundMark x1="85000" y1="5751" x2="94783" y2="14377"/>
                        <a14:foregroundMark x1="60761" y1="92013" x2="62935" y2="91374"/>
                        <a14:foregroundMark x1="6739" y1="75879" x2="6739" y2="85942"/>
                        <a14:foregroundMark x1="14348" y1="97444" x2="14348" y2="97444"/>
                        <a14:foregroundMark x1="1630" y1="80511" x2="1630" y2="80511"/>
                        <a14:foregroundMark x1="97500" y1="13738" x2="97500" y2="13738"/>
                        <a14:foregroundMark x1="870" y1="88658" x2="870" y2="88658"/>
                        <a14:foregroundMark x1="652" y1="79872" x2="652" y2="798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315" y="33721"/>
            <a:ext cx="2159247" cy="1469227"/>
          </a:xfrm>
          <a:prstGeom prst="rect">
            <a:avLst/>
          </a:prstGeom>
        </p:spPr>
      </p:pic>
      <p:pic>
        <p:nvPicPr>
          <p:cNvPr id="6" name="Picture 5" descr="A person holding a large wooden paddle over a wood oven&#10;&#10;Description automatically generated">
            <a:extLst>
              <a:ext uri="{FF2B5EF4-FFF2-40B4-BE49-F238E27FC236}">
                <a16:creationId xmlns:a16="http://schemas.microsoft.com/office/drawing/2014/main" id="{5A1DFDCA-B213-1047-38FA-89FEF2DD52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7" t="2967" r="10015" b="19397"/>
          <a:stretch/>
        </p:blipFill>
        <p:spPr>
          <a:xfrm>
            <a:off x="8354004" y="1460732"/>
            <a:ext cx="679008" cy="668391"/>
          </a:xfrm>
          <a:prstGeom prst="rect">
            <a:avLst/>
          </a:prstGeom>
        </p:spPr>
      </p:pic>
      <p:pic>
        <p:nvPicPr>
          <p:cNvPr id="10" name="Picture 9" descr="A person holding a baguette&#10;&#10;Description automatically generated">
            <a:extLst>
              <a:ext uri="{FF2B5EF4-FFF2-40B4-BE49-F238E27FC236}">
                <a16:creationId xmlns:a16="http://schemas.microsoft.com/office/drawing/2014/main" id="{D8867843-3F6B-9B1F-8CA8-929B7B4AD5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3" r="498"/>
          <a:stretch/>
        </p:blipFill>
        <p:spPr>
          <a:xfrm>
            <a:off x="8347296" y="4203110"/>
            <a:ext cx="679008" cy="668391"/>
          </a:xfrm>
          <a:prstGeom prst="rect">
            <a:avLst/>
          </a:prstGeom>
        </p:spPr>
      </p:pic>
      <p:pic>
        <p:nvPicPr>
          <p:cNvPr id="11" name="Picture 10" descr="A tray of loaves of bread&#10;&#10;Description automatically generated">
            <a:extLst>
              <a:ext uri="{FF2B5EF4-FFF2-40B4-BE49-F238E27FC236}">
                <a16:creationId xmlns:a16="http://schemas.microsoft.com/office/drawing/2014/main" id="{60FFF32D-482E-A10F-7878-E102711F27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519" y="5013294"/>
            <a:ext cx="1184361" cy="7895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49A1AB3-D08F-B8CB-1159-CF6B3D3E5148}"/>
              </a:ext>
            </a:extLst>
          </p:cNvPr>
          <p:cNvSpPr txBox="1"/>
          <p:nvPr/>
        </p:nvSpPr>
        <p:spPr>
          <a:xfrm>
            <a:off x="5019834" y="2129354"/>
            <a:ext cx="53936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release(&amp;lock)</a:t>
            </a:r>
          </a:p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acquire(&amp;lock)</a:t>
            </a:r>
          </a:p>
        </p:txBody>
      </p:sp>
    </p:spTree>
    <p:extLst>
      <p:ext uri="{BB962C8B-B14F-4D97-AF65-F5344CB8AC3E}">
        <p14:creationId xmlns:p14="http://schemas.microsoft.com/office/powerpoint/2010/main" val="41256117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3" grpId="0"/>
      <p:bldP spid="65" grpId="0"/>
      <p:bldP spid="70" grpId="0"/>
      <p:bldP spid="71" grpId="0"/>
      <p:bldP spid="4" grpId="0"/>
      <p:bldP spid="16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BBB64-40C8-9D4F-B15E-A6B156AB1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D8655-34A8-EF43-922A-E16EAA430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condition variable cv is a stateless synchronization primitive that is used in combination with locks (mutexes) </a:t>
            </a:r>
          </a:p>
          <a:p>
            <a:pPr lvl="1"/>
            <a:r>
              <a:rPr lang="en-US" dirty="0"/>
              <a:t>condition variables allow threads to efficiently wait for a change to the shared state protected by the lock</a:t>
            </a:r>
          </a:p>
          <a:p>
            <a:pPr lvl="1"/>
            <a:r>
              <a:rPr lang="en-US" dirty="0"/>
              <a:t>a condition variable is comprised of a waitlist</a:t>
            </a:r>
          </a:p>
          <a:p>
            <a:pPr lvl="1"/>
            <a:endParaRPr lang="en-US" dirty="0"/>
          </a:p>
          <a:p>
            <a:r>
              <a:rPr lang="en-US" dirty="0"/>
              <a:t>Interface: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wait(CV* cv, Lock* lock): </a:t>
            </a:r>
            <a:r>
              <a:rPr lang="en-US" dirty="0"/>
              <a:t>Atomically releases the lock, suspends execution of the calling thread, and places that thread on </a:t>
            </a:r>
            <a:r>
              <a:rPr lang="en-US" dirty="0" err="1"/>
              <a:t>cv's</a:t>
            </a:r>
            <a:r>
              <a:rPr lang="en-US" dirty="0"/>
              <a:t> waitlist; after the thread is awoken, it re-acquires the lock before wait returns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signal(CV* cv): </a:t>
            </a:r>
            <a:r>
              <a:rPr lang="en-US" dirty="0"/>
              <a:t>takes one thread off of </a:t>
            </a:r>
            <a:r>
              <a:rPr lang="en-US" dirty="0" err="1"/>
              <a:t>cv's</a:t>
            </a:r>
            <a:r>
              <a:rPr lang="en-US" dirty="0"/>
              <a:t> waitlist and marks it as eligible to run. (No-op if waitlist is empty.)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792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25" name="TextBox 1"/>
          <p:cNvSpPr txBox="1">
            <a:spLocks noChangeArrowheads="1"/>
          </p:cNvSpPr>
          <p:nvPr/>
        </p:nvSpPr>
        <p:spPr bwMode="auto">
          <a:xfrm>
            <a:off x="903288" y="2863528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119826" name="Rectangle 2"/>
          <p:cNvSpPr>
            <a:spLocks noChangeArrowheads="1"/>
          </p:cNvSpPr>
          <p:nvPr/>
        </p:nvSpPr>
        <p:spPr bwMode="auto">
          <a:xfrm>
            <a:off x="74991" y="1905000"/>
            <a:ext cx="8630444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typedef struct {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int* b;       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mr-IN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mr-IN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n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int count;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   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mr-IN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front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; </a:t>
            </a:r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rear;     </a:t>
            </a:r>
          </a:p>
          <a:p>
            <a:endParaRPr lang="en-US" altLang="en-US" sz="1600" dirty="0">
              <a:solidFill>
                <a:schemeClr val="accent1"/>
              </a:solidFill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}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bbuf_t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</a:p>
          <a:p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</a:t>
            </a:r>
            <a:endParaRPr lang="mr-IN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2033"/>
            <a:ext cx="8229600" cy="990600"/>
          </a:xfrm>
        </p:spPr>
        <p:txBody>
          <a:bodyPr/>
          <a:lstStyle/>
          <a:p>
            <a:r>
              <a:rPr lang="en-US" dirty="0"/>
              <a:t>Example: Bounded Buffers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F874DB6-B146-F542-A09A-8A7FDC194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91" y="4370651"/>
            <a:ext cx="3887603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init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bbuf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_t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*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, int n){</a:t>
            </a:r>
          </a:p>
          <a:p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-&gt;b = malloc(n*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sizeof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));</a:t>
            </a:r>
          </a:p>
          <a:p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-&gt;n = n;</a:t>
            </a:r>
          </a:p>
          <a:p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-&gt;count = 0;</a:t>
            </a:r>
          </a:p>
          <a:p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-&gt;front = 0;</a:t>
            </a:r>
          </a:p>
          <a:p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-&gt;rear = 0;</a:t>
            </a:r>
          </a:p>
          <a:p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50305" y="1390233"/>
            <a:ext cx="4448654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void put(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bbuf_t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*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, int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val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){</a:t>
            </a:r>
          </a:p>
          <a:p>
            <a:endParaRPr lang="en-US" altLang="en-US" sz="16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  </a:t>
            </a:r>
          </a:p>
          <a:p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-&gt;b[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-&gt;rear]=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val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-&gt;rear= ((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-&gt;rear)+1)%(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-&gt;n);</a:t>
            </a:r>
          </a:p>
          <a:p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-&gt;count++;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</a:t>
            </a:r>
          </a:p>
          <a:p>
            <a:endParaRPr lang="en-US" altLang="en-US" sz="1600" dirty="0">
              <a:solidFill>
                <a:schemeClr val="accent1"/>
              </a:solidFill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solidFill>
                <a:schemeClr val="accent1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493043" y="4134598"/>
            <a:ext cx="4673074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int get(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bbuf_t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*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){</a:t>
            </a:r>
          </a:p>
          <a:p>
            <a:endParaRPr lang="en-US" altLang="en-US" sz="1600" dirty="0"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  int 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val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= 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-&gt;b[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-&gt;front];</a:t>
            </a:r>
          </a:p>
          <a:p>
            <a:r>
              <a: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en-US" sz="1600" dirty="0" err="1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-&gt;front= ((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-&gt;front)+1)%(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-&gt;n);</a:t>
            </a:r>
          </a:p>
          <a:p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en-US" sz="1600" dirty="0" err="1"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latin typeface="Consolas" charset="0"/>
                <a:ea typeface="Consolas" charset="0"/>
                <a:cs typeface="Consolas" charset="0"/>
              </a:rPr>
              <a:t>-&gt;count--;</a:t>
            </a:r>
          </a:p>
          <a:p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return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val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44" name="Text Box 15">
            <a:extLst>
              <a:ext uri="{FF2B5EF4-FFF2-40B4-BE49-F238E27FC236}">
                <a16:creationId xmlns:a16="http://schemas.microsoft.com/office/drawing/2014/main" id="{06657ED1-A181-354A-9530-77F15DF08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6175" y="1460732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3</a:t>
            </a:r>
          </a:p>
        </p:txBody>
      </p:sp>
      <p:sp>
        <p:nvSpPr>
          <p:cNvPr id="45" name="Text Box 4">
            <a:extLst>
              <a:ext uri="{FF2B5EF4-FFF2-40B4-BE49-F238E27FC236}">
                <a16:creationId xmlns:a16="http://schemas.microsoft.com/office/drawing/2014/main" id="{12178BAB-912A-654D-AC5C-6C0A627AF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833" y="1459144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6" name="Text Box 4">
            <a:extLst>
              <a:ext uri="{FF2B5EF4-FFF2-40B4-BE49-F238E27FC236}">
                <a16:creationId xmlns:a16="http://schemas.microsoft.com/office/drawing/2014/main" id="{4FB9767A-A6EA-7147-869F-9404BD903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5800" y="1460732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7" name="Text Box 4">
            <a:extLst>
              <a:ext uri="{FF2B5EF4-FFF2-40B4-BE49-F238E27FC236}">
                <a16:creationId xmlns:a16="http://schemas.microsoft.com/office/drawing/2014/main" id="{BB20DCEA-9BD4-DD41-A6EC-7D508D679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6767" y="1460732"/>
            <a:ext cx="445505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8" name="Text Box 4">
            <a:extLst>
              <a:ext uri="{FF2B5EF4-FFF2-40B4-BE49-F238E27FC236}">
                <a16:creationId xmlns:a16="http://schemas.microsoft.com/office/drawing/2014/main" id="{A71F2A29-9A3A-7849-B50B-20F26904E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7182" y="1460732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9" name="Text Box 4">
            <a:extLst>
              <a:ext uri="{FF2B5EF4-FFF2-40B4-BE49-F238E27FC236}">
                <a16:creationId xmlns:a16="http://schemas.microsoft.com/office/drawing/2014/main" id="{033C80F2-E206-C448-B965-BF6D1AEC4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5479" y="1460732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50" name="Text Box 4">
            <a:extLst>
              <a:ext uri="{FF2B5EF4-FFF2-40B4-BE49-F238E27FC236}">
                <a16:creationId xmlns:a16="http://schemas.microsoft.com/office/drawing/2014/main" id="{2BF3EF2B-F18F-5643-B60C-2F83351C9D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4738" y="1460732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52" name="Text Box 13">
            <a:extLst>
              <a:ext uri="{FF2B5EF4-FFF2-40B4-BE49-F238E27FC236}">
                <a16:creationId xmlns:a16="http://schemas.microsoft.com/office/drawing/2014/main" id="{35D3354B-ABCF-5C48-805D-78F9C7062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460732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4</a:t>
            </a:r>
          </a:p>
        </p:txBody>
      </p:sp>
      <p:sp>
        <p:nvSpPr>
          <p:cNvPr id="53" name="Text Box 14">
            <a:extLst>
              <a:ext uri="{FF2B5EF4-FFF2-40B4-BE49-F238E27FC236}">
                <a16:creationId xmlns:a16="http://schemas.microsoft.com/office/drawing/2014/main" id="{C8A6AA81-484D-FF4E-A1A7-94BD5BDF8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1460732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1</a:t>
            </a:r>
          </a:p>
        </p:txBody>
      </p:sp>
      <p:sp>
        <p:nvSpPr>
          <p:cNvPr id="54" name="Text Box 18">
            <a:extLst>
              <a:ext uri="{FF2B5EF4-FFF2-40B4-BE49-F238E27FC236}">
                <a16:creationId xmlns:a16="http://schemas.microsoft.com/office/drawing/2014/main" id="{C9553CF9-A3AD-574E-A64A-8FFF2570D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575" y="1460732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b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3B5B580-332A-ED43-82EC-F2D6BBFB81E5}"/>
              </a:ext>
            </a:extLst>
          </p:cNvPr>
          <p:cNvGrpSpPr/>
          <p:nvPr/>
        </p:nvGrpSpPr>
        <p:grpSpPr>
          <a:xfrm>
            <a:off x="2740709" y="1920165"/>
            <a:ext cx="646331" cy="564595"/>
            <a:chOff x="2372410" y="2091225"/>
            <a:chExt cx="646331" cy="564595"/>
          </a:xfrm>
        </p:grpSpPr>
        <p:sp>
          <p:nvSpPr>
            <p:cNvPr id="56" name="TextBox 3">
              <a:extLst>
                <a:ext uri="{FF2B5EF4-FFF2-40B4-BE49-F238E27FC236}">
                  <a16:creationId xmlns:a16="http://schemas.microsoft.com/office/drawing/2014/main" id="{A9622966-CD2B-194C-ACDC-A1F0E45C8B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72410" y="2286488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front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EA1AED7B-5F31-9F4E-A46E-EECFD9ED53FC}"/>
                </a:ext>
              </a:extLst>
            </p:cNvPr>
            <p:cNvCxnSpPr>
              <a:cxnSpLocks/>
              <a:stCxn id="56" idx="0"/>
            </p:cNvCxnSpPr>
            <p:nvPr/>
          </p:nvCxnSpPr>
          <p:spPr>
            <a:xfrm flipH="1" flipV="1">
              <a:off x="2691716" y="2091225"/>
              <a:ext cx="3860" cy="19526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AF2687B-3F23-2548-AA0B-DAB542AA9E6D}"/>
              </a:ext>
            </a:extLst>
          </p:cNvPr>
          <p:cNvGrpSpPr/>
          <p:nvPr/>
        </p:nvGrpSpPr>
        <p:grpSpPr>
          <a:xfrm>
            <a:off x="1897688" y="1924933"/>
            <a:ext cx="595035" cy="564594"/>
            <a:chOff x="1462365" y="2083774"/>
            <a:chExt cx="595035" cy="564594"/>
          </a:xfrm>
        </p:grpSpPr>
        <p:sp>
          <p:nvSpPr>
            <p:cNvPr id="59" name="TextBox 3">
              <a:extLst>
                <a:ext uri="{FF2B5EF4-FFF2-40B4-BE49-F238E27FC236}">
                  <a16:creationId xmlns:a16="http://schemas.microsoft.com/office/drawing/2014/main" id="{1C6669BB-4E63-404D-A190-608BBBB5B4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365" y="2279036"/>
              <a:ext cx="5950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rear</a:t>
              </a:r>
            </a:p>
          </p:txBody>
        </p: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DF306FFC-56BD-514A-A880-24B4CEF2D6B6}"/>
                </a:ext>
              </a:extLst>
            </p:cNvPr>
            <p:cNvCxnSpPr>
              <a:stCxn id="59" idx="0"/>
            </p:cNvCxnSpPr>
            <p:nvPr/>
          </p:nvCxnSpPr>
          <p:spPr>
            <a:xfrm flipH="1" flipV="1">
              <a:off x="1756708" y="2083774"/>
              <a:ext cx="3175" cy="19526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 Box 15">
            <a:extLst>
              <a:ext uri="{FF2B5EF4-FFF2-40B4-BE49-F238E27FC236}">
                <a16:creationId xmlns:a16="http://schemas.microsoft.com/office/drawing/2014/main" id="{581EE626-E0CC-A04D-BA2C-5CE41EB35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1720" y="1459144"/>
            <a:ext cx="35328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45E936-7488-2E42-B39C-3F04985F1D1F}"/>
              </a:ext>
            </a:extLst>
          </p:cNvPr>
          <p:cNvSpPr/>
          <p:nvPr/>
        </p:nvSpPr>
        <p:spPr>
          <a:xfrm>
            <a:off x="498862" y="3352800"/>
            <a:ext cx="2844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pthread_mutex_t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lock;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EEC20D2-95F9-3741-94E9-2A9BAEC240C2}"/>
              </a:ext>
            </a:extLst>
          </p:cNvPr>
          <p:cNvSpPr/>
          <p:nvPr/>
        </p:nvSpPr>
        <p:spPr>
          <a:xfrm>
            <a:off x="281110" y="5802868"/>
            <a:ext cx="2590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init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(&amp;(</a:t>
            </a:r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-&gt;lock));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3A82B8C-E944-2941-A884-66411044C35C}"/>
              </a:ext>
            </a:extLst>
          </p:cNvPr>
          <p:cNvSpPr/>
          <p:nvPr/>
        </p:nvSpPr>
        <p:spPr>
          <a:xfrm>
            <a:off x="4550305" y="3354378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release(&amp;(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-&gt;lock))</a:t>
            </a:r>
            <a:endParaRPr lang="en-US" sz="1600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827F39A-D54C-9F46-B75E-D46D445EF217}"/>
              </a:ext>
            </a:extLst>
          </p:cNvPr>
          <p:cNvSpPr/>
          <p:nvPr/>
        </p:nvSpPr>
        <p:spPr>
          <a:xfrm>
            <a:off x="4497009" y="6131657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release(&amp;(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-&gt;lock))</a:t>
            </a:r>
            <a:endParaRPr lang="en-US" sz="1600" dirty="0"/>
          </a:p>
        </p:txBody>
      </p:sp>
      <p:sp>
        <p:nvSpPr>
          <p:cNvPr id="72" name="Text Box 7">
            <a:extLst>
              <a:ext uri="{FF2B5EF4-FFF2-40B4-BE49-F238E27FC236}">
                <a16:creationId xmlns:a16="http://schemas.microsoft.com/office/drawing/2014/main" id="{7F142FF2-F42D-3E4A-BC6A-CF1ED1066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143000"/>
            <a:ext cx="53340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sz="1600" dirty="0">
                <a:latin typeface="Times New Roman" charset="0"/>
                <a:cs typeface="Times New Roman" charset="0"/>
              </a:rPr>
              <a:t> 0      1       2       3      4       5     (n = 6)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A6F7E5-9E0D-B79A-43B8-953A6459D977}"/>
              </a:ext>
            </a:extLst>
          </p:cNvPr>
          <p:cNvSpPr/>
          <p:nvPr/>
        </p:nvSpPr>
        <p:spPr>
          <a:xfrm>
            <a:off x="4742389" y="462830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if(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-&gt;count == 0)</a:t>
            </a:r>
          </a:p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wait(&amp;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bread_added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A9B0C1-9824-C7D1-03D9-EDF9F5E95418}"/>
              </a:ext>
            </a:extLst>
          </p:cNvPr>
          <p:cNvSpPr/>
          <p:nvPr/>
        </p:nvSpPr>
        <p:spPr>
          <a:xfrm>
            <a:off x="4709051" y="5864611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signal(&amp;(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bread_bought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))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D35BA6-7063-034F-F902-5C4568CFA584}"/>
              </a:ext>
            </a:extLst>
          </p:cNvPr>
          <p:cNvSpPr/>
          <p:nvPr/>
        </p:nvSpPr>
        <p:spPr>
          <a:xfrm>
            <a:off x="4748477" y="189445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if(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-&gt;count == 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-&gt;n)</a:t>
            </a:r>
          </a:p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wait(&amp;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bread_bought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46FA02-55E9-58C3-9775-69223589D4FD}"/>
              </a:ext>
            </a:extLst>
          </p:cNvPr>
          <p:cNvSpPr/>
          <p:nvPr/>
        </p:nvSpPr>
        <p:spPr>
          <a:xfrm>
            <a:off x="4754549" y="3087332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signal(&amp;(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bread_added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))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37C81D-5DB9-8859-8196-73F9BB6F8D0E}"/>
              </a:ext>
            </a:extLst>
          </p:cNvPr>
          <p:cNvSpPr/>
          <p:nvPr/>
        </p:nvSpPr>
        <p:spPr>
          <a:xfrm>
            <a:off x="498862" y="3605061"/>
            <a:ext cx="221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CV </a:t>
            </a:r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bread_bought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3693CD-D572-8A6A-0224-D12A6B5DC1DD}"/>
              </a:ext>
            </a:extLst>
          </p:cNvPr>
          <p:cNvSpPr/>
          <p:nvPr/>
        </p:nvSpPr>
        <p:spPr>
          <a:xfrm>
            <a:off x="283356" y="6060317"/>
            <a:ext cx="3603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init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(&amp;(</a:t>
            </a:r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bread_bought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));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09F6B0-97C6-B0A9-FBC4-0F4DA42ACBF5}"/>
              </a:ext>
            </a:extLst>
          </p:cNvPr>
          <p:cNvSpPr/>
          <p:nvPr/>
        </p:nvSpPr>
        <p:spPr>
          <a:xfrm>
            <a:off x="4761439" y="1873917"/>
            <a:ext cx="3402726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while(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-&gt;count == 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-&gt;n)</a:t>
            </a:r>
          </a:p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wait(&amp;(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bread_bought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))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90F6C6-6B80-CC78-3173-E22467BD41CC}"/>
              </a:ext>
            </a:extLst>
          </p:cNvPr>
          <p:cNvSpPr/>
          <p:nvPr/>
        </p:nvSpPr>
        <p:spPr>
          <a:xfrm>
            <a:off x="4754549" y="4607901"/>
            <a:ext cx="3402726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while(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-&gt;count == 0)</a:t>
            </a:r>
          </a:p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wait(&amp;(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bread_added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))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86F612-821B-3F6E-3F20-3DB605E7C01F}"/>
              </a:ext>
            </a:extLst>
          </p:cNvPr>
          <p:cNvSpPr/>
          <p:nvPr/>
        </p:nvSpPr>
        <p:spPr>
          <a:xfrm>
            <a:off x="498862" y="3881079"/>
            <a:ext cx="2084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CV </a:t>
            </a:r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bread_added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D00D30-8C5E-52C7-9F70-0216145689E0}"/>
              </a:ext>
            </a:extLst>
          </p:cNvPr>
          <p:cNvSpPr/>
          <p:nvPr/>
        </p:nvSpPr>
        <p:spPr>
          <a:xfrm>
            <a:off x="283356" y="6336268"/>
            <a:ext cx="3477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init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(&amp;(</a:t>
            </a:r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</a:t>
            </a:r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bread_added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));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7F19F57-45F6-7543-89A5-81CF109B4EF2}"/>
              </a:ext>
            </a:extLst>
          </p:cNvPr>
          <p:cNvSpPr/>
          <p:nvPr/>
        </p:nvSpPr>
        <p:spPr>
          <a:xfrm>
            <a:off x="4550305" y="1647147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acquire(&amp;(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-&gt;lock))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EE78EA2-A5EE-134F-A947-83D45C5FD41B}"/>
              </a:ext>
            </a:extLst>
          </p:cNvPr>
          <p:cNvSpPr/>
          <p:nvPr/>
        </p:nvSpPr>
        <p:spPr>
          <a:xfrm>
            <a:off x="4505203" y="4381791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acquire(&amp;(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-&gt;lock))</a:t>
            </a:r>
          </a:p>
        </p:txBody>
      </p:sp>
      <p:pic>
        <p:nvPicPr>
          <p:cNvPr id="18" name="Picture 17" descr="A person holding a large wooden paddle over a wood oven&#10;&#10;Description automatically generated">
            <a:extLst>
              <a:ext uri="{FF2B5EF4-FFF2-40B4-BE49-F238E27FC236}">
                <a16:creationId xmlns:a16="http://schemas.microsoft.com/office/drawing/2014/main" id="{10F248F8-76F6-3CA1-254F-48628093AE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7" t="2967" r="10015" b="19397"/>
          <a:stretch/>
        </p:blipFill>
        <p:spPr>
          <a:xfrm>
            <a:off x="8354004" y="1460732"/>
            <a:ext cx="679008" cy="668391"/>
          </a:xfrm>
          <a:prstGeom prst="rect">
            <a:avLst/>
          </a:prstGeom>
        </p:spPr>
      </p:pic>
      <p:pic>
        <p:nvPicPr>
          <p:cNvPr id="19" name="Picture 18" descr="A person holding a baguette&#10;&#10;Description automatically generated">
            <a:extLst>
              <a:ext uri="{FF2B5EF4-FFF2-40B4-BE49-F238E27FC236}">
                <a16:creationId xmlns:a16="http://schemas.microsoft.com/office/drawing/2014/main" id="{4330023D-975E-0178-09EC-302EF9CFD0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3" r="498"/>
          <a:stretch/>
        </p:blipFill>
        <p:spPr>
          <a:xfrm>
            <a:off x="8347296" y="4203110"/>
            <a:ext cx="679008" cy="668391"/>
          </a:xfrm>
          <a:prstGeom prst="rect">
            <a:avLst/>
          </a:prstGeom>
        </p:spPr>
      </p:pic>
      <p:pic>
        <p:nvPicPr>
          <p:cNvPr id="20" name="Picture 19" descr="A tray of loaves of bread&#10;&#10;Description automatically generated">
            <a:extLst>
              <a:ext uri="{FF2B5EF4-FFF2-40B4-BE49-F238E27FC236}">
                <a16:creationId xmlns:a16="http://schemas.microsoft.com/office/drawing/2014/main" id="{C9A6584D-81FF-0570-F0C1-35FB2C5B65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519" y="5013294"/>
            <a:ext cx="1184361" cy="78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1093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0" grpId="0"/>
      <p:bldP spid="71" grpId="0"/>
      <p:bldP spid="6" grpId="0"/>
      <p:bldP spid="10" grpId="0"/>
      <p:bldP spid="11" grpId="0"/>
      <p:bldP spid="12" grpId="0"/>
      <p:bldP spid="13" grpId="0"/>
      <p:bldP spid="14" grpId="0"/>
      <p:bldP spid="15" grpId="0" animBg="1"/>
      <p:bldP spid="17" grpId="0" animBg="1"/>
      <p:bldP spid="4" grpId="0"/>
      <p:bldP spid="16" grpId="0"/>
      <p:bldP spid="63" grpId="0"/>
      <p:bldP spid="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EBF4E-188D-D24B-9A15-5313CFA63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Condition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304B2-3796-BD46-9B07-B81283392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Declare a lock. Each shared value needs a lock to enforce mutually exclusive access to the shared value.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Add code to acquire and release the lock. All code that accesses the shared value must hold the lock.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Identify each place something could go wrong if the next line is executed under the wrong circumstances</a:t>
            </a:r>
          </a:p>
          <a:p>
            <a:pPr lvl="2"/>
            <a:r>
              <a:rPr lang="en-US" sz="2000" dirty="0"/>
              <a:t>Declare a condition variable that corresponds to when it is safe to proceed with the function. </a:t>
            </a:r>
          </a:p>
          <a:p>
            <a:pPr lvl="2"/>
            <a:r>
              <a:rPr lang="en-US" sz="2000" dirty="0"/>
              <a:t>Add a wait for that condition to ensure the critical line is only executed under the right conditions.</a:t>
            </a:r>
          </a:p>
          <a:p>
            <a:pPr lvl="2"/>
            <a:r>
              <a:rPr lang="en-US" sz="2000" dirty="0"/>
              <a:t>Add a signal when the condition becomes true.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Add loops around your waits. Even though a condition was true when signal was called, it might not still be true when a thread resumes execution.</a:t>
            </a:r>
          </a:p>
        </p:txBody>
      </p:sp>
    </p:spTree>
    <p:extLst>
      <p:ext uri="{BB962C8B-B14F-4D97-AF65-F5344CB8AC3E}">
        <p14:creationId xmlns:p14="http://schemas.microsoft.com/office/powerpoint/2010/main" val="196523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8ABFB-A1C5-F14C-817A-08FAF061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Synchronization Barrier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22780A-F047-1242-BB9C-7E36C2AAD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73352"/>
            <a:ext cx="4343400" cy="4718304"/>
          </a:xfrm>
        </p:spPr>
        <p:txBody>
          <a:bodyPr>
            <a:normAutofit/>
          </a:bodyPr>
          <a:lstStyle/>
          <a:p>
            <a:r>
              <a:rPr lang="en-US" sz="2200" dirty="0"/>
              <a:t>With data parallel programming, a computation proceeds in parallel, with each thread operating on a different section of the data. Once all threads have completed, they can safely use each others results.</a:t>
            </a:r>
          </a:p>
          <a:p>
            <a:pPr lvl="1"/>
            <a:endParaRPr lang="en-US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56A880-949B-734A-BA10-010818A12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4413" y="2824516"/>
            <a:ext cx="4234949" cy="329320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9D000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Thread routine */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 err="1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                                                                                                                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parallel_computation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done_count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++;</a:t>
            </a: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use_results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        </a:t>
            </a:r>
          </a:p>
          <a:p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6E717E-333E-1645-A590-A1D348BB4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796462"/>
            <a:ext cx="4234949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done_count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D0FF66-15E3-2C48-80DA-E3E2E9A68180}"/>
              </a:ext>
            </a:extLst>
          </p:cNvPr>
          <p:cNvSpPr/>
          <p:nvPr/>
        </p:nvSpPr>
        <p:spPr>
          <a:xfrm>
            <a:off x="4675013" y="2018230"/>
            <a:ext cx="14189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Lock lock;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3FCFD5-AF9D-EB42-9C56-D6EF36EC0ECF}"/>
              </a:ext>
            </a:extLst>
          </p:cNvPr>
          <p:cNvSpPr/>
          <p:nvPr/>
        </p:nvSpPr>
        <p:spPr>
          <a:xfrm>
            <a:off x="5126665" y="3810000"/>
            <a:ext cx="2036135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acquire(&amp;lock);</a:t>
            </a:r>
          </a:p>
          <a:p>
            <a:endParaRPr lang="en-US" sz="16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release(&amp;lock);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B4F447-D2F4-3141-BF3C-534376861DEC}"/>
              </a:ext>
            </a:extLst>
          </p:cNvPr>
          <p:cNvSpPr/>
          <p:nvPr/>
        </p:nvSpPr>
        <p:spPr>
          <a:xfrm>
            <a:off x="4675013" y="2280449"/>
            <a:ext cx="16658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CV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all_done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D4987A-0D1B-D64D-B02B-920745D1E5A6}"/>
              </a:ext>
            </a:extLst>
          </p:cNvPr>
          <p:cNvSpPr/>
          <p:nvPr/>
        </p:nvSpPr>
        <p:spPr>
          <a:xfrm>
            <a:off x="5126665" y="4297740"/>
            <a:ext cx="327044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while(</a:t>
            </a:r>
            <a:r>
              <a:rPr lang="en-US" sz="16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done_count</a:t>
            </a:r>
            <a:r>
              <a: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 n){</a:t>
            </a:r>
          </a:p>
          <a:p>
            <a:r>
              <a: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wait(&amp;</a:t>
            </a:r>
            <a:r>
              <a:rPr lang="en-US" sz="16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all_done</a:t>
            </a:r>
            <a:r>
              <a: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&amp;lock);</a:t>
            </a:r>
          </a:p>
          <a:p>
            <a:r>
              <a: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sz="16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5E423B-ADCB-6144-8C46-B1D73ED44528}"/>
              </a:ext>
            </a:extLst>
          </p:cNvPr>
          <p:cNvSpPr/>
          <p:nvPr/>
        </p:nvSpPr>
        <p:spPr>
          <a:xfrm>
            <a:off x="5140522" y="4790182"/>
            <a:ext cx="240642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signal(&amp;</a:t>
            </a:r>
            <a:r>
              <a:rPr lang="en-US" sz="16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all_done</a:t>
            </a:r>
            <a:r>
              <a: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sz="16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CD3705-C388-5422-1903-8C11698C6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4413" y="2824516"/>
            <a:ext cx="4234949" cy="329320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9D000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Thread routine */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 err="1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                                                                                                                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parallel_computation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done_count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++;</a:t>
            </a: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use_results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         </a:t>
            </a:r>
          </a:p>
          <a:p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3AE9B60-D934-4224-6BDF-3FC7A3679BF8}"/>
              </a:ext>
            </a:extLst>
          </p:cNvPr>
          <p:cNvSpPr txBox="1">
            <a:spLocks/>
          </p:cNvSpPr>
          <p:nvPr/>
        </p:nvSpPr>
        <p:spPr>
          <a:xfrm>
            <a:off x="88794" y="4297740"/>
            <a:ext cx="4343400" cy="4718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buNone/>
            </a:pPr>
            <a:endParaRPr lang="en-US" sz="20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96E5991-C26D-D088-1D83-6C6BD1547188}"/>
              </a:ext>
            </a:extLst>
          </p:cNvPr>
          <p:cNvSpPr txBox="1">
            <a:spLocks/>
          </p:cNvSpPr>
          <p:nvPr/>
        </p:nvSpPr>
        <p:spPr>
          <a:xfrm>
            <a:off x="152400" y="4513691"/>
            <a:ext cx="4343400" cy="45047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/>
              <a:t>What can go wrong?</a:t>
            </a:r>
          </a:p>
          <a:p>
            <a:pPr lvl="1"/>
            <a:endParaRPr lang="en-US" sz="20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16F8FA5-2E86-9B77-6F07-36848EC06D69}"/>
              </a:ext>
            </a:extLst>
          </p:cNvPr>
          <p:cNvSpPr txBox="1">
            <a:spLocks/>
          </p:cNvSpPr>
          <p:nvPr/>
        </p:nvSpPr>
        <p:spPr>
          <a:xfrm>
            <a:off x="143634" y="5103555"/>
            <a:ext cx="4343400" cy="7638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500" dirty="0"/>
              <a:t>Use locks and condition variables to synchronize this code.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35F1E8-DC6D-879B-5E7F-82D4262EA7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198" y="1797254"/>
            <a:ext cx="4234949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done_count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08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2" grpId="0"/>
      <p:bldP spid="14" grpId="0"/>
      <p:bldP spid="8" grpId="0" animBg="1"/>
      <p:bldP spid="13" grpId="0" animBg="1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BBB64-40C8-9D4F-B15E-A6B156AB1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D8655-34A8-EF43-922A-E16EAA430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condition variable cv is a stateless synchronization primitive that is used in combination with locks (mutexes) </a:t>
            </a:r>
          </a:p>
          <a:p>
            <a:pPr lvl="1"/>
            <a:r>
              <a:rPr lang="en-US" dirty="0"/>
              <a:t>condition variables allow threads to efficiently wait for a change to the shared state protected by the lock</a:t>
            </a:r>
          </a:p>
          <a:p>
            <a:pPr lvl="1"/>
            <a:r>
              <a:rPr lang="en-US" dirty="0"/>
              <a:t>a condition variable is comprised of a waitlist</a:t>
            </a:r>
          </a:p>
          <a:p>
            <a:pPr lvl="1"/>
            <a:endParaRPr lang="en-US" dirty="0"/>
          </a:p>
          <a:p>
            <a:r>
              <a:rPr lang="en-US" dirty="0"/>
              <a:t>Interface: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wait(CV * cv, Lock * lock): </a:t>
            </a:r>
            <a:r>
              <a:rPr lang="en-US" dirty="0"/>
              <a:t>Atomically releases the lock, suspends execution of the calling thread, and places that thread on </a:t>
            </a:r>
            <a:r>
              <a:rPr lang="en-US" dirty="0" err="1"/>
              <a:t>cv's</a:t>
            </a:r>
            <a:r>
              <a:rPr lang="en-US" dirty="0"/>
              <a:t> waitlist; after the thread is awoken, it re-acquires the lock before wait returns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signal(CV * cv): </a:t>
            </a:r>
            <a:r>
              <a:rPr lang="en-US" dirty="0"/>
              <a:t>takes one thread off of </a:t>
            </a:r>
            <a:r>
              <a:rPr lang="en-US" dirty="0" err="1"/>
              <a:t>cv's</a:t>
            </a:r>
            <a:r>
              <a:rPr lang="en-US" dirty="0"/>
              <a:t> waitlist and marks it as eligible to run. (No-op if waitlist is empty.)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broadcast(CV * cv): </a:t>
            </a:r>
            <a:r>
              <a:rPr lang="en-US" dirty="0"/>
              <a:t>takes all threads off </a:t>
            </a:r>
            <a:r>
              <a:rPr lang="en-US" dirty="0" err="1"/>
              <a:t>cv's</a:t>
            </a:r>
            <a:r>
              <a:rPr lang="en-US" dirty="0"/>
              <a:t> waitlist and marks them as eligible to run. (No-op if waitlist is empty.)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13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0FDB2-398B-9542-9FFD-1FB64107A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Readers/Writers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EAD36-377F-2244-8B4D-22251E594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686800" cy="137160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Consider a collection of concurrent threads that have access to a shared object</a:t>
            </a:r>
          </a:p>
          <a:p>
            <a:r>
              <a:rPr lang="en-US" dirty="0"/>
              <a:t>Some threads are readers, some threads are writers</a:t>
            </a:r>
          </a:p>
          <a:p>
            <a:pPr lvl="1"/>
            <a:r>
              <a:rPr lang="en-US" dirty="0"/>
              <a:t>a unlimited number of readers can access the object at same time</a:t>
            </a:r>
          </a:p>
          <a:p>
            <a:pPr lvl="1"/>
            <a:r>
              <a:rPr lang="en-US" dirty="0"/>
              <a:t>a writer must have exclusive access to the object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6073DD-BD6A-7E4E-8186-D0456AB6AE91}"/>
              </a:ext>
            </a:extLst>
          </p:cNvPr>
          <p:cNvSpPr txBox="1"/>
          <p:nvPr/>
        </p:nvSpPr>
        <p:spPr>
          <a:xfrm>
            <a:off x="2609491" y="2768749"/>
            <a:ext cx="3943709" cy="116955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int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num_readers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= 0;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int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num_writers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= 0;</a:t>
            </a:r>
          </a:p>
          <a:p>
            <a:r>
              <a:rPr lang="en-US" sz="1400" b="1" dirty="0">
                <a:solidFill>
                  <a:schemeClr val="accent1"/>
                </a:solidFill>
                <a:latin typeface="Courier" pitchFamily="2" charset="0"/>
              </a:rPr>
              <a:t>Lock lock;</a:t>
            </a:r>
          </a:p>
          <a:p>
            <a:r>
              <a:rPr lang="en-US" sz="1400" b="1" dirty="0">
                <a:solidFill>
                  <a:schemeClr val="accent1"/>
                </a:solidFill>
                <a:latin typeface="Courier" pitchFamily="2" charset="0"/>
              </a:rPr>
              <a:t>CV readable;</a:t>
            </a:r>
          </a:p>
          <a:p>
            <a:r>
              <a:rPr lang="en-US" sz="1400" b="1" dirty="0">
                <a:solidFill>
                  <a:schemeClr val="accent1"/>
                </a:solidFill>
                <a:latin typeface="Courier" pitchFamily="2" charset="0"/>
              </a:rPr>
              <a:t>CV writeable;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DD86E0-EFB4-31D7-1004-998A2F7B2521}"/>
              </a:ext>
            </a:extLst>
          </p:cNvPr>
          <p:cNvSpPr txBox="1"/>
          <p:nvPr/>
        </p:nvSpPr>
        <p:spPr>
          <a:xfrm>
            <a:off x="2608949" y="2776768"/>
            <a:ext cx="3943709" cy="116955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int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num_readers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= 0;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int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num_writers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= 0;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986A55-64BC-794D-BDFB-AC5B4C7EC161}"/>
              </a:ext>
            </a:extLst>
          </p:cNvPr>
          <p:cNvSpPr txBox="1"/>
          <p:nvPr/>
        </p:nvSpPr>
        <p:spPr>
          <a:xfrm>
            <a:off x="405845" y="3825656"/>
            <a:ext cx="3943709" cy="31085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int reader(void* shared){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num_readers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++;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int x =  read(shared);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num_readers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--;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return x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15C185-ECCC-5546-BA77-BE61C11B3524}"/>
              </a:ext>
            </a:extLst>
          </p:cNvPr>
          <p:cNvSpPr txBox="1"/>
          <p:nvPr/>
        </p:nvSpPr>
        <p:spPr>
          <a:xfrm>
            <a:off x="4799692" y="3816116"/>
            <a:ext cx="3943708" cy="31085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void writer(void* shared, int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val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){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num_writers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=1;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write(shared,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val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);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num_writers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=0;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}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B47F9C-4C1F-B642-B1BA-888EC520983D}"/>
              </a:ext>
            </a:extLst>
          </p:cNvPr>
          <p:cNvSpPr/>
          <p:nvPr/>
        </p:nvSpPr>
        <p:spPr>
          <a:xfrm>
            <a:off x="832537" y="4036922"/>
            <a:ext cx="1795684" cy="246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Courier" pitchFamily="2" charset="0"/>
              </a:rPr>
              <a:t>acquire(&amp;lock);</a:t>
            </a:r>
          </a:p>
          <a:p>
            <a:endParaRPr lang="en-US" sz="1400" b="1" dirty="0">
              <a:solidFill>
                <a:schemeClr val="accent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accent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accent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accent1"/>
                </a:solidFill>
                <a:latin typeface="Courier" pitchFamily="2" charset="0"/>
              </a:rPr>
              <a:t>release(&amp;lock);</a:t>
            </a:r>
          </a:p>
          <a:p>
            <a:endParaRPr lang="en-US" sz="1400" b="1" dirty="0">
              <a:solidFill>
                <a:schemeClr val="accent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accent1"/>
                </a:solidFill>
                <a:latin typeface="Courier" pitchFamily="2" charset="0"/>
              </a:rPr>
              <a:t>acquire(&amp;lock);</a:t>
            </a:r>
          </a:p>
          <a:p>
            <a:endParaRPr lang="en-US" sz="1400" b="1" dirty="0">
              <a:solidFill>
                <a:schemeClr val="accent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accent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accent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accent1"/>
                </a:solidFill>
                <a:latin typeface="Courier" pitchFamily="2" charset="0"/>
              </a:rPr>
              <a:t>release(&amp;lock);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300B09-8011-2446-A79D-CAEF5CE72073}"/>
              </a:ext>
            </a:extLst>
          </p:cNvPr>
          <p:cNvSpPr/>
          <p:nvPr/>
        </p:nvSpPr>
        <p:spPr>
          <a:xfrm>
            <a:off x="832537" y="4261524"/>
            <a:ext cx="29770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Courier" pitchFamily="2" charset="0"/>
              </a:rPr>
              <a:t>while(</a:t>
            </a:r>
            <a:r>
              <a:rPr lang="en-US" sz="1400" b="1" dirty="0" err="1">
                <a:solidFill>
                  <a:schemeClr val="accent1"/>
                </a:solidFill>
                <a:latin typeface="Courier" pitchFamily="2" charset="0"/>
              </a:rPr>
              <a:t>num_writers</a:t>
            </a:r>
            <a:r>
              <a:rPr lang="en-US" sz="1400" b="1" dirty="0">
                <a:solidFill>
                  <a:schemeClr val="accent1"/>
                </a:solidFill>
                <a:latin typeface="Courier" pitchFamily="2" charset="0"/>
              </a:rPr>
              <a:t> &gt; 0)</a:t>
            </a:r>
          </a:p>
          <a:p>
            <a:r>
              <a:rPr lang="en-US" sz="1400" b="1" dirty="0">
                <a:solidFill>
                  <a:schemeClr val="accent1"/>
                </a:solidFill>
                <a:latin typeface="Courier" pitchFamily="2" charset="0"/>
              </a:rPr>
              <a:t>    wait(readable, &amp;lock);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9AFBEA-22A4-D047-B9DF-8A55C7D802DA}"/>
              </a:ext>
            </a:extLst>
          </p:cNvPr>
          <p:cNvSpPr/>
          <p:nvPr/>
        </p:nvSpPr>
        <p:spPr>
          <a:xfrm>
            <a:off x="814724" y="5753879"/>
            <a:ext cx="2547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Courier" pitchFamily="2" charset="0"/>
              </a:rPr>
              <a:t>if(</a:t>
            </a:r>
            <a:r>
              <a:rPr lang="en-US" sz="1400" b="1" dirty="0" err="1">
                <a:solidFill>
                  <a:schemeClr val="accent1"/>
                </a:solidFill>
                <a:latin typeface="Courier" pitchFamily="2" charset="0"/>
              </a:rPr>
              <a:t>num_readers</a:t>
            </a:r>
            <a:r>
              <a:rPr lang="en-US" sz="1400" b="1" dirty="0">
                <a:solidFill>
                  <a:schemeClr val="accent1"/>
                </a:solidFill>
                <a:latin typeface="Courier" pitchFamily="2" charset="0"/>
              </a:rPr>
              <a:t> == 0)</a:t>
            </a:r>
          </a:p>
          <a:p>
            <a:r>
              <a:rPr lang="en-US" sz="1400" b="1" dirty="0">
                <a:solidFill>
                  <a:schemeClr val="accent1"/>
                </a:solidFill>
                <a:latin typeface="Courier" pitchFamily="2" charset="0"/>
              </a:rPr>
              <a:t>    signal(writeable);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C456C8-7D68-3043-826A-0D2AE42FA835}"/>
              </a:ext>
            </a:extLst>
          </p:cNvPr>
          <p:cNvSpPr/>
          <p:nvPr/>
        </p:nvSpPr>
        <p:spPr>
          <a:xfrm>
            <a:off x="5227444" y="4183359"/>
            <a:ext cx="1795684" cy="246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Courier" pitchFamily="2" charset="0"/>
              </a:rPr>
              <a:t>acquire(&amp;lock);</a:t>
            </a:r>
          </a:p>
          <a:p>
            <a:endParaRPr lang="en-US" sz="1400" b="1" dirty="0">
              <a:solidFill>
                <a:schemeClr val="accent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accent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accent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accent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accent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accent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accent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accent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accent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accent1"/>
                </a:solidFill>
                <a:latin typeface="Courier" pitchFamily="2" charset="0"/>
              </a:rPr>
              <a:t>release(&amp;lock);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7F7DC9-4299-AB43-B89B-19EAFCC2BFD3}"/>
              </a:ext>
            </a:extLst>
          </p:cNvPr>
          <p:cNvSpPr/>
          <p:nvPr/>
        </p:nvSpPr>
        <p:spPr>
          <a:xfrm>
            <a:off x="5257800" y="4386790"/>
            <a:ext cx="30844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Courier" pitchFamily="2" charset="0"/>
              </a:rPr>
              <a:t>while(</a:t>
            </a:r>
            <a:r>
              <a:rPr lang="en-US" sz="1400" b="1" dirty="0" err="1">
                <a:solidFill>
                  <a:schemeClr val="accent1"/>
                </a:solidFill>
                <a:latin typeface="Courier" pitchFamily="2" charset="0"/>
              </a:rPr>
              <a:t>num_readers</a:t>
            </a:r>
            <a:r>
              <a:rPr lang="en-US" sz="1400" b="1" dirty="0">
                <a:solidFill>
                  <a:schemeClr val="accent1"/>
                </a:solidFill>
                <a:latin typeface="Courier" pitchFamily="2" charset="0"/>
              </a:rPr>
              <a:t> &gt; 0)</a:t>
            </a:r>
          </a:p>
          <a:p>
            <a:r>
              <a:rPr lang="en-US" sz="1400" b="1" dirty="0">
                <a:solidFill>
                  <a:schemeClr val="accent1"/>
                </a:solidFill>
                <a:latin typeface="Courier" pitchFamily="2" charset="0"/>
              </a:rPr>
              <a:t>    wait(writeable, &amp;lock);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1C9ABD-C82B-7E46-9515-3903F539C89F}"/>
              </a:ext>
            </a:extLst>
          </p:cNvPr>
          <p:cNvSpPr/>
          <p:nvPr/>
        </p:nvSpPr>
        <p:spPr>
          <a:xfrm>
            <a:off x="5227444" y="6136814"/>
            <a:ext cx="21178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Courier" pitchFamily="2" charset="0"/>
              </a:rPr>
              <a:t>signal(writeable);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513BA2-1A16-A8DC-7B84-8489458B39D8}"/>
              </a:ext>
            </a:extLst>
          </p:cNvPr>
          <p:cNvSpPr/>
          <p:nvPr/>
        </p:nvSpPr>
        <p:spPr>
          <a:xfrm>
            <a:off x="5227444" y="5964524"/>
            <a:ext cx="23326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Courier" pitchFamily="2" charset="0"/>
              </a:rPr>
              <a:t>broadcast(readable);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44BC40-1709-01FF-700F-F20C5F3AE03F}"/>
              </a:ext>
            </a:extLst>
          </p:cNvPr>
          <p:cNvSpPr txBox="1"/>
          <p:nvPr/>
        </p:nvSpPr>
        <p:spPr>
          <a:xfrm>
            <a:off x="4796922" y="3809030"/>
            <a:ext cx="3943708" cy="31085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void writer(void* shared, int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val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){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num_writers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=1;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write(shared,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val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);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num_writers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=0;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9A6AA8-51E1-2B66-C790-27D8C4F2DDEE}"/>
              </a:ext>
            </a:extLst>
          </p:cNvPr>
          <p:cNvSpPr txBox="1"/>
          <p:nvPr/>
        </p:nvSpPr>
        <p:spPr>
          <a:xfrm>
            <a:off x="408617" y="3832858"/>
            <a:ext cx="3943709" cy="31085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int reader(void* shared){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num_readers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++;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int x =  read(shared);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num_readers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--;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return x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98751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5" grpId="0"/>
      <p:bldP spid="16" grpId="0"/>
      <p:bldP spid="18" grpId="0"/>
      <p:bldP spid="19" grpId="0"/>
      <p:bldP spid="20" grpId="0"/>
      <p:bldP spid="13" grpId="0"/>
      <p:bldP spid="14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D1FC0-D098-6543-961A-3A709630E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with CVs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666E8-E0CF-2B45-AAD5-CA31D8CC60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5CA936-EEC6-9846-BB77-B22A2E4E90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4800" y="2438400"/>
            <a:ext cx="4450080" cy="39512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Initialization:</a:t>
            </a:r>
          </a:p>
          <a:p>
            <a:pPr marL="0" indent="0">
              <a:buNone/>
            </a:pPr>
            <a:r>
              <a:rPr lang="en-US" sz="1800" dirty="0" err="1">
                <a:latin typeface="Courier New"/>
                <a:cs typeface="Courier New"/>
              </a:rPr>
              <a:t>pthread_mutex_t</a:t>
            </a:r>
            <a:r>
              <a:rPr lang="en-US" sz="1800" dirty="0">
                <a:latin typeface="Courier New"/>
                <a:cs typeface="Courier New"/>
              </a:rPr>
              <a:t> lock = 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    PTHREAD_MUTEX_INITIALIZER;</a:t>
            </a:r>
          </a:p>
          <a:p>
            <a:pPr marL="0" indent="0">
              <a:buNone/>
            </a:pPr>
            <a:r>
              <a:rPr lang="en-US" sz="1800" dirty="0" err="1">
                <a:latin typeface="Courier New"/>
                <a:cs typeface="Courier New"/>
              </a:rPr>
              <a:t>pthread_cond_t</a:t>
            </a:r>
            <a:r>
              <a:rPr lang="en-US" sz="1800" dirty="0">
                <a:latin typeface="Courier New"/>
                <a:cs typeface="Courier New"/>
              </a:rPr>
              <a:t> cv = 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    PTHREAD_COND_INITIALIZER;</a:t>
            </a:r>
          </a:p>
          <a:p>
            <a:r>
              <a:rPr lang="en-US" dirty="0"/>
              <a:t>Lock acquire/release: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pthread_mutex_lock</a:t>
            </a:r>
            <a:r>
              <a:rPr lang="en-US" sz="1600" dirty="0">
                <a:latin typeface="Courier New" pitchFamily="49" charset="0"/>
              </a:rPr>
              <a:t>(&amp;lock);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pthread_mutex_unlock</a:t>
            </a:r>
            <a:r>
              <a:rPr lang="en-US" sz="1600" dirty="0">
                <a:latin typeface="Courier New" pitchFamily="49" charset="0"/>
              </a:rPr>
              <a:t>(&amp;lock);</a:t>
            </a:r>
            <a:endParaRPr lang="en-US" sz="1600" dirty="0"/>
          </a:p>
          <a:p>
            <a:r>
              <a:rPr lang="en-US" dirty="0"/>
              <a:t>CV operations:</a:t>
            </a:r>
          </a:p>
          <a:p>
            <a:pPr marL="274320" lvl="1" indent="0">
              <a:buNone/>
            </a:pPr>
            <a:r>
              <a:rPr lang="en-US" sz="1700" dirty="0" err="1">
                <a:latin typeface="Courier New" pitchFamily="49" charset="0"/>
              </a:rPr>
              <a:t>pthread_cond_wait</a:t>
            </a:r>
            <a:r>
              <a:rPr lang="en-US" sz="1700" dirty="0">
                <a:latin typeface="Courier New" pitchFamily="49" charset="0"/>
              </a:rPr>
              <a:t>(&amp;cv, &amp;lock);</a:t>
            </a:r>
          </a:p>
          <a:p>
            <a:pPr marL="274320" lvl="1" indent="0">
              <a:buNone/>
            </a:pPr>
            <a:r>
              <a:rPr lang="en-US" sz="1700" dirty="0" err="1">
                <a:latin typeface="Courier New" pitchFamily="49" charset="0"/>
              </a:rPr>
              <a:t>pthread_cond_signal</a:t>
            </a:r>
            <a:r>
              <a:rPr lang="en-US" sz="1700" dirty="0">
                <a:latin typeface="Courier New" pitchFamily="49" charset="0"/>
              </a:rPr>
              <a:t>(&amp;cv);</a:t>
            </a:r>
          </a:p>
          <a:p>
            <a:pPr marL="274320" lvl="1" indent="0">
              <a:buNone/>
            </a:pPr>
            <a:r>
              <a:rPr lang="en-US" sz="1700" dirty="0" err="1">
                <a:latin typeface="Courier New" pitchFamily="49" charset="0"/>
              </a:rPr>
              <a:t>pthread_cond_broadcast</a:t>
            </a:r>
            <a:r>
              <a:rPr lang="en-US" sz="1700" dirty="0">
                <a:latin typeface="Courier New" pitchFamily="49" charset="0"/>
              </a:rPr>
              <a:t>(&amp;cv);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DD5342D-F4C5-724E-BB6F-12054C7555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Python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818768C-A9F7-2C49-9FD8-D513455FBEC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Initialization:</a:t>
            </a:r>
          </a:p>
          <a:p>
            <a:pPr marL="274320" lvl="1" indent="0">
              <a:buNone/>
            </a:pPr>
            <a:r>
              <a:rPr lang="en-US" sz="1600" dirty="0">
                <a:latin typeface="Courier" pitchFamily="2" charset="0"/>
              </a:rPr>
              <a:t>lock = Lock()</a:t>
            </a:r>
          </a:p>
          <a:p>
            <a:pPr marL="0" indent="0">
              <a:buNone/>
            </a:pPr>
            <a:r>
              <a:rPr lang="en-US" sz="1600" dirty="0">
                <a:latin typeface="Courier" pitchFamily="2" charset="0"/>
              </a:rPr>
              <a:t>  cv = Condition(lock)</a:t>
            </a:r>
          </a:p>
          <a:p>
            <a:pPr marL="0" indent="0">
              <a:buNone/>
            </a:pPr>
            <a:endParaRPr lang="en-US" sz="2100" dirty="0">
              <a:latin typeface="Courier" pitchFamily="2" charset="0"/>
            </a:endParaRPr>
          </a:p>
          <a:p>
            <a:pPr marL="0" indent="0">
              <a:buNone/>
            </a:pPr>
            <a:endParaRPr lang="en-US" sz="2100" dirty="0">
              <a:latin typeface="Courier" pitchFamily="2" charset="0"/>
            </a:endParaRPr>
          </a:p>
          <a:p>
            <a:r>
              <a:rPr lang="en-US" dirty="0"/>
              <a:t>Lock acquire/release:</a:t>
            </a:r>
          </a:p>
          <a:p>
            <a:pPr marL="274320" lvl="1" indent="0">
              <a:buNone/>
            </a:pPr>
            <a:r>
              <a:rPr lang="en-US" sz="1600" dirty="0" err="1">
                <a:latin typeface="Courier" pitchFamily="2" charset="0"/>
              </a:rPr>
              <a:t>lock.acquire</a:t>
            </a:r>
            <a:r>
              <a:rPr lang="en-US" sz="1600" dirty="0">
                <a:latin typeface="Courier" pitchFamily="2" charset="0"/>
              </a:rPr>
              <a:t>()</a:t>
            </a:r>
          </a:p>
          <a:p>
            <a:pPr marL="274320" lvl="1" indent="0">
              <a:buNone/>
            </a:pPr>
            <a:r>
              <a:rPr lang="en-US" sz="1600" dirty="0" err="1">
                <a:latin typeface="Courier" pitchFamily="2" charset="0"/>
              </a:rPr>
              <a:t>lock.release</a:t>
            </a:r>
            <a:r>
              <a:rPr lang="en-US" sz="1600" dirty="0">
                <a:latin typeface="Courier" pitchFamily="2" charset="0"/>
              </a:rPr>
              <a:t>()</a:t>
            </a:r>
          </a:p>
          <a:p>
            <a:r>
              <a:rPr lang="en-US" dirty="0"/>
              <a:t>V</a:t>
            </a:r>
          </a:p>
          <a:p>
            <a:pPr marL="274320" lvl="1" indent="0">
              <a:buNone/>
            </a:pPr>
            <a:r>
              <a:rPr lang="en-US" sz="1500" dirty="0" err="1">
                <a:latin typeface="Courier" pitchFamily="2" charset="0"/>
              </a:rPr>
              <a:t>cv.wait</a:t>
            </a:r>
            <a:r>
              <a:rPr lang="en-US" sz="1500" dirty="0">
                <a:latin typeface="Courier" pitchFamily="2" charset="0"/>
              </a:rPr>
              <a:t>()</a:t>
            </a:r>
          </a:p>
          <a:p>
            <a:pPr marL="274320" lvl="1" indent="0">
              <a:buNone/>
            </a:pPr>
            <a:r>
              <a:rPr lang="en-US" sz="1500" dirty="0" err="1">
                <a:latin typeface="Courier" pitchFamily="2" charset="0"/>
              </a:rPr>
              <a:t>cv.notify</a:t>
            </a:r>
            <a:r>
              <a:rPr lang="en-US" sz="1500" dirty="0">
                <a:latin typeface="Courier" pitchFamily="2" charset="0"/>
              </a:rPr>
              <a:t>()</a:t>
            </a:r>
          </a:p>
          <a:p>
            <a:pPr marL="274320" lvl="1" indent="0">
              <a:buNone/>
            </a:pPr>
            <a:r>
              <a:rPr lang="en-US" sz="1500" dirty="0" err="1">
                <a:latin typeface="Courier" pitchFamily="2" charset="0"/>
              </a:rPr>
              <a:t>cv.notify_all</a:t>
            </a:r>
            <a:r>
              <a:rPr lang="en-US" sz="1500" dirty="0">
                <a:latin typeface="Courier" pitchFamily="2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5817456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17659</TotalTime>
  <Words>2776</Words>
  <Application>Microsoft Macintosh PowerPoint</Application>
  <PresentationFormat>On-screen Show (4:3)</PresentationFormat>
  <Paragraphs>560</Paragraphs>
  <Slides>18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Consolas</vt:lpstr>
      <vt:lpstr>Courier</vt:lpstr>
      <vt:lpstr>Courier New</vt:lpstr>
      <vt:lpstr>Times New Roman</vt:lpstr>
      <vt:lpstr>Tw Cen MT</vt:lpstr>
      <vt:lpstr>Clarity</vt:lpstr>
      <vt:lpstr>Lecture 20: Synchronization</vt:lpstr>
      <vt:lpstr>Review: Alternate View of a Process</vt:lpstr>
      <vt:lpstr>Review: Multi-threading</vt:lpstr>
      <vt:lpstr>Review: Locks </vt:lpstr>
      <vt:lpstr>Review: use a lock</vt:lpstr>
      <vt:lpstr>Review: Locks</vt:lpstr>
      <vt:lpstr>Problems with Locks</vt:lpstr>
      <vt:lpstr>Blocking Lock (aka mutex)</vt:lpstr>
      <vt:lpstr>Example: Bounded Buffers</vt:lpstr>
      <vt:lpstr>Example: Bounded Buffers</vt:lpstr>
      <vt:lpstr>Example: Bounded Buffers</vt:lpstr>
      <vt:lpstr>Condition Variables</vt:lpstr>
      <vt:lpstr>Example: Bounded Buffers</vt:lpstr>
      <vt:lpstr>Using Condition Variables</vt:lpstr>
      <vt:lpstr>Exercise: Synchronization Barrier</vt:lpstr>
      <vt:lpstr>Condition Variables</vt:lpstr>
      <vt:lpstr>Exercise: Readers/Writers</vt:lpstr>
      <vt:lpstr>Programming with CVs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21: Semaphores and Conditional Variables</dc:title>
  <dc:creator>Eleanor Birrell</dc:creator>
  <cp:lastModifiedBy>Eleanor Birrell</cp:lastModifiedBy>
  <cp:revision>235</cp:revision>
  <dcterms:created xsi:type="dcterms:W3CDTF">2019-04-09T02:17:29Z</dcterms:created>
  <dcterms:modified xsi:type="dcterms:W3CDTF">2024-11-07T01:55:20Z</dcterms:modified>
</cp:coreProperties>
</file>