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56" r:id="rId2"/>
    <p:sldId id="1250" r:id="rId3"/>
    <p:sldId id="1253" r:id="rId4"/>
    <p:sldId id="259" r:id="rId5"/>
    <p:sldId id="260" r:id="rId6"/>
    <p:sldId id="264" r:id="rId7"/>
    <p:sldId id="1258" r:id="rId8"/>
    <p:sldId id="1293" r:id="rId9"/>
    <p:sldId id="1261" r:id="rId10"/>
    <p:sldId id="1262" r:id="rId11"/>
    <p:sldId id="1263" r:id="rId12"/>
    <p:sldId id="1294" r:id="rId13"/>
    <p:sldId id="1266" r:id="rId14"/>
    <p:sldId id="266" r:id="rId15"/>
    <p:sldId id="1267" r:id="rId16"/>
    <p:sldId id="1296" r:id="rId17"/>
    <p:sldId id="1297" r:id="rId18"/>
    <p:sldId id="560" r:id="rId19"/>
    <p:sldId id="1298" r:id="rId20"/>
    <p:sldId id="1256" r:id="rId21"/>
    <p:sldId id="1257" r:id="rId22"/>
    <p:sldId id="1269" r:id="rId23"/>
    <p:sldId id="126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FFF"/>
    <a:srgbClr val="FFFFFF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806" autoAdjust="0"/>
    <p:restoredTop sz="86122" autoAdjust="0"/>
  </p:normalViewPr>
  <p:slideViewPr>
    <p:cSldViewPr>
      <p:cViewPr>
        <p:scale>
          <a:sx n="100" d="100"/>
          <a:sy n="100" d="100"/>
        </p:scale>
        <p:origin x="-120" y="3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process has its own registers, memory, I/O resources, "thread of control"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674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happens when there are multiple</a:t>
            </a:r>
            <a:r>
              <a:rPr lang="en-US" baseline="0" dirty="0"/>
              <a:t> processes/threads? OS has to manage resources</a:t>
            </a:r>
          </a:p>
          <a:p>
            <a:r>
              <a:rPr lang="en-US" baseline="0" dirty="0"/>
              <a:t>%Possible considerations: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%fairness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%efficiency/optimize resources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%security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112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MMU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394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MMU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890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MMU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981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address translation here to motivate bits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889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MMU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442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Pros: easy allocation (keep bitmap of free frames), no external fragmentation, still allows access permissions, still allows sharing, easy to grow</a:t>
            </a:r>
          </a:p>
          <a:p>
            <a:endParaRPr lang="en-US" baseline="0" dirty="0"/>
          </a:p>
          <a:p>
            <a:r>
              <a:rPr lang="en-US" baseline="0" dirty="0"/>
              <a:t>Cons: internal fragmentation, slower (size of page tables </a:t>
            </a:r>
            <a:r>
              <a:rPr lang="en-US" baseline="0" dirty="0" err="1"/>
              <a:t>etc</a:t>
            </a:r>
            <a:r>
              <a:rPr lang="en-US" baseline="0" dirty="0"/>
              <a:t> -&gt; multiple lookups)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60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10/23/24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10/23/24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66000">
                <a:schemeClr val="tx1">
                  <a:lumMod val="75000"/>
                  <a:lumOff val="25000"/>
                </a:schemeClr>
              </a:gs>
              <a:gs pos="99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10/23/24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7.jpg"/><Relationship Id="rId7" Type="http://schemas.microsoft.com/office/2007/relationships/hdphoto" Target="../media/hdphoto2.wdp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microsoft.com/office/2007/relationships/hdphoto" Target="../media/hdphoto6.wdp"/><Relationship Id="rId10" Type="http://schemas.microsoft.com/office/2007/relationships/hdphoto" Target="../media/hdphoto9.wdp"/><Relationship Id="rId4" Type="http://schemas.openxmlformats.org/officeDocument/2006/relationships/image" Target="../media/image11.png"/><Relationship Id="rId9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8.png"/><Relationship Id="rId7" Type="http://schemas.microsoft.com/office/2007/relationships/hdphoto" Target="../media/hdphoto12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1.wdp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microsoft.com/office/2007/relationships/hdphoto" Target="../media/hdphoto10.wdp"/><Relationship Id="rId9" Type="http://schemas.microsoft.com/office/2007/relationships/hdphoto" Target="../media/hdphoto1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105		       		                  Fall 2024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848600" cy="631825"/>
          </a:xfrm>
        </p:spPr>
        <p:txBody>
          <a:bodyPr>
            <a:noAutofit/>
          </a:bodyPr>
          <a:lstStyle/>
          <a:p>
            <a:r>
              <a:rPr lang="en-US" sz="3200" dirty="0"/>
              <a:t>Lecture 16: Virtual Memory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1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Multiprocessing: The Illusion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457200" y="4571828"/>
            <a:ext cx="8229600" cy="228617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Process provides each program with two key abstractions:</a:t>
            </a:r>
          </a:p>
          <a:p>
            <a:pPr lvl="1"/>
            <a:r>
              <a:rPr lang="en-US" b="1" i="1" dirty="0">
                <a:solidFill>
                  <a:schemeClr val="accent1"/>
                </a:solidFill>
              </a:rPr>
              <a:t>Logical control flow</a:t>
            </a:r>
          </a:p>
          <a:p>
            <a:pPr lvl="2"/>
            <a:r>
              <a:rPr lang="en-US" dirty="0"/>
              <a:t>Each program seems to have exclusive use of the CPU</a:t>
            </a:r>
          </a:p>
          <a:p>
            <a:pPr lvl="2"/>
            <a:r>
              <a:rPr lang="en-US" dirty="0"/>
              <a:t>Provided by kernel mechanism called </a:t>
            </a:r>
            <a:r>
              <a:rPr lang="en-US" b="1" i="1" dirty="0">
                <a:solidFill>
                  <a:schemeClr val="accent1"/>
                </a:solidFill>
              </a:rPr>
              <a:t>context switching</a:t>
            </a:r>
          </a:p>
          <a:p>
            <a:pPr lvl="1"/>
            <a:r>
              <a:rPr lang="en-US" b="1" i="1" dirty="0">
                <a:solidFill>
                  <a:schemeClr val="accent1"/>
                </a:solidFill>
              </a:rPr>
              <a:t>Private address space</a:t>
            </a:r>
          </a:p>
          <a:p>
            <a:pPr lvl="2"/>
            <a:r>
              <a:rPr lang="en-US" dirty="0"/>
              <a:t>Each program seems to have exclusive use of main memory. </a:t>
            </a:r>
          </a:p>
          <a:p>
            <a:pPr lvl="2"/>
            <a:r>
              <a:rPr lang="en-US" dirty="0"/>
              <a:t>Provided by kernel mechanism called </a:t>
            </a:r>
            <a:r>
              <a:rPr lang="en-US" b="1" i="1" dirty="0">
                <a:solidFill>
                  <a:schemeClr val="accent1"/>
                </a:solidFill>
              </a:rPr>
              <a:t>virtual memory</a:t>
            </a:r>
          </a:p>
          <a:p>
            <a:pPr marL="548640" lvl="2" indent="0">
              <a:buNone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1493202" y="3539017"/>
            <a:ext cx="1521183" cy="9906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CPU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1645603" y="3996217"/>
            <a:ext cx="1183142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Registers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1496682" y="1565694"/>
            <a:ext cx="1521183" cy="19050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1"/>
          <a:lstStyle/>
          <a:p>
            <a:pPr algn="ctr"/>
            <a:r>
              <a:rPr lang="en-US" b="1" dirty="0"/>
              <a:t>Memory</a:t>
            </a:r>
          </a:p>
        </p:txBody>
      </p:sp>
      <p:sp>
        <p:nvSpPr>
          <p:cNvPr id="26" name="Rectangle 25"/>
          <p:cNvSpPr/>
          <p:nvPr/>
        </p:nvSpPr>
        <p:spPr bwMode="auto">
          <a:xfrm>
            <a:off x="1633273" y="2136079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27" name="Rectangle 26"/>
          <p:cNvSpPr/>
          <p:nvPr/>
        </p:nvSpPr>
        <p:spPr bwMode="auto">
          <a:xfrm>
            <a:off x="1633273" y="2440880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1633273" y="3013665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36" name="Rectangle 35"/>
          <p:cNvSpPr/>
          <p:nvPr/>
        </p:nvSpPr>
        <p:spPr bwMode="auto">
          <a:xfrm>
            <a:off x="1633273" y="2729584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  <p:sp>
        <p:nvSpPr>
          <p:cNvPr id="37" name="Rectangle 36"/>
          <p:cNvSpPr/>
          <p:nvPr/>
        </p:nvSpPr>
        <p:spPr bwMode="auto">
          <a:xfrm>
            <a:off x="3273120" y="3539189"/>
            <a:ext cx="1521183" cy="9906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CPU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3425521" y="3996389"/>
            <a:ext cx="1183142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Registers</a:t>
            </a:r>
          </a:p>
        </p:txBody>
      </p:sp>
      <p:sp>
        <p:nvSpPr>
          <p:cNvPr id="39" name="Rectangle 38"/>
          <p:cNvSpPr/>
          <p:nvPr/>
        </p:nvSpPr>
        <p:spPr bwMode="auto">
          <a:xfrm>
            <a:off x="3276600" y="1565866"/>
            <a:ext cx="1521183" cy="19050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1"/>
          <a:lstStyle/>
          <a:p>
            <a:pPr algn="ctr"/>
            <a:r>
              <a:rPr lang="en-US" b="1" dirty="0"/>
              <a:t>Memory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3413191" y="2136251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41" name="Rectangle 40"/>
          <p:cNvSpPr/>
          <p:nvPr/>
        </p:nvSpPr>
        <p:spPr bwMode="auto">
          <a:xfrm>
            <a:off x="3413191" y="2441052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3413191" y="3013837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3413191" y="2729756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12487" y="2441052"/>
            <a:ext cx="569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 pitchFamily="34" charset="0"/>
              </a:rPr>
              <a:t>…</a:t>
            </a:r>
          </a:p>
        </p:txBody>
      </p:sp>
      <p:sp>
        <p:nvSpPr>
          <p:cNvPr id="44" name="Rectangle 43"/>
          <p:cNvSpPr/>
          <p:nvPr/>
        </p:nvSpPr>
        <p:spPr bwMode="auto">
          <a:xfrm>
            <a:off x="5850023" y="3539189"/>
            <a:ext cx="1521183" cy="9906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CPU</a:t>
            </a:r>
          </a:p>
        </p:txBody>
      </p:sp>
      <p:sp>
        <p:nvSpPr>
          <p:cNvPr id="45" name="Rectangle 44"/>
          <p:cNvSpPr/>
          <p:nvPr/>
        </p:nvSpPr>
        <p:spPr bwMode="auto">
          <a:xfrm>
            <a:off x="6002424" y="3996389"/>
            <a:ext cx="1183142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Registers</a:t>
            </a:r>
          </a:p>
        </p:txBody>
      </p:sp>
      <p:sp>
        <p:nvSpPr>
          <p:cNvPr id="46" name="Rectangle 45"/>
          <p:cNvSpPr/>
          <p:nvPr/>
        </p:nvSpPr>
        <p:spPr bwMode="auto">
          <a:xfrm>
            <a:off x="5853503" y="1565866"/>
            <a:ext cx="1521183" cy="19050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1"/>
          <a:lstStyle/>
          <a:p>
            <a:pPr algn="ctr"/>
            <a:r>
              <a:rPr lang="en-US" b="1" dirty="0"/>
              <a:t>Memory</a:t>
            </a:r>
          </a:p>
        </p:txBody>
      </p:sp>
      <p:sp>
        <p:nvSpPr>
          <p:cNvPr id="47" name="Rectangle 46"/>
          <p:cNvSpPr/>
          <p:nvPr/>
        </p:nvSpPr>
        <p:spPr bwMode="auto">
          <a:xfrm>
            <a:off x="5990094" y="2136251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5990094" y="2441052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49" name="Rectangle 48"/>
          <p:cNvSpPr/>
          <p:nvPr/>
        </p:nvSpPr>
        <p:spPr bwMode="auto">
          <a:xfrm>
            <a:off x="5990094" y="3013837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50" name="Rectangle 49"/>
          <p:cNvSpPr/>
          <p:nvPr/>
        </p:nvSpPr>
        <p:spPr bwMode="auto">
          <a:xfrm>
            <a:off x="5990094" y="2729756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1628558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Multiprocessing: The Reality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alpha val="76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Computer runs many processes simultaneously</a:t>
            </a:r>
          </a:p>
          <a:p>
            <a:r>
              <a:rPr lang="en-US" dirty="0"/>
              <a:t>Running program “top” on Mac</a:t>
            </a:r>
          </a:p>
          <a:p>
            <a:pPr lvl="1"/>
            <a:r>
              <a:rPr lang="en-US" dirty="0"/>
              <a:t>System has 123 processes, 5 of which are active</a:t>
            </a:r>
          </a:p>
          <a:p>
            <a:pPr lvl="1"/>
            <a:r>
              <a:rPr lang="en-US" dirty="0"/>
              <a:t>Identified by Process ID (PID)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AAC0FF-05B7-774C-81F7-F16D93132A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859" y="2971800"/>
            <a:ext cx="6150282" cy="4184825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D050F813-8CE7-FE4D-8652-AEBB084E2A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5" t="19026" r="23428" b="17118"/>
          <a:stretch/>
        </p:blipFill>
        <p:spPr>
          <a:xfrm>
            <a:off x="1905000" y="3238500"/>
            <a:ext cx="5334000" cy="345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21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Memory Goals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19600" y="1828800"/>
            <a:ext cx="4038600" cy="4562856"/>
          </a:xfrm>
        </p:spPr>
        <p:txBody>
          <a:bodyPr>
            <a:normAutofit fontScale="70000" lnSpcReduction="20000"/>
          </a:bodyPr>
          <a:lstStyle/>
          <a:p>
            <a:r>
              <a:rPr lang="en-US" sz="3000" b="1" dirty="0">
                <a:solidFill>
                  <a:schemeClr val="accent1"/>
                </a:solidFill>
              </a:rPr>
              <a:t>Isolation: </a:t>
            </a:r>
            <a:r>
              <a:rPr lang="en-US" sz="3000" dirty="0"/>
              <a:t>don’t want different process states collided in physical memory</a:t>
            </a:r>
          </a:p>
          <a:p>
            <a:pPr marL="0" indent="0">
              <a:buNone/>
            </a:pPr>
            <a:r>
              <a:rPr lang="en-US" sz="3000" dirty="0"/>
              <a:t> </a:t>
            </a:r>
          </a:p>
          <a:p>
            <a:r>
              <a:rPr lang="en-US" sz="3000" b="1" dirty="0">
                <a:solidFill>
                  <a:schemeClr val="accent1"/>
                </a:solidFill>
              </a:rPr>
              <a:t>Efficiency:</a:t>
            </a:r>
            <a:r>
              <a:rPr lang="en-US" sz="3000" dirty="0">
                <a:solidFill>
                  <a:schemeClr val="accent1"/>
                </a:solidFill>
              </a:rPr>
              <a:t> </a:t>
            </a:r>
            <a:r>
              <a:rPr lang="en-US" sz="3000" dirty="0"/>
              <a:t>want fast reads/writes to memory</a:t>
            </a:r>
          </a:p>
          <a:p>
            <a:endParaRPr lang="en-US" sz="3000" b="1" dirty="0">
              <a:solidFill>
                <a:schemeClr val="accent1"/>
              </a:solidFill>
            </a:endParaRPr>
          </a:p>
          <a:p>
            <a:r>
              <a:rPr lang="en-US" sz="3000" b="1" dirty="0">
                <a:solidFill>
                  <a:schemeClr val="accent1"/>
                </a:solidFill>
              </a:rPr>
              <a:t>Sharing: </a:t>
            </a:r>
            <a:r>
              <a:rPr lang="en-US" sz="3000" dirty="0"/>
              <a:t>want option to overlap for communication</a:t>
            </a:r>
          </a:p>
          <a:p>
            <a:endParaRPr lang="en-US" sz="3000" dirty="0"/>
          </a:p>
          <a:p>
            <a:r>
              <a:rPr lang="en-US" sz="3000" b="1" dirty="0">
                <a:solidFill>
                  <a:schemeClr val="accent1"/>
                </a:solidFill>
              </a:rPr>
              <a:t>Utilization: </a:t>
            </a:r>
            <a:r>
              <a:rPr lang="en-US" sz="3000" dirty="0"/>
              <a:t>want best use of limited resource</a:t>
            </a:r>
          </a:p>
          <a:p>
            <a:pPr marL="0" indent="0">
              <a:buNone/>
            </a:pPr>
            <a:endParaRPr lang="en-US" sz="3000" dirty="0"/>
          </a:p>
          <a:p>
            <a:r>
              <a:rPr lang="en-US" sz="3000" b="1" dirty="0">
                <a:solidFill>
                  <a:schemeClr val="accent1"/>
                </a:solidFill>
              </a:rPr>
              <a:t>Virtualization: </a:t>
            </a:r>
            <a:r>
              <a:rPr lang="en-US" sz="3000" dirty="0"/>
              <a:t>want to create illusion of more resources</a:t>
            </a:r>
          </a:p>
          <a:p>
            <a:endParaRPr lang="en-US" sz="3000" dirty="0"/>
          </a:p>
          <a:p>
            <a:endParaRPr lang="en-US" sz="3000" dirty="0"/>
          </a:p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9BB55E5-5BB3-3744-AB05-97028E8698A8}"/>
              </a:ext>
            </a:extLst>
          </p:cNvPr>
          <p:cNvGrpSpPr/>
          <p:nvPr/>
        </p:nvGrpSpPr>
        <p:grpSpPr>
          <a:xfrm>
            <a:off x="990600" y="1673352"/>
            <a:ext cx="2667000" cy="4718304"/>
            <a:chOff x="6057900" y="2525269"/>
            <a:chExt cx="1752600" cy="248716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B52A0F3-4546-144A-8E95-15BEBA8291A3}"/>
                </a:ext>
              </a:extLst>
            </p:cNvPr>
            <p:cNvSpPr/>
            <p:nvPr/>
          </p:nvSpPr>
          <p:spPr>
            <a:xfrm>
              <a:off x="6057900" y="4683253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6A5B2D6-EB0A-3F42-99B9-2D3591AA94B1}"/>
                </a:ext>
              </a:extLst>
            </p:cNvPr>
            <p:cNvSpPr/>
            <p:nvPr/>
          </p:nvSpPr>
          <p:spPr>
            <a:xfrm>
              <a:off x="6057900" y="4354069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1B4EA3B-4FA3-894D-8DE8-32CDF2E16C7D}"/>
                </a:ext>
              </a:extLst>
            </p:cNvPr>
            <p:cNvSpPr/>
            <p:nvPr/>
          </p:nvSpPr>
          <p:spPr>
            <a:xfrm>
              <a:off x="6057902" y="2525269"/>
              <a:ext cx="1752595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8433BCD-1FC0-4945-94EE-DCCFF5BAF08A}"/>
                </a:ext>
              </a:extLst>
            </p:cNvPr>
            <p:cNvSpPr/>
            <p:nvPr/>
          </p:nvSpPr>
          <p:spPr>
            <a:xfrm>
              <a:off x="6057900" y="3033269"/>
              <a:ext cx="1752600" cy="84030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9251554-7D0C-9744-8B53-8B91AEB81B58}"/>
                </a:ext>
              </a:extLst>
            </p:cNvPr>
            <p:cNvSpPr/>
            <p:nvPr/>
          </p:nvSpPr>
          <p:spPr>
            <a:xfrm>
              <a:off x="6057900" y="3873574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FD6DC11-358B-E947-A04A-9577AE331EC1}"/>
              </a:ext>
            </a:extLst>
          </p:cNvPr>
          <p:cNvCxnSpPr>
            <a:cxnSpLocks/>
            <a:stCxn id="12" idx="0"/>
          </p:cNvCxnSpPr>
          <p:nvPr/>
        </p:nvCxnSpPr>
        <p:spPr>
          <a:xfrm flipH="1" flipV="1">
            <a:off x="2321716" y="3727704"/>
            <a:ext cx="2384" cy="5034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8824015-E7DF-244A-AD0D-4B0CDB94D3D5}"/>
              </a:ext>
            </a:extLst>
          </p:cNvPr>
          <p:cNvCxnSpPr>
            <a:cxnSpLocks/>
            <a:stCxn id="11" idx="0"/>
          </p:cNvCxnSpPr>
          <p:nvPr/>
        </p:nvCxnSpPr>
        <p:spPr>
          <a:xfrm flipH="1">
            <a:off x="2321716" y="2637058"/>
            <a:ext cx="2384" cy="4810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534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 Translation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7" r="17976"/>
          <a:stretch/>
        </p:blipFill>
        <p:spPr>
          <a:xfrm>
            <a:off x="1655364" y="1994588"/>
            <a:ext cx="1414072" cy="14140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906" y="5482249"/>
            <a:ext cx="1768930" cy="9906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475691C-438E-9844-868B-79643EF771A5}"/>
              </a:ext>
            </a:extLst>
          </p:cNvPr>
          <p:cNvSpPr/>
          <p:nvPr/>
        </p:nvSpPr>
        <p:spPr>
          <a:xfrm>
            <a:off x="5355436" y="2014302"/>
            <a:ext cx="1371600" cy="14146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MMU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67885EB-F562-0C45-A0FE-9CF32EECFDBA}"/>
              </a:ext>
            </a:extLst>
          </p:cNvPr>
          <p:cNvGrpSpPr/>
          <p:nvPr/>
        </p:nvGrpSpPr>
        <p:grpSpPr>
          <a:xfrm>
            <a:off x="3090872" y="2362200"/>
            <a:ext cx="2286000" cy="369332"/>
            <a:chOff x="3069436" y="2362200"/>
            <a:chExt cx="2286000" cy="369332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A0D5202-3595-5043-ACE6-070BE19F188C}"/>
                </a:ext>
              </a:extLst>
            </p:cNvPr>
            <p:cNvCxnSpPr>
              <a:stCxn id="7" idx="3"/>
            </p:cNvCxnSpPr>
            <p:nvPr/>
          </p:nvCxnSpPr>
          <p:spPr>
            <a:xfrm>
              <a:off x="3069436" y="2701624"/>
              <a:ext cx="2286000" cy="708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64D7E64-155F-2B48-90E7-C0D4D3B51370}"/>
                </a:ext>
              </a:extLst>
            </p:cNvPr>
            <p:cNvSpPr txBox="1"/>
            <p:nvPr/>
          </p:nvSpPr>
          <p:spPr>
            <a:xfrm>
              <a:off x="3351695" y="2362200"/>
              <a:ext cx="17322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Virtual Address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45D13A-F510-B84E-80FC-CB0B5BA5FC28}"/>
              </a:ext>
            </a:extLst>
          </p:cNvPr>
          <p:cNvGrpSpPr/>
          <p:nvPr/>
        </p:nvGrpSpPr>
        <p:grpSpPr>
          <a:xfrm>
            <a:off x="6727036" y="2352319"/>
            <a:ext cx="1290894" cy="369332"/>
            <a:chOff x="2743200" y="2362200"/>
            <a:chExt cx="1290894" cy="369332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D251C7B-622B-4A46-9EC7-3EB038D6E1CD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2701624"/>
              <a:ext cx="129089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ADC23CF-345E-7F45-BADF-DFD28EBB42BB}"/>
                </a:ext>
              </a:extLst>
            </p:cNvPr>
            <p:cNvSpPr txBox="1"/>
            <p:nvPr/>
          </p:nvSpPr>
          <p:spPr>
            <a:xfrm>
              <a:off x="2949873" y="2362200"/>
              <a:ext cx="838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invalid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A773EFF-C07D-4746-95D8-634A953CF94E}"/>
              </a:ext>
            </a:extLst>
          </p:cNvPr>
          <p:cNvSpPr txBox="1"/>
          <p:nvPr/>
        </p:nvSpPr>
        <p:spPr>
          <a:xfrm>
            <a:off x="8022436" y="2514600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Exception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074039D-1D6F-4243-B2DD-4C0D0118CFEF}"/>
              </a:ext>
            </a:extLst>
          </p:cNvPr>
          <p:cNvGrpSpPr/>
          <p:nvPr/>
        </p:nvGrpSpPr>
        <p:grpSpPr>
          <a:xfrm rot="5400000">
            <a:off x="4834214" y="4681817"/>
            <a:ext cx="2879716" cy="405854"/>
            <a:chOff x="2683448" y="2295770"/>
            <a:chExt cx="1941622" cy="405854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5348950-F867-E143-A34C-682335BA2F64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2701624"/>
              <a:ext cx="129089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8825A2C-1A76-A446-A72F-B51438CB2964}"/>
                </a:ext>
              </a:extLst>
            </p:cNvPr>
            <p:cNvSpPr txBox="1"/>
            <p:nvPr/>
          </p:nvSpPr>
          <p:spPr>
            <a:xfrm>
              <a:off x="2683448" y="2295770"/>
              <a:ext cx="19416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Physical Address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4CB4924-356F-0143-8873-F4C448594321}"/>
              </a:ext>
            </a:extLst>
          </p:cNvPr>
          <p:cNvGrpSpPr/>
          <p:nvPr/>
        </p:nvGrpSpPr>
        <p:grpSpPr>
          <a:xfrm>
            <a:off x="2362400" y="3408661"/>
            <a:ext cx="2900506" cy="2585155"/>
            <a:chOff x="2362400" y="3408661"/>
            <a:chExt cx="2900506" cy="2585155"/>
          </a:xfrm>
        </p:grpSpPr>
        <p:cxnSp>
          <p:nvCxnSpPr>
            <p:cNvPr id="21" name="Elbow Connector 20">
              <a:extLst>
                <a:ext uri="{FF2B5EF4-FFF2-40B4-BE49-F238E27FC236}">
                  <a16:creationId xmlns:a16="http://schemas.microsoft.com/office/drawing/2014/main" id="{4FBD87D4-0241-5148-B0BC-6DB94EFC6B59}"/>
                </a:ext>
              </a:extLst>
            </p:cNvPr>
            <p:cNvCxnSpPr>
              <a:stCxn id="8" idx="1"/>
              <a:endCxn id="7" idx="2"/>
            </p:cNvCxnSpPr>
            <p:nvPr/>
          </p:nvCxnSpPr>
          <p:spPr>
            <a:xfrm rot="10800000">
              <a:off x="2362400" y="3408661"/>
              <a:ext cx="2900506" cy="2568889"/>
            </a:xfrm>
            <a:prstGeom prst="bentConnector2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544B3F4-60FD-E643-8028-9B17BC1D5FE4}"/>
                </a:ext>
              </a:extLst>
            </p:cNvPr>
            <p:cNvSpPr txBox="1"/>
            <p:nvPr/>
          </p:nvSpPr>
          <p:spPr>
            <a:xfrm>
              <a:off x="3429000" y="5624484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Data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C855857-A181-9449-B5E6-2FB4A1DD5ECF}"/>
              </a:ext>
            </a:extLst>
          </p:cNvPr>
          <p:cNvGrpSpPr/>
          <p:nvPr/>
        </p:nvGrpSpPr>
        <p:grpSpPr>
          <a:xfrm>
            <a:off x="461969" y="1447800"/>
            <a:ext cx="909628" cy="2487168"/>
            <a:chOff x="6057900" y="2525269"/>
            <a:chExt cx="1752600" cy="2487168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6C11FFB-0620-8946-AE3B-739FC7F7880A}"/>
                </a:ext>
              </a:extLst>
            </p:cNvPr>
            <p:cNvSpPr/>
            <p:nvPr/>
          </p:nvSpPr>
          <p:spPr>
            <a:xfrm>
              <a:off x="6057900" y="4683253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90B17A6-4E26-814A-9C8B-529C92EEB92C}"/>
                </a:ext>
              </a:extLst>
            </p:cNvPr>
            <p:cNvSpPr/>
            <p:nvPr/>
          </p:nvSpPr>
          <p:spPr>
            <a:xfrm>
              <a:off x="6057900" y="4354069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56EBC03-5712-3745-90F8-EF9BB5507A7D}"/>
                </a:ext>
              </a:extLst>
            </p:cNvPr>
            <p:cNvSpPr/>
            <p:nvPr/>
          </p:nvSpPr>
          <p:spPr>
            <a:xfrm>
              <a:off x="6057902" y="2525269"/>
              <a:ext cx="1752595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1B701DE-5700-BC40-B9D5-DEFF4F4595D2}"/>
                </a:ext>
              </a:extLst>
            </p:cNvPr>
            <p:cNvSpPr/>
            <p:nvPr/>
          </p:nvSpPr>
          <p:spPr>
            <a:xfrm>
              <a:off x="6057900" y="3033269"/>
              <a:ext cx="1752600" cy="84030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1B21CC8-68DC-334B-B5C2-D527A0C07018}"/>
                </a:ext>
              </a:extLst>
            </p:cNvPr>
            <p:cNvSpPr/>
            <p:nvPr/>
          </p:nvSpPr>
          <p:spPr>
            <a:xfrm>
              <a:off x="6057900" y="3873574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1BF336F-3AC7-2B4F-9C8A-F7143980AD73}"/>
              </a:ext>
            </a:extLst>
          </p:cNvPr>
          <p:cNvCxnSpPr>
            <a:cxnSpLocks/>
            <a:stCxn id="31" idx="0"/>
          </p:cNvCxnSpPr>
          <p:nvPr/>
        </p:nvCxnSpPr>
        <p:spPr>
          <a:xfrm flipV="1">
            <a:off x="916785" y="2541071"/>
            <a:ext cx="0" cy="2550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B03E98A-1856-3043-A871-02CE272482B6}"/>
              </a:ext>
            </a:extLst>
          </p:cNvPr>
          <p:cNvCxnSpPr>
            <a:cxnSpLocks/>
            <a:stCxn id="30" idx="0"/>
          </p:cNvCxnSpPr>
          <p:nvPr/>
        </p:nvCxnSpPr>
        <p:spPr>
          <a:xfrm>
            <a:off x="916785" y="1955800"/>
            <a:ext cx="0" cy="330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7489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Base-and-Bound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78E3FC4-B31B-8D48-B709-DCDA9368A1FC}"/>
              </a:ext>
            </a:extLst>
          </p:cNvPr>
          <p:cNvGrpSpPr/>
          <p:nvPr/>
        </p:nvGrpSpPr>
        <p:grpSpPr>
          <a:xfrm>
            <a:off x="542260" y="2057400"/>
            <a:ext cx="4029740" cy="3892407"/>
            <a:chOff x="151836" y="1121775"/>
            <a:chExt cx="7163613" cy="566623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44" b="2914"/>
            <a:stretch/>
          </p:blipFill>
          <p:spPr>
            <a:xfrm rot="21379182">
              <a:off x="151836" y="4215834"/>
              <a:ext cx="3230665" cy="2572173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35" t="3922" r="19117" b="5883"/>
            <a:stretch/>
          </p:blipFill>
          <p:spPr>
            <a:xfrm>
              <a:off x="3810250" y="1121775"/>
              <a:ext cx="3505199" cy="350520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7CAEAD0-8F19-DD47-8BE6-BE3E75A14A9C}"/>
              </a:ext>
            </a:extLst>
          </p:cNvPr>
          <p:cNvGrpSpPr/>
          <p:nvPr/>
        </p:nvGrpSpPr>
        <p:grpSpPr>
          <a:xfrm>
            <a:off x="5080353" y="2882769"/>
            <a:ext cx="1295400" cy="1765432"/>
            <a:chOff x="6057900" y="2525269"/>
            <a:chExt cx="1752600" cy="248716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A1FA955-B647-8C40-B39F-E8BADCEA5267}"/>
                </a:ext>
              </a:extLst>
            </p:cNvPr>
            <p:cNvSpPr/>
            <p:nvPr/>
          </p:nvSpPr>
          <p:spPr>
            <a:xfrm>
              <a:off x="6057900" y="4683253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87B562-8C8C-EB47-BB1F-BF54A978B51F}"/>
                </a:ext>
              </a:extLst>
            </p:cNvPr>
            <p:cNvSpPr/>
            <p:nvPr/>
          </p:nvSpPr>
          <p:spPr>
            <a:xfrm>
              <a:off x="6057900" y="4354069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2706BBE-499D-6148-9B90-3B7E4F22368B}"/>
                </a:ext>
              </a:extLst>
            </p:cNvPr>
            <p:cNvSpPr/>
            <p:nvPr/>
          </p:nvSpPr>
          <p:spPr>
            <a:xfrm>
              <a:off x="6057901" y="2525269"/>
              <a:ext cx="1752595" cy="769539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D8F536-5C80-9447-95C0-F8C23ABC56F9}"/>
                </a:ext>
              </a:extLst>
            </p:cNvPr>
            <p:cNvSpPr/>
            <p:nvPr/>
          </p:nvSpPr>
          <p:spPr>
            <a:xfrm>
              <a:off x="6057900" y="3294808"/>
              <a:ext cx="1752600" cy="5787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EC2AB64-B2F2-7F44-9BD9-D55B147FA6DF}"/>
                </a:ext>
              </a:extLst>
            </p:cNvPr>
            <p:cNvSpPr/>
            <p:nvPr/>
          </p:nvSpPr>
          <p:spPr>
            <a:xfrm>
              <a:off x="6057900" y="3873574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6FD6F34-8D30-3240-AABC-4FF5C67E1696}"/>
              </a:ext>
            </a:extLst>
          </p:cNvPr>
          <p:cNvSpPr txBox="1"/>
          <p:nvPr/>
        </p:nvSpPr>
        <p:spPr>
          <a:xfrm>
            <a:off x="6528800" y="1920416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Physical Memory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1E38A6-BA4E-2D4D-9939-ACA495CB9240}"/>
              </a:ext>
            </a:extLst>
          </p:cNvPr>
          <p:cNvSpPr txBox="1"/>
          <p:nvPr/>
        </p:nvSpPr>
        <p:spPr>
          <a:xfrm>
            <a:off x="4876800" y="2541706"/>
            <a:ext cx="173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Virtual Memory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03D3AC6-53EC-5A4D-9A3D-CEF478E5C6D4}"/>
              </a:ext>
            </a:extLst>
          </p:cNvPr>
          <p:cNvSpPr/>
          <p:nvPr/>
        </p:nvSpPr>
        <p:spPr>
          <a:xfrm>
            <a:off x="6842573" y="2882769"/>
            <a:ext cx="1310390" cy="17654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65846C-77EC-A147-A874-480CCE3C58AD}"/>
              </a:ext>
            </a:extLst>
          </p:cNvPr>
          <p:cNvSpPr/>
          <p:nvPr/>
        </p:nvSpPr>
        <p:spPr>
          <a:xfrm>
            <a:off x="6851879" y="2286000"/>
            <a:ext cx="1295400" cy="410565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5B8DB4-83D3-1A49-A7C5-E10FE229EB8C}"/>
              </a:ext>
            </a:extLst>
          </p:cNvPr>
          <p:cNvSpPr txBox="1"/>
          <p:nvPr/>
        </p:nvSpPr>
        <p:spPr>
          <a:xfrm>
            <a:off x="8281149" y="4465290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Base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7325551-AEE2-0848-A106-187CEE3A5C83}"/>
              </a:ext>
            </a:extLst>
          </p:cNvPr>
          <p:cNvCxnSpPr/>
          <p:nvPr/>
        </p:nvCxnSpPr>
        <p:spPr>
          <a:xfrm>
            <a:off x="6375750" y="3276600"/>
            <a:ext cx="48225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8751E6-A902-C04A-8A86-47C7B70A28F7}"/>
              </a:ext>
            </a:extLst>
          </p:cNvPr>
          <p:cNvGrpSpPr/>
          <p:nvPr/>
        </p:nvGrpSpPr>
        <p:grpSpPr>
          <a:xfrm>
            <a:off x="8147279" y="2882769"/>
            <a:ext cx="692410" cy="1765432"/>
            <a:chOff x="8147279" y="2882769"/>
            <a:chExt cx="692410" cy="176543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D7AADBA-E7B5-C14E-AB9C-C8033833C94A}"/>
                </a:ext>
              </a:extLst>
            </p:cNvPr>
            <p:cNvSpPr txBox="1"/>
            <p:nvPr/>
          </p:nvSpPr>
          <p:spPr>
            <a:xfrm rot="5400000">
              <a:off x="8229265" y="3598350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Bound</a:t>
              </a:r>
            </a:p>
          </p:txBody>
        </p:sp>
        <p:sp>
          <p:nvSpPr>
            <p:cNvPr id="26" name="Right Brace 25">
              <a:extLst>
                <a:ext uri="{FF2B5EF4-FFF2-40B4-BE49-F238E27FC236}">
                  <a16:creationId xmlns:a16="http://schemas.microsoft.com/office/drawing/2014/main" id="{1B8D00DD-FB5A-D740-95AC-52E1C5AD3960}"/>
                </a:ext>
              </a:extLst>
            </p:cNvPr>
            <p:cNvSpPr/>
            <p:nvPr/>
          </p:nvSpPr>
          <p:spPr>
            <a:xfrm>
              <a:off x="8147279" y="2882769"/>
              <a:ext cx="323078" cy="1765432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7966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Base-and-Bound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7" r="17976"/>
          <a:stretch/>
        </p:blipFill>
        <p:spPr>
          <a:xfrm>
            <a:off x="1655364" y="1994588"/>
            <a:ext cx="1414072" cy="14140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5482249"/>
            <a:ext cx="1768930" cy="9906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67885EB-F562-0C45-A0FE-9CF32EECFDBA}"/>
              </a:ext>
            </a:extLst>
          </p:cNvPr>
          <p:cNvGrpSpPr/>
          <p:nvPr/>
        </p:nvGrpSpPr>
        <p:grpSpPr>
          <a:xfrm>
            <a:off x="3090872" y="2362200"/>
            <a:ext cx="1414072" cy="369332"/>
            <a:chOff x="3069436" y="2362200"/>
            <a:chExt cx="2286000" cy="369332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A0D5202-3595-5043-ACE6-070BE19F188C}"/>
                </a:ext>
              </a:extLst>
            </p:cNvPr>
            <p:cNvCxnSpPr>
              <a:stCxn id="7" idx="3"/>
            </p:cNvCxnSpPr>
            <p:nvPr/>
          </p:nvCxnSpPr>
          <p:spPr>
            <a:xfrm>
              <a:off x="3069436" y="2701624"/>
              <a:ext cx="2286000" cy="708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64D7E64-155F-2B48-90E7-C0D4D3B51370}"/>
                </a:ext>
              </a:extLst>
            </p:cNvPr>
            <p:cNvSpPr txBox="1"/>
            <p:nvPr/>
          </p:nvSpPr>
          <p:spPr>
            <a:xfrm>
              <a:off x="3616056" y="2362200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vaddr</a:t>
              </a:r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45D13A-F510-B84E-80FC-CB0B5BA5FC28}"/>
              </a:ext>
            </a:extLst>
          </p:cNvPr>
          <p:cNvGrpSpPr/>
          <p:nvPr/>
        </p:nvGrpSpPr>
        <p:grpSpPr>
          <a:xfrm>
            <a:off x="6347942" y="2352319"/>
            <a:ext cx="2262658" cy="369332"/>
            <a:chOff x="2739222" y="2362200"/>
            <a:chExt cx="1691489" cy="369332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D251C7B-622B-4A46-9EC7-3EB038D6E1CD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2701624"/>
              <a:ext cx="129089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ADC23CF-345E-7F45-BADF-DFD28EBB42BB}"/>
                </a:ext>
              </a:extLst>
            </p:cNvPr>
            <p:cNvSpPr txBox="1"/>
            <p:nvPr/>
          </p:nvSpPr>
          <p:spPr>
            <a:xfrm>
              <a:off x="2739222" y="2362200"/>
              <a:ext cx="16914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vaddr</a:t>
              </a:r>
              <a:r>
                <a:rPr lang="en-US" dirty="0"/>
                <a:t> &gt; Bound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A773EFF-C07D-4746-95D8-634A953CF94E}"/>
              </a:ext>
            </a:extLst>
          </p:cNvPr>
          <p:cNvSpPr txBox="1"/>
          <p:nvPr/>
        </p:nvSpPr>
        <p:spPr>
          <a:xfrm>
            <a:off x="8022436" y="2514600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Exception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4CB4924-356F-0143-8873-F4C448594321}"/>
              </a:ext>
            </a:extLst>
          </p:cNvPr>
          <p:cNvGrpSpPr/>
          <p:nvPr/>
        </p:nvGrpSpPr>
        <p:grpSpPr>
          <a:xfrm>
            <a:off x="2362400" y="3408661"/>
            <a:ext cx="2514400" cy="2585155"/>
            <a:chOff x="2362400" y="3408661"/>
            <a:chExt cx="2514400" cy="2585155"/>
          </a:xfrm>
        </p:grpSpPr>
        <p:cxnSp>
          <p:nvCxnSpPr>
            <p:cNvPr id="21" name="Elbow Connector 20">
              <a:extLst>
                <a:ext uri="{FF2B5EF4-FFF2-40B4-BE49-F238E27FC236}">
                  <a16:creationId xmlns:a16="http://schemas.microsoft.com/office/drawing/2014/main" id="{4FBD87D4-0241-5148-B0BC-6DB94EFC6B59}"/>
                </a:ext>
              </a:extLst>
            </p:cNvPr>
            <p:cNvCxnSpPr>
              <a:stCxn id="8" idx="1"/>
              <a:endCxn id="7" idx="2"/>
            </p:cNvCxnSpPr>
            <p:nvPr/>
          </p:nvCxnSpPr>
          <p:spPr>
            <a:xfrm rot="10800000">
              <a:off x="2362400" y="3408661"/>
              <a:ext cx="2514400" cy="2568889"/>
            </a:xfrm>
            <a:prstGeom prst="bentConnector2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544B3F4-60FD-E643-8028-9B17BC1D5FE4}"/>
                </a:ext>
              </a:extLst>
            </p:cNvPr>
            <p:cNvSpPr txBox="1"/>
            <p:nvPr/>
          </p:nvSpPr>
          <p:spPr>
            <a:xfrm>
              <a:off x="3429000" y="5624484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Data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632E0E-48CA-A543-A547-0856BE90A59C}"/>
              </a:ext>
            </a:extLst>
          </p:cNvPr>
          <p:cNvGrpSpPr/>
          <p:nvPr/>
        </p:nvGrpSpPr>
        <p:grpSpPr>
          <a:xfrm>
            <a:off x="5685040" y="3533507"/>
            <a:ext cx="2565859" cy="1914589"/>
            <a:chOff x="5685040" y="3533507"/>
            <a:chExt cx="2565859" cy="1914589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5348950-F867-E143-A34C-682335BA2F6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727745" y="4490802"/>
              <a:ext cx="191458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E608078-32AB-AA40-B807-AF8D633562E5}"/>
                </a:ext>
              </a:extLst>
            </p:cNvPr>
            <p:cNvSpPr txBox="1"/>
            <p:nvPr/>
          </p:nvSpPr>
          <p:spPr>
            <a:xfrm>
              <a:off x="5847677" y="4142281"/>
              <a:ext cx="2403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paddr</a:t>
              </a:r>
              <a:r>
                <a:rPr lang="en-US" dirty="0"/>
                <a:t> = </a:t>
              </a:r>
              <a:r>
                <a:rPr lang="en-US" dirty="0" err="1"/>
                <a:t>vaddr</a:t>
              </a:r>
              <a:r>
                <a:rPr lang="en-US" dirty="0"/>
                <a:t> + Base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431F705-F244-4048-AF3E-253E492E63C6}"/>
              </a:ext>
            </a:extLst>
          </p:cNvPr>
          <p:cNvGrpSpPr/>
          <p:nvPr/>
        </p:nvGrpSpPr>
        <p:grpSpPr>
          <a:xfrm>
            <a:off x="461969" y="1447800"/>
            <a:ext cx="909628" cy="2487168"/>
            <a:chOff x="6057900" y="2525269"/>
            <a:chExt cx="1752600" cy="2487168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E1E41AB-4876-7E49-ABCD-9487D27B6B52}"/>
                </a:ext>
              </a:extLst>
            </p:cNvPr>
            <p:cNvSpPr/>
            <p:nvPr/>
          </p:nvSpPr>
          <p:spPr>
            <a:xfrm>
              <a:off x="6057900" y="4683253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C67A923-C353-FD49-BE57-4BC5CDB4B39F}"/>
                </a:ext>
              </a:extLst>
            </p:cNvPr>
            <p:cNvSpPr/>
            <p:nvPr/>
          </p:nvSpPr>
          <p:spPr>
            <a:xfrm>
              <a:off x="6057900" y="4354069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FF6D6A8-91D5-E346-ADF8-F0C24CA66C23}"/>
                </a:ext>
              </a:extLst>
            </p:cNvPr>
            <p:cNvSpPr/>
            <p:nvPr/>
          </p:nvSpPr>
          <p:spPr>
            <a:xfrm>
              <a:off x="6057902" y="2525269"/>
              <a:ext cx="1752595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5611115-DC0D-F34E-B10D-500BB282A1C4}"/>
                </a:ext>
              </a:extLst>
            </p:cNvPr>
            <p:cNvSpPr/>
            <p:nvPr/>
          </p:nvSpPr>
          <p:spPr>
            <a:xfrm>
              <a:off x="6057900" y="3033269"/>
              <a:ext cx="1752600" cy="84030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1B6AACA-4465-5C4C-A7ED-BE4A929E2F56}"/>
                </a:ext>
              </a:extLst>
            </p:cNvPr>
            <p:cNvSpPr/>
            <p:nvPr/>
          </p:nvSpPr>
          <p:spPr>
            <a:xfrm>
              <a:off x="6057900" y="3873574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2880C57-30E8-EC41-AD72-09A28B19C813}"/>
              </a:ext>
            </a:extLst>
          </p:cNvPr>
          <p:cNvCxnSpPr>
            <a:cxnSpLocks/>
            <a:stCxn id="35" idx="0"/>
          </p:cNvCxnSpPr>
          <p:nvPr/>
        </p:nvCxnSpPr>
        <p:spPr>
          <a:xfrm flipV="1">
            <a:off x="916785" y="2541071"/>
            <a:ext cx="0" cy="2550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B34F0C1-1ECE-8041-968F-796CD79D5351}"/>
              </a:ext>
            </a:extLst>
          </p:cNvPr>
          <p:cNvCxnSpPr>
            <a:cxnSpLocks/>
            <a:stCxn id="34" idx="0"/>
          </p:cNvCxnSpPr>
          <p:nvPr/>
        </p:nvCxnSpPr>
        <p:spPr>
          <a:xfrm>
            <a:off x="916785" y="1955800"/>
            <a:ext cx="0" cy="330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A0A45C1-25B2-9648-B9C3-FA9D558AF224}"/>
              </a:ext>
            </a:extLst>
          </p:cNvPr>
          <p:cNvGrpSpPr/>
          <p:nvPr/>
        </p:nvGrpSpPr>
        <p:grpSpPr>
          <a:xfrm>
            <a:off x="4512039" y="1971180"/>
            <a:ext cx="1828891" cy="1457820"/>
            <a:chOff x="4952893" y="1971180"/>
            <a:chExt cx="1388038" cy="145782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475691C-438E-9844-868B-79643EF771A5}"/>
                </a:ext>
              </a:extLst>
            </p:cNvPr>
            <p:cNvSpPr/>
            <p:nvPr/>
          </p:nvSpPr>
          <p:spPr>
            <a:xfrm>
              <a:off x="4969331" y="2014302"/>
              <a:ext cx="1371600" cy="141469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ABD7C71-FB8E-8D4A-8AA4-411D3F5CD637}"/>
                </a:ext>
              </a:extLst>
            </p:cNvPr>
            <p:cNvSpPr/>
            <p:nvPr/>
          </p:nvSpPr>
          <p:spPr>
            <a:xfrm>
              <a:off x="4952893" y="1971180"/>
              <a:ext cx="69036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/>
                <a:t>MMU</a:t>
              </a:r>
            </a:p>
          </p:txBody>
        </p:sp>
      </p:grp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F00FB709-D29F-7141-AF48-B045380C16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076263"/>
              </p:ext>
            </p:extLst>
          </p:nvPr>
        </p:nvGraphicFramePr>
        <p:xfrm>
          <a:off x="4616238" y="2362200"/>
          <a:ext cx="1647820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7500">
                  <a:extLst>
                    <a:ext uri="{9D8B030D-6E8A-4147-A177-3AD203B41FA5}">
                      <a16:colId xmlns:a16="http://schemas.microsoft.com/office/drawing/2014/main" val="3707900404"/>
                    </a:ext>
                  </a:extLst>
                </a:gridCol>
                <a:gridCol w="910320">
                  <a:extLst>
                    <a:ext uri="{9D8B030D-6E8A-4147-A177-3AD203B41FA5}">
                      <a16:colId xmlns:a16="http://schemas.microsoft.com/office/drawing/2014/main" val="2340536180"/>
                    </a:ext>
                  </a:extLst>
                </a:gridCol>
              </a:tblGrid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Bound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6814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5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453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6D350-DBAC-1247-A5F3-35B2250B3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1: Base-and-Bound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3F3DC5-77C7-1941-AA32-90B3F1F37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Assume that you are currently executing a process P with Base 0x1234 and Bound 0x100. </a:t>
            </a:r>
          </a:p>
          <a:p>
            <a:r>
              <a:rPr lang="en-US" dirty="0"/>
              <a:t>What is the physical address that corresponds to the virtual address 0x47?</a:t>
            </a:r>
          </a:p>
          <a:p>
            <a:r>
              <a:rPr lang="en-US" dirty="0"/>
              <a:t>What is the physical address that corresponds to the virtual address 0x123?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8992C3-4DBA-8741-AF12-6FF4EB1D05DA}"/>
              </a:ext>
            </a:extLst>
          </p:cNvPr>
          <p:cNvSpPr txBox="1"/>
          <p:nvPr/>
        </p:nvSpPr>
        <p:spPr>
          <a:xfrm>
            <a:off x="3733800" y="2743200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0x127b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00765-B99C-144B-8D40-8148EFC3D12A}"/>
              </a:ext>
            </a:extLst>
          </p:cNvPr>
          <p:cNvSpPr txBox="1"/>
          <p:nvPr/>
        </p:nvSpPr>
        <p:spPr>
          <a:xfrm>
            <a:off x="3810000" y="3576935"/>
            <a:ext cx="1157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invalid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1F1442-9255-CEC1-6310-9BC20452ACAF}"/>
              </a:ext>
            </a:extLst>
          </p:cNvPr>
          <p:cNvSpPr/>
          <p:nvPr/>
        </p:nvSpPr>
        <p:spPr>
          <a:xfrm>
            <a:off x="3657600" y="2819400"/>
            <a:ext cx="1600200" cy="385465"/>
          </a:xfrm>
          <a:prstGeom prst="rect">
            <a:avLst/>
          </a:prstGeom>
          <a:solidFill>
            <a:srgbClr val="FC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F7301E-137A-CF5E-8E2C-9E804E2CBBC0}"/>
              </a:ext>
            </a:extLst>
          </p:cNvPr>
          <p:cNvSpPr/>
          <p:nvPr/>
        </p:nvSpPr>
        <p:spPr>
          <a:xfrm>
            <a:off x="3810000" y="3653135"/>
            <a:ext cx="1600200" cy="385465"/>
          </a:xfrm>
          <a:prstGeom prst="rect">
            <a:avLst/>
          </a:prstGeom>
          <a:solidFill>
            <a:srgbClr val="FC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74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Base-and-Bound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19600" y="1828800"/>
            <a:ext cx="4038600" cy="4562856"/>
          </a:xfrm>
        </p:spPr>
        <p:txBody>
          <a:bodyPr>
            <a:normAutofit fontScale="70000" lnSpcReduction="20000"/>
          </a:bodyPr>
          <a:lstStyle/>
          <a:p>
            <a:r>
              <a:rPr lang="en-US" sz="3000" b="1" dirty="0">
                <a:solidFill>
                  <a:schemeClr val="accent1"/>
                </a:solidFill>
              </a:rPr>
              <a:t>Isolation: </a:t>
            </a:r>
            <a:r>
              <a:rPr lang="en-US" sz="3000" dirty="0"/>
              <a:t>don’t want different process states collided in physical memory</a:t>
            </a:r>
          </a:p>
          <a:p>
            <a:pPr marL="0" indent="0">
              <a:buNone/>
            </a:pPr>
            <a:r>
              <a:rPr lang="en-US" sz="3000" dirty="0"/>
              <a:t> </a:t>
            </a:r>
          </a:p>
          <a:p>
            <a:r>
              <a:rPr lang="en-US" sz="3000" b="1" dirty="0">
                <a:solidFill>
                  <a:schemeClr val="accent1"/>
                </a:solidFill>
              </a:rPr>
              <a:t>Efficiency:</a:t>
            </a:r>
            <a:r>
              <a:rPr lang="en-US" sz="3000" dirty="0">
                <a:solidFill>
                  <a:schemeClr val="accent1"/>
                </a:solidFill>
              </a:rPr>
              <a:t> </a:t>
            </a:r>
            <a:r>
              <a:rPr lang="en-US" sz="3000" dirty="0"/>
              <a:t>want fast reads/writes to memory</a:t>
            </a:r>
          </a:p>
          <a:p>
            <a:pPr marL="0" indent="0">
              <a:buNone/>
            </a:pPr>
            <a:endParaRPr lang="en-US" sz="3000" dirty="0"/>
          </a:p>
          <a:p>
            <a:r>
              <a:rPr lang="en-US" sz="3000" b="1" dirty="0">
                <a:solidFill>
                  <a:schemeClr val="accent1"/>
                </a:solidFill>
              </a:rPr>
              <a:t>Sharing: </a:t>
            </a:r>
            <a:r>
              <a:rPr lang="en-US" sz="3000" dirty="0"/>
              <a:t>want option to overlap for communication</a:t>
            </a:r>
          </a:p>
          <a:p>
            <a:endParaRPr lang="en-US" sz="3000" b="1" dirty="0">
              <a:solidFill>
                <a:schemeClr val="accent1"/>
              </a:solidFill>
            </a:endParaRPr>
          </a:p>
          <a:p>
            <a:r>
              <a:rPr lang="en-US" sz="3000" b="1" dirty="0">
                <a:solidFill>
                  <a:schemeClr val="accent1"/>
                </a:solidFill>
              </a:rPr>
              <a:t>Utilization: </a:t>
            </a:r>
            <a:r>
              <a:rPr lang="en-US" sz="3000" dirty="0"/>
              <a:t>want best use of limited resource</a:t>
            </a:r>
          </a:p>
          <a:p>
            <a:pPr marL="0" indent="0">
              <a:buNone/>
            </a:pPr>
            <a:endParaRPr lang="en-US" sz="3000" dirty="0"/>
          </a:p>
          <a:p>
            <a:r>
              <a:rPr lang="en-US" sz="3000" b="1" dirty="0">
                <a:solidFill>
                  <a:schemeClr val="accent1"/>
                </a:solidFill>
              </a:rPr>
              <a:t>Virtualization: </a:t>
            </a:r>
            <a:r>
              <a:rPr lang="en-US" sz="3000" dirty="0"/>
              <a:t>want to create illusion of more resources</a:t>
            </a:r>
          </a:p>
          <a:p>
            <a:endParaRPr lang="en-US" sz="3000" dirty="0"/>
          </a:p>
          <a:p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EB4458E-3B4C-F34B-AD10-1D7620BADC09}"/>
              </a:ext>
            </a:extLst>
          </p:cNvPr>
          <p:cNvGrpSpPr/>
          <p:nvPr/>
        </p:nvGrpSpPr>
        <p:grpSpPr>
          <a:xfrm>
            <a:off x="283436" y="1752600"/>
            <a:ext cx="3898140" cy="4033255"/>
            <a:chOff x="-308273" y="678075"/>
            <a:chExt cx="6929671" cy="5871264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98C5509-7D67-CB46-920E-C88A5DE498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44" b="2914"/>
            <a:stretch/>
          </p:blipFill>
          <p:spPr>
            <a:xfrm rot="21379182">
              <a:off x="-308273" y="3977166"/>
              <a:ext cx="3230666" cy="2572173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7569E73-5481-854A-BB40-3FAD036025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35" t="3922" r="19117" b="5883"/>
            <a:stretch/>
          </p:blipFill>
          <p:spPr>
            <a:xfrm>
              <a:off x="3116199" y="678075"/>
              <a:ext cx="3505199" cy="3505199"/>
            </a:xfrm>
            <a:prstGeom prst="rect">
              <a:avLst/>
            </a:prstGeom>
          </p:spPr>
        </p:pic>
      </p:grpSp>
      <p:pic>
        <p:nvPicPr>
          <p:cNvPr id="24" name="Picture 23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8E2D9247-E548-C844-B2A6-905E855AAA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06" b="99219" l="10000" r="90000">
                        <a14:foregroundMark x1="37667" y1="93594" x2="54889" y2="94063"/>
                        <a14:foregroundMark x1="54889" y1="94063" x2="60333" y2="93750"/>
                        <a14:foregroundMark x1="60333" y1="93750" x2="69000" y2="88594"/>
                        <a14:foregroundMark x1="47667" y1="99219" x2="47667" y2="99219"/>
                        <a14:foregroundMark x1="37222" y1="9219" x2="43667" y2="9531"/>
                        <a14:foregroundMark x1="43667" y1="9531" x2="54556" y2="5313"/>
                        <a14:foregroundMark x1="54556" y1="5313" x2="61556" y2="6719"/>
                        <a14:foregroundMark x1="61556" y1="6719" x2="65222" y2="8906"/>
                        <a14:foregroundMark x1="48000" y1="1406" x2="48000" y2="1406"/>
                        <a14:foregroundMark x1="76778" y1="8594" x2="73556" y2="30938"/>
                        <a14:foregroundMark x1="75556" y1="11094" x2="61667" y2="31406"/>
                        <a14:foregroundMark x1="61667" y1="31406" x2="53111" y2="54531"/>
                        <a14:foregroundMark x1="53111" y1="54531" x2="49556" y2="60156"/>
                        <a14:foregroundMark x1="49556" y1="60156" x2="48111" y2="64844"/>
                        <a14:foregroundMark x1="74222" y1="9844" x2="76667" y2="9844"/>
                        <a14:foregroundMark x1="74889" y1="25469" x2="74889" y2="32969"/>
                        <a14:foregroundMark x1="74889" y1="32969" x2="72667" y2="42813"/>
                        <a14:foregroundMark x1="72667" y1="42813" x2="62000" y2="51563"/>
                        <a14:foregroundMark x1="62000" y1="51563" x2="52556" y2="71875"/>
                        <a14:foregroundMark x1="52556" y1="71875" x2="47222" y2="76250"/>
                        <a14:foregroundMark x1="47222" y1="76250" x2="39000" y2="75625"/>
                        <a14:foregroundMark x1="39000" y1="75625" x2="33000" y2="69844"/>
                        <a14:foregroundMark x1="33000" y1="69844" x2="29667" y2="64063"/>
                        <a14:foregroundMark x1="29667" y1="64063" x2="28000" y2="55937"/>
                        <a14:foregroundMark x1="28000" y1="55937" x2="34000" y2="52344"/>
                        <a14:foregroundMark x1="34000" y1="52344" x2="40000" y2="65938"/>
                        <a14:foregroundMark x1="40000" y1="65938" x2="40889" y2="66563"/>
                        <a14:foregroundMark x1="74333" y1="9688" x2="76444" y2="12812"/>
                        <a14:foregroundMark x1="76778" y1="7344" x2="76778" y2="7344"/>
                        <a14:foregroundMark x1="77222" y1="6719" x2="77222" y2="6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55" r="14273"/>
          <a:stretch/>
        </p:blipFill>
        <p:spPr>
          <a:xfrm>
            <a:off x="8305800" y="1828800"/>
            <a:ext cx="732694" cy="726964"/>
          </a:xfrm>
          <a:prstGeom prst="rect">
            <a:avLst/>
          </a:prstGeom>
        </p:spPr>
      </p:pic>
      <p:pic>
        <p:nvPicPr>
          <p:cNvPr id="26" name="Picture 25" descr="A close up of a logo&#10;&#10;Description automatically generated">
            <a:extLst>
              <a:ext uri="{FF2B5EF4-FFF2-40B4-BE49-F238E27FC236}">
                <a16:creationId xmlns:a16="http://schemas.microsoft.com/office/drawing/2014/main" id="{AE90162F-0E77-C044-ACB2-CD79DDD34CB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604" b="91509" l="9664" r="89916">
                        <a14:foregroundMark x1="33193" y1="11321" x2="62605" y2="11792"/>
                        <a14:foregroundMark x1="48319" y1="6604" x2="48319" y2="6604"/>
                        <a14:foregroundMark x1="34034" y1="90566" x2="62185" y2="91509"/>
                        <a14:foregroundMark x1="38235" y1="32547" x2="60924" y2="70283"/>
                        <a14:foregroundMark x1="36555" y1="68396" x2="57563" y2="35377"/>
                        <a14:foregroundMark x1="57563" y1="35377" x2="60924" y2="32547"/>
                        <a14:foregroundMark x1="53782" y1="50000" x2="67647" y2="702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68" r="11475"/>
          <a:stretch/>
        </p:blipFill>
        <p:spPr>
          <a:xfrm>
            <a:off x="8305800" y="5531475"/>
            <a:ext cx="732694" cy="809182"/>
          </a:xfrm>
          <a:prstGeom prst="rect">
            <a:avLst/>
          </a:prstGeom>
        </p:spPr>
      </p:pic>
      <p:pic>
        <p:nvPicPr>
          <p:cNvPr id="29" name="Picture 28" descr="A close up of a logo&#10;&#10;Description automatically generated">
            <a:extLst>
              <a:ext uri="{FF2B5EF4-FFF2-40B4-BE49-F238E27FC236}">
                <a16:creationId xmlns:a16="http://schemas.microsoft.com/office/drawing/2014/main" id="{C672405B-7902-424E-9997-9DF0E15088A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604" b="91509" l="9664" r="89916">
                        <a14:foregroundMark x1="33193" y1="11321" x2="62605" y2="11792"/>
                        <a14:foregroundMark x1="48319" y1="6604" x2="48319" y2="6604"/>
                        <a14:foregroundMark x1="34034" y1="90566" x2="62185" y2="91509"/>
                        <a14:foregroundMark x1="38235" y1="32547" x2="60924" y2="70283"/>
                        <a14:foregroundMark x1="36555" y1="68396" x2="57563" y2="35377"/>
                        <a14:foregroundMark x1="57563" y1="35377" x2="60924" y2="32547"/>
                        <a14:foregroundMark x1="53782" y1="50000" x2="67647" y2="702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68" r="11475"/>
          <a:stretch/>
        </p:blipFill>
        <p:spPr>
          <a:xfrm>
            <a:off x="8310460" y="4660969"/>
            <a:ext cx="732694" cy="809182"/>
          </a:xfrm>
          <a:prstGeom prst="rect">
            <a:avLst/>
          </a:prstGeom>
        </p:spPr>
      </p:pic>
      <p:pic>
        <p:nvPicPr>
          <p:cNvPr id="30" name="Picture 29" descr="A close up of a logo&#10;&#10;Description automatically generated">
            <a:extLst>
              <a:ext uri="{FF2B5EF4-FFF2-40B4-BE49-F238E27FC236}">
                <a16:creationId xmlns:a16="http://schemas.microsoft.com/office/drawing/2014/main" id="{F2E480E6-6179-6243-9580-387B8F1DC61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604" b="91509" l="9664" r="89916">
                        <a14:foregroundMark x1="33193" y1="11321" x2="62605" y2="11792"/>
                        <a14:foregroundMark x1="48319" y1="6604" x2="48319" y2="6604"/>
                        <a14:foregroundMark x1="34034" y1="90566" x2="62185" y2="91509"/>
                        <a14:foregroundMark x1="38235" y1="32547" x2="60924" y2="70283"/>
                        <a14:foregroundMark x1="36555" y1="68396" x2="57563" y2="35377"/>
                        <a14:foregroundMark x1="57563" y1="35377" x2="60924" y2="32547"/>
                        <a14:foregroundMark x1="53782" y1="50000" x2="67647" y2="702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68" r="11475"/>
          <a:stretch/>
        </p:blipFill>
        <p:spPr>
          <a:xfrm>
            <a:off x="8301140" y="3746329"/>
            <a:ext cx="732694" cy="809182"/>
          </a:xfrm>
          <a:prstGeom prst="rect">
            <a:avLst/>
          </a:prstGeom>
        </p:spPr>
      </p:pic>
      <p:pic>
        <p:nvPicPr>
          <p:cNvPr id="31" name="Picture 30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C5A729A6-7A68-DC4B-8830-210D78A23D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406" b="99219" l="10000" r="90000">
                        <a14:foregroundMark x1="37667" y1="93594" x2="54889" y2="94063"/>
                        <a14:foregroundMark x1="54889" y1="94063" x2="60333" y2="93750"/>
                        <a14:foregroundMark x1="60333" y1="93750" x2="69000" y2="88594"/>
                        <a14:foregroundMark x1="47667" y1="99219" x2="47667" y2="99219"/>
                        <a14:foregroundMark x1="37222" y1="9219" x2="43667" y2="9531"/>
                        <a14:foregroundMark x1="43667" y1="9531" x2="54556" y2="5313"/>
                        <a14:foregroundMark x1="54556" y1="5313" x2="61556" y2="6719"/>
                        <a14:foregroundMark x1="61556" y1="6719" x2="65222" y2="8906"/>
                        <a14:foregroundMark x1="48000" y1="1406" x2="48000" y2="1406"/>
                        <a14:foregroundMark x1="76778" y1="8594" x2="73556" y2="30938"/>
                        <a14:foregroundMark x1="75556" y1="11094" x2="61667" y2="31406"/>
                        <a14:foregroundMark x1="61667" y1="31406" x2="53111" y2="54531"/>
                        <a14:foregroundMark x1="53111" y1="54531" x2="49556" y2="60156"/>
                        <a14:foregroundMark x1="49556" y1="60156" x2="48111" y2="64844"/>
                        <a14:foregroundMark x1="74222" y1="9844" x2="76667" y2="9844"/>
                        <a14:foregroundMark x1="74889" y1="25469" x2="74889" y2="32969"/>
                        <a14:foregroundMark x1="74889" y1="32969" x2="72667" y2="42813"/>
                        <a14:foregroundMark x1="72667" y1="42813" x2="62000" y2="51563"/>
                        <a14:foregroundMark x1="62000" y1="51563" x2="52556" y2="71875"/>
                        <a14:foregroundMark x1="52556" y1="71875" x2="47222" y2="76250"/>
                        <a14:foregroundMark x1="47222" y1="76250" x2="39000" y2="75625"/>
                        <a14:foregroundMark x1="39000" y1="75625" x2="33000" y2="69844"/>
                        <a14:foregroundMark x1="33000" y1="69844" x2="29667" y2="64063"/>
                        <a14:foregroundMark x1="29667" y1="64063" x2="28000" y2="55937"/>
                        <a14:foregroundMark x1="28000" y1="55937" x2="34000" y2="52344"/>
                        <a14:foregroundMark x1="34000" y1="52344" x2="40000" y2="65938"/>
                        <a14:foregroundMark x1="40000" y1="65938" x2="40889" y2="66563"/>
                        <a14:foregroundMark x1="74333" y1="9688" x2="76444" y2="12812"/>
                        <a14:foregroundMark x1="76778" y1="7344" x2="76778" y2="7344"/>
                        <a14:foregroundMark x1="77222" y1="6719" x2="77222" y2="6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55" r="14273"/>
          <a:stretch/>
        </p:blipFill>
        <p:spPr>
          <a:xfrm>
            <a:off x="8301140" y="2852583"/>
            <a:ext cx="732694" cy="72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64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Segmentation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7CAEAD0-8F19-DD47-8BE6-BE3E75A14A9C}"/>
              </a:ext>
            </a:extLst>
          </p:cNvPr>
          <p:cNvGrpSpPr/>
          <p:nvPr/>
        </p:nvGrpSpPr>
        <p:grpSpPr>
          <a:xfrm>
            <a:off x="5080353" y="2882769"/>
            <a:ext cx="1295400" cy="1765432"/>
            <a:chOff x="6057900" y="2525269"/>
            <a:chExt cx="1752600" cy="248716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A1FA955-B647-8C40-B39F-E8BADCEA5267}"/>
                </a:ext>
              </a:extLst>
            </p:cNvPr>
            <p:cNvSpPr/>
            <p:nvPr/>
          </p:nvSpPr>
          <p:spPr>
            <a:xfrm>
              <a:off x="6057900" y="4683253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87B562-8C8C-EB47-BB1F-BF54A978B51F}"/>
                </a:ext>
              </a:extLst>
            </p:cNvPr>
            <p:cNvSpPr/>
            <p:nvPr/>
          </p:nvSpPr>
          <p:spPr>
            <a:xfrm>
              <a:off x="6057900" y="4354069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2706BBE-499D-6148-9B90-3B7E4F22368B}"/>
                </a:ext>
              </a:extLst>
            </p:cNvPr>
            <p:cNvSpPr/>
            <p:nvPr/>
          </p:nvSpPr>
          <p:spPr>
            <a:xfrm>
              <a:off x="6057901" y="2525269"/>
              <a:ext cx="1752595" cy="769539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D8F536-5C80-9447-95C0-F8C23ABC56F9}"/>
                </a:ext>
              </a:extLst>
            </p:cNvPr>
            <p:cNvSpPr/>
            <p:nvPr/>
          </p:nvSpPr>
          <p:spPr>
            <a:xfrm>
              <a:off x="6057900" y="3294808"/>
              <a:ext cx="1752600" cy="5787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EC2AB64-B2F2-7F44-9BD9-D55B147FA6DF}"/>
                </a:ext>
              </a:extLst>
            </p:cNvPr>
            <p:cNvSpPr/>
            <p:nvPr/>
          </p:nvSpPr>
          <p:spPr>
            <a:xfrm>
              <a:off x="6057900" y="3873574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6FD6F34-8D30-3240-AABC-4FF5C67E1696}"/>
              </a:ext>
            </a:extLst>
          </p:cNvPr>
          <p:cNvSpPr txBox="1"/>
          <p:nvPr/>
        </p:nvSpPr>
        <p:spPr>
          <a:xfrm>
            <a:off x="6528800" y="1920416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Physical Memory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1E38A6-BA4E-2D4D-9939-ACA495CB9240}"/>
              </a:ext>
            </a:extLst>
          </p:cNvPr>
          <p:cNvSpPr txBox="1"/>
          <p:nvPr/>
        </p:nvSpPr>
        <p:spPr>
          <a:xfrm>
            <a:off x="4876800" y="2541706"/>
            <a:ext cx="173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Virtual Memory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03D3AC6-53EC-5A4D-9A3D-CEF478E5C6D4}"/>
              </a:ext>
            </a:extLst>
          </p:cNvPr>
          <p:cNvSpPr/>
          <p:nvPr/>
        </p:nvSpPr>
        <p:spPr>
          <a:xfrm>
            <a:off x="6841114" y="4419600"/>
            <a:ext cx="1310390" cy="5462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5B8DB4-83D3-1A49-A7C5-E10FE229EB8C}"/>
              </a:ext>
            </a:extLst>
          </p:cNvPr>
          <p:cNvSpPr txBox="1"/>
          <p:nvPr/>
        </p:nvSpPr>
        <p:spPr>
          <a:xfrm>
            <a:off x="8229600" y="6027041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CBase</a:t>
            </a:r>
            <a:endParaRPr lang="en-US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7AADBA-E7B5-C14E-AB9C-C8033833C94A}"/>
              </a:ext>
            </a:extLst>
          </p:cNvPr>
          <p:cNvSpPr txBox="1"/>
          <p:nvPr/>
        </p:nvSpPr>
        <p:spPr>
          <a:xfrm>
            <a:off x="8233455" y="4554215"/>
            <a:ext cx="7296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SBound</a:t>
            </a:r>
            <a:endParaRPr lang="en-US" sz="12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3A3E312-8AB1-6E45-AA85-3FB591378C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1752600"/>
            <a:ext cx="4064000" cy="43815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3BE2984-CEBF-5C46-829D-CFA0DDAE600C}"/>
              </a:ext>
            </a:extLst>
          </p:cNvPr>
          <p:cNvSpPr/>
          <p:nvPr/>
        </p:nvSpPr>
        <p:spPr>
          <a:xfrm>
            <a:off x="6858397" y="5924547"/>
            <a:ext cx="1282364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551E5FF-B561-0443-B88B-307C49ED9092}"/>
              </a:ext>
            </a:extLst>
          </p:cNvPr>
          <p:cNvSpPr/>
          <p:nvPr/>
        </p:nvSpPr>
        <p:spPr>
          <a:xfrm>
            <a:off x="6836889" y="2286000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713524-05E2-1746-8997-D97E8CEA0923}"/>
              </a:ext>
            </a:extLst>
          </p:cNvPr>
          <p:cNvSpPr/>
          <p:nvPr/>
        </p:nvSpPr>
        <p:spPr>
          <a:xfrm>
            <a:off x="6830371" y="3839818"/>
            <a:ext cx="1310390" cy="36058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5D06174-CCF6-E041-8A8A-F6CB6D6594E1}"/>
              </a:ext>
            </a:extLst>
          </p:cNvPr>
          <p:cNvSpPr txBox="1"/>
          <p:nvPr/>
        </p:nvSpPr>
        <p:spPr>
          <a:xfrm>
            <a:off x="8225440" y="5890884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CBound</a:t>
            </a:r>
            <a:endParaRPr lang="en-US" sz="1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6FED79A-F24F-A94E-93E6-7F58935496FB}"/>
              </a:ext>
            </a:extLst>
          </p:cNvPr>
          <p:cNvSpPr txBox="1"/>
          <p:nvPr/>
        </p:nvSpPr>
        <p:spPr>
          <a:xfrm>
            <a:off x="8233607" y="4823447"/>
            <a:ext cx="6367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SBase</a:t>
            </a:r>
            <a:endParaRPr lang="en-US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314CABD-17BB-4144-B7DF-88B3D6925145}"/>
              </a:ext>
            </a:extLst>
          </p:cNvPr>
          <p:cNvSpPr txBox="1"/>
          <p:nvPr/>
        </p:nvSpPr>
        <p:spPr>
          <a:xfrm>
            <a:off x="8263045" y="4044226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HBase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DB9A6C3-0D40-B849-99A0-D1F5F24C62E0}"/>
              </a:ext>
            </a:extLst>
          </p:cNvPr>
          <p:cNvSpPr txBox="1"/>
          <p:nvPr/>
        </p:nvSpPr>
        <p:spPr>
          <a:xfrm>
            <a:off x="8263045" y="3903882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HBound</a:t>
            </a:r>
            <a:endParaRPr lang="en-US" sz="12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A2F4EE-2DC6-3B47-B479-7E912F485684}"/>
              </a:ext>
            </a:extLst>
          </p:cNvPr>
          <p:cNvSpPr txBox="1"/>
          <p:nvPr/>
        </p:nvSpPr>
        <p:spPr>
          <a:xfrm>
            <a:off x="8229600" y="2392421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DBase</a:t>
            </a:r>
            <a:endParaRPr lang="en-US" sz="12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1312A3A-7828-4542-B733-FD196EB120D4}"/>
              </a:ext>
            </a:extLst>
          </p:cNvPr>
          <p:cNvSpPr txBox="1"/>
          <p:nvPr/>
        </p:nvSpPr>
        <p:spPr>
          <a:xfrm>
            <a:off x="8225440" y="2239278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DBound</a:t>
            </a:r>
            <a:endParaRPr lang="en-US" sz="1200" dirty="0"/>
          </a:p>
        </p:txBody>
      </p:sp>
      <p:cxnSp>
        <p:nvCxnSpPr>
          <p:cNvPr id="18" name="Elbow Connector 17">
            <a:extLst>
              <a:ext uri="{FF2B5EF4-FFF2-40B4-BE49-F238E27FC236}">
                <a16:creationId xmlns:a16="http://schemas.microsoft.com/office/drawing/2014/main" id="{49A9E5AF-2512-BA4B-98EA-FC6D117D28C4}"/>
              </a:ext>
            </a:extLst>
          </p:cNvPr>
          <p:cNvCxnSpPr>
            <a:cxnSpLocks/>
          </p:cNvCxnSpPr>
          <p:nvPr/>
        </p:nvCxnSpPr>
        <p:spPr>
          <a:xfrm>
            <a:off x="6375750" y="3339969"/>
            <a:ext cx="465364" cy="153683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1E65846C-77EC-A147-A874-480CCE3C58AD}"/>
              </a:ext>
            </a:extLst>
          </p:cNvPr>
          <p:cNvSpPr/>
          <p:nvPr/>
        </p:nvSpPr>
        <p:spPr>
          <a:xfrm>
            <a:off x="6851879" y="2286000"/>
            <a:ext cx="1295400" cy="410565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ight Brace 32">
            <a:extLst>
              <a:ext uri="{FF2B5EF4-FFF2-40B4-BE49-F238E27FC236}">
                <a16:creationId xmlns:a16="http://schemas.microsoft.com/office/drawing/2014/main" id="{0C661CA9-B1CD-C04C-A42A-AF390DE0EA67}"/>
              </a:ext>
            </a:extLst>
          </p:cNvPr>
          <p:cNvSpPr/>
          <p:nvPr/>
        </p:nvSpPr>
        <p:spPr>
          <a:xfrm>
            <a:off x="8168789" y="2277228"/>
            <a:ext cx="94256" cy="242432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Brace 33">
            <a:extLst>
              <a:ext uri="{FF2B5EF4-FFF2-40B4-BE49-F238E27FC236}">
                <a16:creationId xmlns:a16="http://schemas.microsoft.com/office/drawing/2014/main" id="{531397D1-CC36-7848-BF51-6738211CAF8F}"/>
              </a:ext>
            </a:extLst>
          </p:cNvPr>
          <p:cNvSpPr/>
          <p:nvPr/>
        </p:nvSpPr>
        <p:spPr>
          <a:xfrm>
            <a:off x="8158022" y="4419199"/>
            <a:ext cx="114546" cy="546231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Brace 34">
            <a:extLst>
              <a:ext uri="{FF2B5EF4-FFF2-40B4-BE49-F238E27FC236}">
                <a16:creationId xmlns:a16="http://schemas.microsoft.com/office/drawing/2014/main" id="{F9A90AF8-07AE-0E43-8F7F-09D0F74AD914}"/>
              </a:ext>
            </a:extLst>
          </p:cNvPr>
          <p:cNvSpPr/>
          <p:nvPr/>
        </p:nvSpPr>
        <p:spPr>
          <a:xfrm>
            <a:off x="8161410" y="3841443"/>
            <a:ext cx="111158" cy="369331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Brace 35">
            <a:extLst>
              <a:ext uri="{FF2B5EF4-FFF2-40B4-BE49-F238E27FC236}">
                <a16:creationId xmlns:a16="http://schemas.microsoft.com/office/drawing/2014/main" id="{02E06BBE-E8F5-2647-88C3-7F75E827D4D0}"/>
              </a:ext>
            </a:extLst>
          </p:cNvPr>
          <p:cNvSpPr/>
          <p:nvPr/>
        </p:nvSpPr>
        <p:spPr>
          <a:xfrm>
            <a:off x="8178312" y="5925451"/>
            <a:ext cx="94256" cy="242432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87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/>
      <p:bldP spid="22" grpId="0" animBg="1"/>
      <p:bldP spid="23" grpId="0" animBg="1"/>
      <p:bldP spid="24" grpId="0" animBg="1"/>
      <p:bldP spid="26" grpId="0"/>
      <p:bldP spid="27" grpId="0"/>
      <p:bldP spid="28" grpId="0"/>
      <p:bldP spid="29" grpId="0"/>
      <p:bldP spid="30" grpId="0"/>
      <p:bldP spid="31" grpId="0"/>
      <p:bldP spid="33" grpId="0" animBg="1"/>
      <p:bldP spid="34" grpId="0" animBg="1"/>
      <p:bldP spid="35" grpId="0" animBg="1"/>
      <p:bldP spid="3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7" r="17976"/>
          <a:stretch/>
        </p:blipFill>
        <p:spPr>
          <a:xfrm>
            <a:off x="1655364" y="1994588"/>
            <a:ext cx="1414072" cy="141407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67885EB-F562-0C45-A0FE-9CF32EECFDBA}"/>
              </a:ext>
            </a:extLst>
          </p:cNvPr>
          <p:cNvGrpSpPr/>
          <p:nvPr/>
        </p:nvGrpSpPr>
        <p:grpSpPr>
          <a:xfrm>
            <a:off x="3090872" y="2362200"/>
            <a:ext cx="1355504" cy="369332"/>
            <a:chOff x="3069436" y="2362200"/>
            <a:chExt cx="2286000" cy="369332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A0D5202-3595-5043-ACE6-070BE19F188C}"/>
                </a:ext>
              </a:extLst>
            </p:cNvPr>
            <p:cNvCxnSpPr>
              <a:stCxn id="7" idx="3"/>
            </p:cNvCxnSpPr>
            <p:nvPr/>
          </p:nvCxnSpPr>
          <p:spPr>
            <a:xfrm>
              <a:off x="3069436" y="2701624"/>
              <a:ext cx="2286000" cy="708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64D7E64-155F-2B48-90E7-C0D4D3B51370}"/>
                </a:ext>
              </a:extLst>
            </p:cNvPr>
            <p:cNvSpPr txBox="1"/>
            <p:nvPr/>
          </p:nvSpPr>
          <p:spPr>
            <a:xfrm>
              <a:off x="3480923" y="2362200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vaddr</a:t>
              </a:r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45D13A-F510-B84E-80FC-CB0B5BA5FC28}"/>
              </a:ext>
            </a:extLst>
          </p:cNvPr>
          <p:cNvGrpSpPr/>
          <p:nvPr/>
        </p:nvGrpSpPr>
        <p:grpSpPr>
          <a:xfrm>
            <a:off x="7246416" y="1981200"/>
            <a:ext cx="1906291" cy="533400"/>
            <a:chOff x="2715268" y="2171661"/>
            <a:chExt cx="1425081" cy="533400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D251C7B-622B-4A46-9EC7-3EB038D6E1CD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2701624"/>
              <a:ext cx="1219746" cy="34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ADC23CF-345E-7F45-BADF-DFD28EBB42BB}"/>
                </a:ext>
              </a:extLst>
            </p:cNvPr>
            <p:cNvSpPr txBox="1"/>
            <p:nvPr/>
          </p:nvSpPr>
          <p:spPr>
            <a:xfrm>
              <a:off x="2715268" y="2171661"/>
              <a:ext cx="142508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offset &gt; Bound[</a:t>
              </a:r>
              <a:r>
                <a:rPr lang="en-US" sz="1400" dirty="0" err="1"/>
                <a:t>idx</a:t>
              </a:r>
              <a:r>
                <a:rPr lang="en-US" sz="1400" dirty="0"/>
                <a:t>]</a:t>
              </a:r>
            </a:p>
            <a:p>
              <a:r>
                <a:rPr lang="en-US" sz="1400" dirty="0"/>
                <a:t>or access not allowed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A773EFF-C07D-4746-95D8-634A953CF94E}"/>
              </a:ext>
            </a:extLst>
          </p:cNvPr>
          <p:cNvSpPr txBox="1"/>
          <p:nvPr/>
        </p:nvSpPr>
        <p:spPr>
          <a:xfrm rot="5400000">
            <a:off x="8425226" y="2340652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Exception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4CB4924-356F-0143-8873-F4C448594321}"/>
              </a:ext>
            </a:extLst>
          </p:cNvPr>
          <p:cNvGrpSpPr/>
          <p:nvPr/>
        </p:nvGrpSpPr>
        <p:grpSpPr>
          <a:xfrm>
            <a:off x="2362400" y="3408661"/>
            <a:ext cx="2514400" cy="2585155"/>
            <a:chOff x="2362400" y="3408661"/>
            <a:chExt cx="2514400" cy="2585155"/>
          </a:xfrm>
        </p:grpSpPr>
        <p:cxnSp>
          <p:nvCxnSpPr>
            <p:cNvPr id="21" name="Elbow Connector 20">
              <a:extLst>
                <a:ext uri="{FF2B5EF4-FFF2-40B4-BE49-F238E27FC236}">
                  <a16:creationId xmlns:a16="http://schemas.microsoft.com/office/drawing/2014/main" id="{4FBD87D4-0241-5148-B0BC-6DB94EFC6B59}"/>
                </a:ext>
              </a:extLst>
            </p:cNvPr>
            <p:cNvCxnSpPr>
              <a:endCxn id="7" idx="2"/>
            </p:cNvCxnSpPr>
            <p:nvPr/>
          </p:nvCxnSpPr>
          <p:spPr>
            <a:xfrm rot="10800000">
              <a:off x="2362400" y="3408661"/>
              <a:ext cx="2514400" cy="2568889"/>
            </a:xfrm>
            <a:prstGeom prst="bentConnector2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544B3F4-60FD-E643-8028-9B17BC1D5FE4}"/>
                </a:ext>
              </a:extLst>
            </p:cNvPr>
            <p:cNvSpPr txBox="1"/>
            <p:nvPr/>
          </p:nvSpPr>
          <p:spPr>
            <a:xfrm>
              <a:off x="3429000" y="5624484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Data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632E0E-48CA-A543-A547-0856BE90A59C}"/>
              </a:ext>
            </a:extLst>
          </p:cNvPr>
          <p:cNvGrpSpPr/>
          <p:nvPr/>
        </p:nvGrpSpPr>
        <p:grpSpPr>
          <a:xfrm>
            <a:off x="5685040" y="3533507"/>
            <a:ext cx="2972060" cy="1914589"/>
            <a:chOff x="5685040" y="3533507"/>
            <a:chExt cx="2972060" cy="1914589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5348950-F867-E143-A34C-682335BA2F6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727745" y="4490802"/>
              <a:ext cx="191458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E608078-32AB-AA40-B807-AF8D633562E5}"/>
                </a:ext>
              </a:extLst>
            </p:cNvPr>
            <p:cNvSpPr txBox="1"/>
            <p:nvPr/>
          </p:nvSpPr>
          <p:spPr>
            <a:xfrm>
              <a:off x="5847677" y="4142281"/>
              <a:ext cx="28094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paddr</a:t>
              </a:r>
              <a:r>
                <a:rPr lang="en-US" dirty="0"/>
                <a:t> = Base[</a:t>
              </a:r>
              <a:r>
                <a:rPr lang="en-US" dirty="0" err="1"/>
                <a:t>idx</a:t>
              </a:r>
              <a:r>
                <a:rPr lang="en-US" dirty="0"/>
                <a:t>] + offset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431F705-F244-4048-AF3E-253E492E63C6}"/>
              </a:ext>
            </a:extLst>
          </p:cNvPr>
          <p:cNvGrpSpPr/>
          <p:nvPr/>
        </p:nvGrpSpPr>
        <p:grpSpPr>
          <a:xfrm>
            <a:off x="461969" y="1447800"/>
            <a:ext cx="909628" cy="2487168"/>
            <a:chOff x="6057900" y="2525269"/>
            <a:chExt cx="1752600" cy="2487168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E1E41AB-4876-7E49-ABCD-9487D27B6B52}"/>
                </a:ext>
              </a:extLst>
            </p:cNvPr>
            <p:cNvSpPr/>
            <p:nvPr/>
          </p:nvSpPr>
          <p:spPr>
            <a:xfrm>
              <a:off x="6057900" y="4683253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C67A923-C353-FD49-BE57-4BC5CDB4B39F}"/>
                </a:ext>
              </a:extLst>
            </p:cNvPr>
            <p:cNvSpPr/>
            <p:nvPr/>
          </p:nvSpPr>
          <p:spPr>
            <a:xfrm>
              <a:off x="6057900" y="4354069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FF6D6A8-91D5-E346-ADF8-F0C24CA66C23}"/>
                </a:ext>
              </a:extLst>
            </p:cNvPr>
            <p:cNvSpPr/>
            <p:nvPr/>
          </p:nvSpPr>
          <p:spPr>
            <a:xfrm>
              <a:off x="6057902" y="2525269"/>
              <a:ext cx="1752595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5611115-DC0D-F34E-B10D-500BB282A1C4}"/>
                </a:ext>
              </a:extLst>
            </p:cNvPr>
            <p:cNvSpPr/>
            <p:nvPr/>
          </p:nvSpPr>
          <p:spPr>
            <a:xfrm>
              <a:off x="6057900" y="3033269"/>
              <a:ext cx="1752600" cy="84030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1B6AACA-4465-5C4C-A7ED-BE4A929E2F56}"/>
                </a:ext>
              </a:extLst>
            </p:cNvPr>
            <p:cNvSpPr/>
            <p:nvPr/>
          </p:nvSpPr>
          <p:spPr>
            <a:xfrm>
              <a:off x="6057900" y="3873574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2880C57-30E8-EC41-AD72-09A28B19C813}"/>
              </a:ext>
            </a:extLst>
          </p:cNvPr>
          <p:cNvCxnSpPr>
            <a:cxnSpLocks/>
            <a:stCxn id="35" idx="0"/>
          </p:cNvCxnSpPr>
          <p:nvPr/>
        </p:nvCxnSpPr>
        <p:spPr>
          <a:xfrm flipV="1">
            <a:off x="916785" y="2541071"/>
            <a:ext cx="0" cy="2550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B34F0C1-1ECE-8041-968F-796CD79D5351}"/>
              </a:ext>
            </a:extLst>
          </p:cNvPr>
          <p:cNvCxnSpPr>
            <a:cxnSpLocks/>
            <a:stCxn id="34" idx="0"/>
          </p:cNvCxnSpPr>
          <p:nvPr/>
        </p:nvCxnSpPr>
        <p:spPr>
          <a:xfrm>
            <a:off x="916785" y="1955800"/>
            <a:ext cx="0" cy="330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A541B8B-A424-AF4D-B6E4-A045A903F4C3}"/>
              </a:ext>
            </a:extLst>
          </p:cNvPr>
          <p:cNvGrpSpPr/>
          <p:nvPr/>
        </p:nvGrpSpPr>
        <p:grpSpPr>
          <a:xfrm>
            <a:off x="4448045" y="1273883"/>
            <a:ext cx="2822851" cy="2155118"/>
            <a:chOff x="4448045" y="1273883"/>
            <a:chExt cx="2822851" cy="215511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475691C-438E-9844-868B-79643EF771A5}"/>
                </a:ext>
              </a:extLst>
            </p:cNvPr>
            <p:cNvSpPr/>
            <p:nvPr/>
          </p:nvSpPr>
          <p:spPr>
            <a:xfrm>
              <a:off x="4448047" y="1273883"/>
              <a:ext cx="2822849" cy="215511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521BA13-454D-C047-B7AF-5F51B52C2D4E}"/>
                </a:ext>
              </a:extLst>
            </p:cNvPr>
            <p:cNvSpPr/>
            <p:nvPr/>
          </p:nvSpPr>
          <p:spPr>
            <a:xfrm>
              <a:off x="4448045" y="1273883"/>
              <a:ext cx="7360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MMU</a:t>
              </a:r>
            </a:p>
          </p:txBody>
        </p:sp>
      </p:grp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14993A2-2719-BE46-831B-332799988F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602334"/>
              </p:ext>
            </p:extLst>
          </p:nvPr>
        </p:nvGraphicFramePr>
        <p:xfrm>
          <a:off x="4579564" y="1643215"/>
          <a:ext cx="2558144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7500">
                  <a:extLst>
                    <a:ext uri="{9D8B030D-6E8A-4147-A177-3AD203B41FA5}">
                      <a16:colId xmlns:a16="http://schemas.microsoft.com/office/drawing/2014/main" val="3707900404"/>
                    </a:ext>
                  </a:extLst>
                </a:gridCol>
                <a:gridCol w="910320">
                  <a:extLst>
                    <a:ext uri="{9D8B030D-6E8A-4147-A177-3AD203B41FA5}">
                      <a16:colId xmlns:a16="http://schemas.microsoft.com/office/drawing/2014/main" val="2340536180"/>
                    </a:ext>
                  </a:extLst>
                </a:gridCol>
                <a:gridCol w="910324">
                  <a:extLst>
                    <a:ext uri="{9D8B030D-6E8A-4147-A177-3AD203B41FA5}">
                      <a16:colId xmlns:a16="http://schemas.microsoft.com/office/drawing/2014/main" val="2223607705"/>
                    </a:ext>
                  </a:extLst>
                </a:gridCol>
              </a:tblGrid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6814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51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091543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45245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21055"/>
                  </a:ext>
                </a:extLst>
              </a:tr>
            </a:tbl>
          </a:graphicData>
        </a:graphic>
      </p:graphicFrame>
      <p:grpSp>
        <p:nvGrpSpPr>
          <p:cNvPr id="17" name="Group 16">
            <a:extLst>
              <a:ext uri="{FF2B5EF4-FFF2-40B4-BE49-F238E27FC236}">
                <a16:creationId xmlns:a16="http://schemas.microsoft.com/office/drawing/2014/main" id="{7F4B37F5-0047-B443-8D9F-1E2C6F16EB55}"/>
              </a:ext>
            </a:extLst>
          </p:cNvPr>
          <p:cNvGrpSpPr/>
          <p:nvPr/>
        </p:nvGrpSpPr>
        <p:grpSpPr>
          <a:xfrm>
            <a:off x="3124200" y="2141395"/>
            <a:ext cx="1252625" cy="255071"/>
            <a:chOff x="3156515" y="2286000"/>
            <a:chExt cx="1252625" cy="25507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111707-3926-0148-A6CE-0319357BF7A6}"/>
                </a:ext>
              </a:extLst>
            </p:cNvPr>
            <p:cNvSpPr/>
            <p:nvPr/>
          </p:nvSpPr>
          <p:spPr>
            <a:xfrm>
              <a:off x="3156515" y="2286000"/>
              <a:ext cx="501085" cy="25507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idx</a:t>
              </a:r>
              <a:endParaRPr lang="en-US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78A9B94-3552-BB4A-9490-892128CDC067}"/>
                </a:ext>
              </a:extLst>
            </p:cNvPr>
            <p:cNvSpPr/>
            <p:nvPr/>
          </p:nvSpPr>
          <p:spPr>
            <a:xfrm>
              <a:off x="3657600" y="2286000"/>
              <a:ext cx="751540" cy="25507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offset</a:t>
              </a:r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7D5E133B-C4CA-6B4B-AB8E-B56EC5969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5482249"/>
            <a:ext cx="1768930" cy="990600"/>
          </a:xfrm>
          <a:prstGeom prst="rect">
            <a:avLst/>
          </a:prstGeom>
        </p:spPr>
      </p:pic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24DCBD5F-9504-6448-A578-A8E763D0EC48}"/>
              </a:ext>
            </a:extLst>
          </p:cNvPr>
          <p:cNvCxnSpPr>
            <a:stCxn id="4" idx="2"/>
          </p:cNvCxnSpPr>
          <p:nvPr/>
        </p:nvCxnSpPr>
        <p:spPr>
          <a:xfrm rot="16200000" flipH="1">
            <a:off x="3609504" y="2161704"/>
            <a:ext cx="727734" cy="119725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116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6D350-DBAC-1247-A5F3-35B2250B3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2: Segmentation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3F3DC5-77C7-1941-AA32-90B3F1F37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Assume that you are currently executing a process P with the following segment table: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is the physical address that corresponds to the virtual address 0x001?</a:t>
            </a:r>
          </a:p>
          <a:p>
            <a:r>
              <a:rPr lang="en-US" dirty="0"/>
              <a:t>What is the physical address that corresponds to the virtual address 0xD47?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C6FCDA-DFF9-1C4A-BCE1-5F2B467673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374756"/>
              </p:ext>
            </p:extLst>
          </p:nvPr>
        </p:nvGraphicFramePr>
        <p:xfrm>
          <a:off x="1143000" y="2438400"/>
          <a:ext cx="2786744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3707900404"/>
                    </a:ext>
                  </a:extLst>
                </a:gridCol>
                <a:gridCol w="880672">
                  <a:extLst>
                    <a:ext uri="{9D8B030D-6E8A-4147-A177-3AD203B41FA5}">
                      <a16:colId xmlns:a16="http://schemas.microsoft.com/office/drawing/2014/main" val="2340536180"/>
                    </a:ext>
                  </a:extLst>
                </a:gridCol>
                <a:gridCol w="991672">
                  <a:extLst>
                    <a:ext uri="{9D8B030D-6E8A-4147-A177-3AD203B41FA5}">
                      <a16:colId xmlns:a16="http://schemas.microsoft.com/office/drawing/2014/main" val="2223607705"/>
                    </a:ext>
                  </a:extLst>
                </a:gridCol>
              </a:tblGrid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6814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0x4747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51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091543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0x0023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45245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21055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E87D84A-62B2-F44C-9BA1-0032CB230B30}"/>
              </a:ext>
            </a:extLst>
          </p:cNvPr>
          <p:cNvSpPr/>
          <p:nvPr/>
        </p:nvSpPr>
        <p:spPr>
          <a:xfrm>
            <a:off x="4191000" y="4648200"/>
            <a:ext cx="4572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D743CC-2C5B-8144-ACDB-1BBEBF4F992D}"/>
              </a:ext>
            </a:extLst>
          </p:cNvPr>
          <p:cNvSpPr/>
          <p:nvPr/>
        </p:nvSpPr>
        <p:spPr>
          <a:xfrm>
            <a:off x="4648200" y="4648200"/>
            <a:ext cx="15240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0000000001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FFE470-38AF-1949-94EC-F9117DA70665}"/>
              </a:ext>
            </a:extLst>
          </p:cNvPr>
          <p:cNvSpPr txBox="1"/>
          <p:nvPr/>
        </p:nvSpPr>
        <p:spPr>
          <a:xfrm>
            <a:off x="6324600" y="4569767"/>
            <a:ext cx="1213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0x4748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C20856-1D8E-8440-86D8-3DBC0EC78404}"/>
              </a:ext>
            </a:extLst>
          </p:cNvPr>
          <p:cNvSpPr/>
          <p:nvPr/>
        </p:nvSpPr>
        <p:spPr>
          <a:xfrm>
            <a:off x="4191000" y="5412432"/>
            <a:ext cx="4572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FDFCD4-0FBD-8248-B614-64CBA7986BED}"/>
              </a:ext>
            </a:extLst>
          </p:cNvPr>
          <p:cNvSpPr/>
          <p:nvPr/>
        </p:nvSpPr>
        <p:spPr>
          <a:xfrm>
            <a:off x="4648200" y="5412432"/>
            <a:ext cx="15240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0101000111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0B5DA6-5E20-C544-83DC-237F79741276}"/>
              </a:ext>
            </a:extLst>
          </p:cNvPr>
          <p:cNvSpPr txBox="1"/>
          <p:nvPr/>
        </p:nvSpPr>
        <p:spPr>
          <a:xfrm>
            <a:off x="6324600" y="5333999"/>
            <a:ext cx="1196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0x1147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BD2027-82EC-4652-AB23-C89B8BA71FE6}"/>
              </a:ext>
            </a:extLst>
          </p:cNvPr>
          <p:cNvSpPr/>
          <p:nvPr/>
        </p:nvSpPr>
        <p:spPr>
          <a:xfrm>
            <a:off x="4106092" y="4569767"/>
            <a:ext cx="3432302" cy="461665"/>
          </a:xfrm>
          <a:prstGeom prst="rect">
            <a:avLst/>
          </a:prstGeom>
          <a:solidFill>
            <a:srgbClr val="FC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AD2CBE-B3A4-E2AB-5F36-500279499049}"/>
              </a:ext>
            </a:extLst>
          </p:cNvPr>
          <p:cNvSpPr/>
          <p:nvPr/>
        </p:nvSpPr>
        <p:spPr>
          <a:xfrm>
            <a:off x="4073860" y="5364479"/>
            <a:ext cx="3432302" cy="461665"/>
          </a:xfrm>
          <a:prstGeom prst="rect">
            <a:avLst/>
          </a:prstGeom>
          <a:solidFill>
            <a:srgbClr val="FC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9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/>
      <p:bldP spid="8" grpId="0" animBg="1"/>
      <p:bldP spid="9" grpId="0" animBg="1"/>
      <p:bldP spid="10" grpId="0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Segmentation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19600" y="1828800"/>
            <a:ext cx="4038600" cy="4562856"/>
          </a:xfrm>
        </p:spPr>
        <p:txBody>
          <a:bodyPr>
            <a:normAutofit fontScale="70000" lnSpcReduction="20000"/>
          </a:bodyPr>
          <a:lstStyle/>
          <a:p>
            <a:r>
              <a:rPr lang="en-US" sz="3000" b="1" dirty="0">
                <a:solidFill>
                  <a:schemeClr val="accent1"/>
                </a:solidFill>
              </a:rPr>
              <a:t>Isolation: </a:t>
            </a:r>
            <a:r>
              <a:rPr lang="en-US" sz="3000" dirty="0"/>
              <a:t>don’t want different process states collided in physical memory</a:t>
            </a:r>
          </a:p>
          <a:p>
            <a:pPr marL="0" indent="0">
              <a:buNone/>
            </a:pPr>
            <a:r>
              <a:rPr lang="en-US" sz="3000" dirty="0"/>
              <a:t> </a:t>
            </a:r>
          </a:p>
          <a:p>
            <a:r>
              <a:rPr lang="en-US" sz="3000" b="1" dirty="0">
                <a:solidFill>
                  <a:schemeClr val="accent1"/>
                </a:solidFill>
              </a:rPr>
              <a:t>Efficiency:</a:t>
            </a:r>
            <a:r>
              <a:rPr lang="en-US" sz="3000" dirty="0">
                <a:solidFill>
                  <a:schemeClr val="accent1"/>
                </a:solidFill>
              </a:rPr>
              <a:t> </a:t>
            </a:r>
            <a:r>
              <a:rPr lang="en-US" sz="3000" dirty="0"/>
              <a:t>want fast reads/writes to memory</a:t>
            </a:r>
          </a:p>
          <a:p>
            <a:pPr marL="0" indent="0">
              <a:buNone/>
            </a:pPr>
            <a:endParaRPr lang="en-US" sz="3000" dirty="0"/>
          </a:p>
          <a:p>
            <a:r>
              <a:rPr lang="en-US" sz="3000" b="1" dirty="0">
                <a:solidFill>
                  <a:schemeClr val="accent1"/>
                </a:solidFill>
              </a:rPr>
              <a:t>Sharing: </a:t>
            </a:r>
            <a:r>
              <a:rPr lang="en-US" sz="3000" dirty="0"/>
              <a:t>want option to overlap for communication</a:t>
            </a:r>
          </a:p>
          <a:p>
            <a:endParaRPr lang="en-US" sz="3000" b="1" dirty="0">
              <a:solidFill>
                <a:schemeClr val="accent1"/>
              </a:solidFill>
            </a:endParaRPr>
          </a:p>
          <a:p>
            <a:r>
              <a:rPr lang="en-US" sz="3000" b="1" dirty="0">
                <a:solidFill>
                  <a:schemeClr val="accent1"/>
                </a:solidFill>
              </a:rPr>
              <a:t>Utilization: </a:t>
            </a:r>
            <a:r>
              <a:rPr lang="en-US" sz="3000" dirty="0"/>
              <a:t>want best use of limited resource</a:t>
            </a:r>
          </a:p>
          <a:p>
            <a:pPr marL="0" indent="0">
              <a:buNone/>
            </a:pPr>
            <a:endParaRPr lang="en-US" sz="3000" dirty="0"/>
          </a:p>
          <a:p>
            <a:r>
              <a:rPr lang="en-US" sz="3000" b="1" dirty="0">
                <a:solidFill>
                  <a:schemeClr val="accent1"/>
                </a:solidFill>
              </a:rPr>
              <a:t>Virtualization: </a:t>
            </a:r>
            <a:r>
              <a:rPr lang="en-US" sz="3000" dirty="0"/>
              <a:t>want to create illusion of more resources</a:t>
            </a:r>
          </a:p>
          <a:p>
            <a:endParaRPr lang="en-US" sz="3000" dirty="0"/>
          </a:p>
          <a:p>
            <a:endParaRPr lang="en-US" dirty="0"/>
          </a:p>
        </p:txBody>
      </p:sp>
      <p:pic>
        <p:nvPicPr>
          <p:cNvPr id="24" name="Picture 23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8E2D9247-E548-C844-B2A6-905E855AAA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06" b="99219" l="10000" r="90000">
                        <a14:foregroundMark x1="37667" y1="93594" x2="54889" y2="94063"/>
                        <a14:foregroundMark x1="54889" y1="94063" x2="60333" y2="93750"/>
                        <a14:foregroundMark x1="60333" y1="93750" x2="69000" y2="88594"/>
                        <a14:foregroundMark x1="47667" y1="99219" x2="47667" y2="99219"/>
                        <a14:foregroundMark x1="37222" y1="9219" x2="43667" y2="9531"/>
                        <a14:foregroundMark x1="43667" y1="9531" x2="54556" y2="5313"/>
                        <a14:foregroundMark x1="54556" y1="5313" x2="61556" y2="6719"/>
                        <a14:foregroundMark x1="61556" y1="6719" x2="65222" y2="8906"/>
                        <a14:foregroundMark x1="48000" y1="1406" x2="48000" y2="1406"/>
                        <a14:foregroundMark x1="76778" y1="8594" x2="73556" y2="30938"/>
                        <a14:foregroundMark x1="75556" y1="11094" x2="61667" y2="31406"/>
                        <a14:foregroundMark x1="61667" y1="31406" x2="53111" y2="54531"/>
                        <a14:foregroundMark x1="53111" y1="54531" x2="49556" y2="60156"/>
                        <a14:foregroundMark x1="49556" y1="60156" x2="48111" y2="64844"/>
                        <a14:foregroundMark x1="74222" y1="9844" x2="76667" y2="9844"/>
                        <a14:foregroundMark x1="74889" y1="25469" x2="74889" y2="32969"/>
                        <a14:foregroundMark x1="74889" y1="32969" x2="72667" y2="42813"/>
                        <a14:foregroundMark x1="72667" y1="42813" x2="62000" y2="51563"/>
                        <a14:foregroundMark x1="62000" y1="51563" x2="52556" y2="71875"/>
                        <a14:foregroundMark x1="52556" y1="71875" x2="47222" y2="76250"/>
                        <a14:foregroundMark x1="47222" y1="76250" x2="39000" y2="75625"/>
                        <a14:foregroundMark x1="39000" y1="75625" x2="33000" y2="69844"/>
                        <a14:foregroundMark x1="33000" y1="69844" x2="29667" y2="64063"/>
                        <a14:foregroundMark x1="29667" y1="64063" x2="28000" y2="55937"/>
                        <a14:foregroundMark x1="28000" y1="55937" x2="34000" y2="52344"/>
                        <a14:foregroundMark x1="34000" y1="52344" x2="40000" y2="65938"/>
                        <a14:foregroundMark x1="40000" y1="65938" x2="40889" y2="66563"/>
                        <a14:foregroundMark x1="74333" y1="9688" x2="76444" y2="12812"/>
                        <a14:foregroundMark x1="76778" y1="7344" x2="76778" y2="7344"/>
                        <a14:foregroundMark x1="77222" y1="6719" x2="77222" y2="6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55" r="14273"/>
          <a:stretch/>
        </p:blipFill>
        <p:spPr>
          <a:xfrm>
            <a:off x="8305800" y="1828800"/>
            <a:ext cx="732694" cy="726964"/>
          </a:xfrm>
          <a:prstGeom prst="rect">
            <a:avLst/>
          </a:prstGeom>
        </p:spPr>
      </p:pic>
      <p:pic>
        <p:nvPicPr>
          <p:cNvPr id="28" name="Picture 27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8F1F52DB-AAF3-F247-AE06-D6FB64646E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67" b="98500" l="2000" r="97667">
                        <a14:foregroundMark x1="8333" y1="25833" x2="27833" y2="8000"/>
                        <a14:foregroundMark x1="27833" y1="8000" x2="33500" y2="6167"/>
                        <a14:foregroundMark x1="31833" y1="5667" x2="57333" y2="2167"/>
                        <a14:foregroundMark x1="57333" y1="2167" x2="77167" y2="11167"/>
                        <a14:foregroundMark x1="90500" y1="26500" x2="97167" y2="51667"/>
                        <a14:foregroundMark x1="97167" y1="51667" x2="91667" y2="77167"/>
                        <a14:foregroundMark x1="91667" y1="77167" x2="71167" y2="94333"/>
                        <a14:foregroundMark x1="71167" y1="94333" x2="44000" y2="98500"/>
                        <a14:foregroundMark x1="44000" y1="98500" x2="29500" y2="92333"/>
                        <a14:foregroundMark x1="6000" y1="28500" x2="2000" y2="53500"/>
                        <a14:foregroundMark x1="2000" y1="53500" x2="7500" y2="72667"/>
                        <a14:foregroundMark x1="77500" y1="13167" x2="92500" y2="34000"/>
                        <a14:foregroundMark x1="92500" y1="34000" x2="94667" y2="63333"/>
                        <a14:foregroundMark x1="94667" y1="63333" x2="92167" y2="71833"/>
                        <a14:foregroundMark x1="96000" y1="41500" x2="97667" y2="42667"/>
                        <a14:foregroundMark x1="25667" y1="51833" x2="55500" y2="57333"/>
                        <a14:foregroundMark x1="55500" y1="57333" x2="67333" y2="51167"/>
                        <a14:foregroundMark x1="67333" y1="51167" x2="68500" y2="49833"/>
                        <a14:foregroundMark x1="30333" y1="42333" x2="22167" y2="54500"/>
                        <a14:foregroundMark x1="22167" y1="54500" x2="27000" y2="42000"/>
                        <a14:foregroundMark x1="27000" y1="42000" x2="33000" y2="54667"/>
                        <a14:foregroundMark x1="33000" y1="54667" x2="48833" y2="37667"/>
                        <a14:foregroundMark x1="48833" y1="37667" x2="56000" y2="60667"/>
                        <a14:foregroundMark x1="56000" y1="60667" x2="81000" y2="31667"/>
                        <a14:foregroundMark x1="17000" y1="53000" x2="21500" y2="64833"/>
                        <a14:foregroundMark x1="21500" y1="64833" x2="25500" y2="36667"/>
                        <a14:foregroundMark x1="25500" y1="36667" x2="46000" y2="61000"/>
                        <a14:foregroundMark x1="46000" y1="61000" x2="40333" y2="42500"/>
                        <a14:foregroundMark x1="40333" y1="42500" x2="50000" y2="55333"/>
                        <a14:foregroundMark x1="50000" y1="55333" x2="64333" y2="55333"/>
                        <a14:foregroundMark x1="64333" y1="55333" x2="65000" y2="39333"/>
                        <a14:foregroundMark x1="65000" y1="39333" x2="76500" y2="46167"/>
                        <a14:foregroundMark x1="76500" y1="46167" x2="86000" y2="56000"/>
                        <a14:foregroundMark x1="86000" y1="56000" x2="72167" y2="47667"/>
                        <a14:foregroundMark x1="72167" y1="47667" x2="56333" y2="54500"/>
                        <a14:foregroundMark x1="56333" y1="54500" x2="41000" y2="51500"/>
                        <a14:foregroundMark x1="41000" y1="51500" x2="37000" y2="45833"/>
                        <a14:foregroundMark x1="47667" y1="60333" x2="60667" y2="59500"/>
                        <a14:foregroundMark x1="60667" y1="59500" x2="71833" y2="52833"/>
                        <a14:foregroundMark x1="71833" y1="52833" x2="81833" y2="36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453" y="4699213"/>
            <a:ext cx="732694" cy="732694"/>
          </a:xfrm>
          <a:prstGeom prst="rect">
            <a:avLst/>
          </a:prstGeom>
        </p:spPr>
      </p:pic>
      <p:pic>
        <p:nvPicPr>
          <p:cNvPr id="29" name="Picture 28" descr="A close up of a logo&#10;&#10;Description automatically generated">
            <a:extLst>
              <a:ext uri="{FF2B5EF4-FFF2-40B4-BE49-F238E27FC236}">
                <a16:creationId xmlns:a16="http://schemas.microsoft.com/office/drawing/2014/main" id="{C672405B-7902-424E-9997-9DF0E15088A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604" b="91509" l="9664" r="89916">
                        <a14:foregroundMark x1="33193" y1="11321" x2="62605" y2="11792"/>
                        <a14:foregroundMark x1="48319" y1="6604" x2="48319" y2="6604"/>
                        <a14:foregroundMark x1="34034" y1="90566" x2="62185" y2="91509"/>
                        <a14:foregroundMark x1="38235" y1="32547" x2="60924" y2="70283"/>
                        <a14:foregroundMark x1="36555" y1="68396" x2="57563" y2="35377"/>
                        <a14:foregroundMark x1="57563" y1="35377" x2="60924" y2="32547"/>
                        <a14:foregroundMark x1="53782" y1="50000" x2="67647" y2="702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68" r="11475"/>
          <a:stretch/>
        </p:blipFill>
        <p:spPr>
          <a:xfrm>
            <a:off x="8321871" y="5582474"/>
            <a:ext cx="732694" cy="809182"/>
          </a:xfrm>
          <a:prstGeom prst="rect">
            <a:avLst/>
          </a:prstGeom>
        </p:spPr>
      </p:pic>
      <p:pic>
        <p:nvPicPr>
          <p:cNvPr id="31" name="Picture 30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C5A729A6-7A68-DC4B-8830-210D78A23D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06" b="99219" l="10000" r="90000">
                        <a14:foregroundMark x1="37667" y1="93594" x2="54889" y2="94063"/>
                        <a14:foregroundMark x1="54889" y1="94063" x2="60333" y2="93750"/>
                        <a14:foregroundMark x1="60333" y1="93750" x2="69000" y2="88594"/>
                        <a14:foregroundMark x1="47667" y1="99219" x2="47667" y2="99219"/>
                        <a14:foregroundMark x1="37222" y1="9219" x2="43667" y2="9531"/>
                        <a14:foregroundMark x1="43667" y1="9531" x2="54556" y2="5313"/>
                        <a14:foregroundMark x1="54556" y1="5313" x2="61556" y2="6719"/>
                        <a14:foregroundMark x1="61556" y1="6719" x2="65222" y2="8906"/>
                        <a14:foregroundMark x1="48000" y1="1406" x2="48000" y2="1406"/>
                        <a14:foregroundMark x1="76778" y1="8594" x2="73556" y2="30938"/>
                        <a14:foregroundMark x1="75556" y1="11094" x2="61667" y2="31406"/>
                        <a14:foregroundMark x1="61667" y1="31406" x2="53111" y2="54531"/>
                        <a14:foregroundMark x1="53111" y1="54531" x2="49556" y2="60156"/>
                        <a14:foregroundMark x1="49556" y1="60156" x2="48111" y2="64844"/>
                        <a14:foregroundMark x1="74222" y1="9844" x2="76667" y2="9844"/>
                        <a14:foregroundMark x1="74889" y1="25469" x2="74889" y2="32969"/>
                        <a14:foregroundMark x1="74889" y1="32969" x2="72667" y2="42813"/>
                        <a14:foregroundMark x1="72667" y1="42813" x2="62000" y2="51563"/>
                        <a14:foregroundMark x1="62000" y1="51563" x2="52556" y2="71875"/>
                        <a14:foregroundMark x1="52556" y1="71875" x2="47222" y2="76250"/>
                        <a14:foregroundMark x1="47222" y1="76250" x2="39000" y2="75625"/>
                        <a14:foregroundMark x1="39000" y1="75625" x2="33000" y2="69844"/>
                        <a14:foregroundMark x1="33000" y1="69844" x2="29667" y2="64063"/>
                        <a14:foregroundMark x1="29667" y1="64063" x2="28000" y2="55937"/>
                        <a14:foregroundMark x1="28000" y1="55937" x2="34000" y2="52344"/>
                        <a14:foregroundMark x1="34000" y1="52344" x2="40000" y2="65938"/>
                        <a14:foregroundMark x1="40000" y1="65938" x2="40889" y2="66563"/>
                        <a14:foregroundMark x1="74333" y1="9688" x2="76444" y2="12812"/>
                        <a14:foregroundMark x1="76778" y1="7344" x2="76778" y2="7344"/>
                        <a14:foregroundMark x1="77222" y1="6719" x2="77222" y2="6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55" r="14273"/>
          <a:stretch/>
        </p:blipFill>
        <p:spPr>
          <a:xfrm>
            <a:off x="8301140" y="2852583"/>
            <a:ext cx="732694" cy="7269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C1D33C-593C-0647-B891-29412B03ED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1752600"/>
            <a:ext cx="4064000" cy="4381500"/>
          </a:xfrm>
          <a:prstGeom prst="rect">
            <a:avLst/>
          </a:prstGeom>
        </p:spPr>
      </p:pic>
      <p:pic>
        <p:nvPicPr>
          <p:cNvPr id="15" name="Picture 14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EE15D87D-8F04-3346-8A77-C52B2AF3D1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167" b="98500" l="2000" r="97667">
                        <a14:foregroundMark x1="8333" y1="25833" x2="27833" y2="8000"/>
                        <a14:foregroundMark x1="27833" y1="8000" x2="33500" y2="6167"/>
                        <a14:foregroundMark x1="31833" y1="5667" x2="57333" y2="2167"/>
                        <a14:foregroundMark x1="57333" y1="2167" x2="77167" y2="11167"/>
                        <a14:foregroundMark x1="90500" y1="26500" x2="97167" y2="51667"/>
                        <a14:foregroundMark x1="97167" y1="51667" x2="91667" y2="77167"/>
                        <a14:foregroundMark x1="91667" y1="77167" x2="71167" y2="94333"/>
                        <a14:foregroundMark x1="71167" y1="94333" x2="44000" y2="98500"/>
                        <a14:foregroundMark x1="44000" y1="98500" x2="29500" y2="92333"/>
                        <a14:foregroundMark x1="6000" y1="28500" x2="2000" y2="53500"/>
                        <a14:foregroundMark x1="2000" y1="53500" x2="7500" y2="72667"/>
                        <a14:foregroundMark x1="77500" y1="13167" x2="92500" y2="34000"/>
                        <a14:foregroundMark x1="92500" y1="34000" x2="94667" y2="63333"/>
                        <a14:foregroundMark x1="94667" y1="63333" x2="92167" y2="71833"/>
                        <a14:foregroundMark x1="96000" y1="41500" x2="97667" y2="42667"/>
                        <a14:foregroundMark x1="25667" y1="51833" x2="55500" y2="57333"/>
                        <a14:foregroundMark x1="55500" y1="57333" x2="67333" y2="51167"/>
                        <a14:foregroundMark x1="67333" y1="51167" x2="68500" y2="49833"/>
                        <a14:foregroundMark x1="30333" y1="42333" x2="22167" y2="54500"/>
                        <a14:foregroundMark x1="22167" y1="54500" x2="27000" y2="42000"/>
                        <a14:foregroundMark x1="27000" y1="42000" x2="33000" y2="54667"/>
                        <a14:foregroundMark x1="33000" y1="54667" x2="48833" y2="37667"/>
                        <a14:foregroundMark x1="48833" y1="37667" x2="56000" y2="60667"/>
                        <a14:foregroundMark x1="56000" y1="60667" x2="81000" y2="31667"/>
                        <a14:foregroundMark x1="17000" y1="53000" x2="21500" y2="64833"/>
                        <a14:foregroundMark x1="21500" y1="64833" x2="25500" y2="36667"/>
                        <a14:foregroundMark x1="25500" y1="36667" x2="46000" y2="61000"/>
                        <a14:foregroundMark x1="46000" y1="61000" x2="40333" y2="42500"/>
                        <a14:foregroundMark x1="40333" y1="42500" x2="50000" y2="55333"/>
                        <a14:foregroundMark x1="50000" y1="55333" x2="64333" y2="55333"/>
                        <a14:foregroundMark x1="64333" y1="55333" x2="65000" y2="39333"/>
                        <a14:foregroundMark x1="65000" y1="39333" x2="76500" y2="46167"/>
                        <a14:foregroundMark x1="76500" y1="46167" x2="86000" y2="56000"/>
                        <a14:foregroundMark x1="86000" y1="56000" x2="72167" y2="47667"/>
                        <a14:foregroundMark x1="72167" y1="47667" x2="56333" y2="54500"/>
                        <a14:foregroundMark x1="56333" y1="54500" x2="41000" y2="51500"/>
                        <a14:foregroundMark x1="41000" y1="51500" x2="37000" y2="45833"/>
                        <a14:foregroundMark x1="47667" y1="60333" x2="60667" y2="59500"/>
                        <a14:foregroundMark x1="60667" y1="59500" x2="71833" y2="52833"/>
                        <a14:foregroundMark x1="71833" y1="52833" x2="81833" y2="36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460" y="3748811"/>
            <a:ext cx="732694" cy="73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68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43A444A-C95F-398E-E4F1-3F0CE6B320E8}"/>
              </a:ext>
            </a:extLst>
          </p:cNvPr>
          <p:cNvSpPr txBox="1"/>
          <p:nvPr/>
        </p:nvSpPr>
        <p:spPr>
          <a:xfrm>
            <a:off x="1908119" y="5494870"/>
            <a:ext cx="478432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3"/>
                </a:solidFill>
              </a:rPr>
              <a:t>vaddr</a:t>
            </a:r>
            <a:r>
              <a:rPr lang="en-US" dirty="0">
                <a:solidFill>
                  <a:schemeClr val="accent3"/>
                </a:solidFill>
              </a:rPr>
              <a:t> = </a:t>
            </a:r>
            <a:r>
              <a:rPr lang="en-US" dirty="0" err="1">
                <a:solidFill>
                  <a:schemeClr val="accent3"/>
                </a:solidFill>
              </a:rPr>
              <a:t>page_num</a:t>
            </a:r>
            <a:r>
              <a:rPr lang="en-US" dirty="0">
                <a:solidFill>
                  <a:schemeClr val="accent3"/>
                </a:solidFill>
              </a:rPr>
              <a:t>&lt;&lt; log(</a:t>
            </a:r>
            <a:r>
              <a:rPr lang="en-US" dirty="0" err="1">
                <a:solidFill>
                  <a:schemeClr val="accent3"/>
                </a:solidFill>
              </a:rPr>
              <a:t>page_size</a:t>
            </a:r>
            <a:r>
              <a:rPr lang="en-US" dirty="0">
                <a:solidFill>
                  <a:schemeClr val="accent3"/>
                </a:solidFill>
              </a:rPr>
              <a:t>) + offset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04A0CF-851B-05C6-897E-A8E339B28D6D}"/>
              </a:ext>
            </a:extLst>
          </p:cNvPr>
          <p:cNvSpPr txBox="1"/>
          <p:nvPr/>
        </p:nvSpPr>
        <p:spPr>
          <a:xfrm>
            <a:off x="1895629" y="5873704"/>
            <a:ext cx="480997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1"/>
                </a:solidFill>
              </a:rPr>
              <a:t>paddr</a:t>
            </a:r>
            <a:r>
              <a:rPr lang="en-US" dirty="0">
                <a:solidFill>
                  <a:schemeClr val="accent1"/>
                </a:solidFill>
              </a:rPr>
              <a:t> = </a:t>
            </a:r>
            <a:r>
              <a:rPr lang="en-US" dirty="0" err="1">
                <a:solidFill>
                  <a:schemeClr val="accent1"/>
                </a:solidFill>
              </a:rPr>
              <a:t>frame_num</a:t>
            </a:r>
            <a:r>
              <a:rPr lang="en-US" dirty="0">
                <a:solidFill>
                  <a:schemeClr val="accent1"/>
                </a:solidFill>
              </a:rPr>
              <a:t>&lt;&lt;log(</a:t>
            </a:r>
            <a:r>
              <a:rPr lang="en-US" dirty="0" err="1">
                <a:solidFill>
                  <a:schemeClr val="accent1"/>
                </a:solidFill>
              </a:rPr>
              <a:t>page_size</a:t>
            </a:r>
            <a:r>
              <a:rPr lang="en-US" dirty="0">
                <a:solidFill>
                  <a:schemeClr val="accent1"/>
                </a:solidFill>
              </a:rPr>
              <a:t>) + offset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34" y="2587752"/>
            <a:ext cx="3910988" cy="259689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75A8F52-4172-FF4A-BEAD-3CBBEC464C8C}"/>
              </a:ext>
            </a:extLst>
          </p:cNvPr>
          <p:cNvGrpSpPr/>
          <p:nvPr/>
        </p:nvGrpSpPr>
        <p:grpSpPr>
          <a:xfrm>
            <a:off x="5080353" y="2818838"/>
            <a:ext cx="1295400" cy="1829362"/>
            <a:chOff x="6057900" y="2435203"/>
            <a:chExt cx="1752600" cy="25772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25790E0-D37D-F94A-BE74-E5ABDDDE9107}"/>
                </a:ext>
              </a:extLst>
            </p:cNvPr>
            <p:cNvSpPr/>
            <p:nvPr/>
          </p:nvSpPr>
          <p:spPr>
            <a:xfrm>
              <a:off x="6057900" y="4683253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1253FFA-471B-C14E-B35E-C2B00F8F4120}"/>
                </a:ext>
              </a:extLst>
            </p:cNvPr>
            <p:cNvSpPr/>
            <p:nvPr/>
          </p:nvSpPr>
          <p:spPr>
            <a:xfrm>
              <a:off x="6057900" y="4354069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15E8039-44FD-9347-B17E-ECB58DD68ADF}"/>
                </a:ext>
              </a:extLst>
            </p:cNvPr>
            <p:cNvSpPr/>
            <p:nvPr/>
          </p:nvSpPr>
          <p:spPr>
            <a:xfrm>
              <a:off x="6057901" y="2435203"/>
              <a:ext cx="1752595" cy="859606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C7004D0-051B-D547-B0E4-1B70FA4BA8A5}"/>
                </a:ext>
              </a:extLst>
            </p:cNvPr>
            <p:cNvSpPr/>
            <p:nvPr/>
          </p:nvSpPr>
          <p:spPr>
            <a:xfrm>
              <a:off x="6057900" y="3294808"/>
              <a:ext cx="1752600" cy="5787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57AD854-1330-1F44-8F61-D2A3395A59B9}"/>
                </a:ext>
              </a:extLst>
            </p:cNvPr>
            <p:cNvSpPr/>
            <p:nvPr/>
          </p:nvSpPr>
          <p:spPr>
            <a:xfrm>
              <a:off x="6057900" y="3873574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A44AE9F-3D20-C949-873B-E331827E9D92}"/>
              </a:ext>
            </a:extLst>
          </p:cNvPr>
          <p:cNvSpPr txBox="1"/>
          <p:nvPr/>
        </p:nvSpPr>
        <p:spPr>
          <a:xfrm>
            <a:off x="6528800" y="1920416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Physical Memory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704668-CB6D-6543-A0A1-1AE8AEFA483E}"/>
              </a:ext>
            </a:extLst>
          </p:cNvPr>
          <p:cNvSpPr txBox="1"/>
          <p:nvPr/>
        </p:nvSpPr>
        <p:spPr>
          <a:xfrm>
            <a:off x="4876800" y="2438400"/>
            <a:ext cx="173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Virtual Memory</a:t>
            </a:r>
          </a:p>
        </p:txBody>
      </p:sp>
      <p:cxnSp>
        <p:nvCxnSpPr>
          <p:cNvPr id="26" name="Elbow Connector 25">
            <a:extLst>
              <a:ext uri="{FF2B5EF4-FFF2-40B4-BE49-F238E27FC236}">
                <a16:creationId xmlns:a16="http://schemas.microsoft.com/office/drawing/2014/main" id="{851B4F6B-CE02-5D4E-9FA1-6E27BAB43F31}"/>
              </a:ext>
            </a:extLst>
          </p:cNvPr>
          <p:cNvCxnSpPr>
            <a:cxnSpLocks/>
            <a:stCxn id="77" idx="3"/>
            <a:endCxn id="35" idx="1"/>
          </p:cNvCxnSpPr>
          <p:nvPr/>
        </p:nvCxnSpPr>
        <p:spPr>
          <a:xfrm>
            <a:off x="6380613" y="3161131"/>
            <a:ext cx="460234" cy="105659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00E9ACC-A480-5543-A8C5-6FB531146E89}"/>
              </a:ext>
            </a:extLst>
          </p:cNvPr>
          <p:cNvGrpSpPr/>
          <p:nvPr/>
        </p:nvGrpSpPr>
        <p:grpSpPr>
          <a:xfrm>
            <a:off x="6829096" y="2286000"/>
            <a:ext cx="1324756" cy="4098021"/>
            <a:chOff x="6829096" y="2286000"/>
            <a:chExt cx="1324756" cy="4098021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A0B85B3-0D5B-D642-A351-2340CCBA4840}"/>
                </a:ext>
              </a:extLst>
            </p:cNvPr>
            <p:cNvSpPr/>
            <p:nvPr/>
          </p:nvSpPr>
          <p:spPr>
            <a:xfrm>
              <a:off x="6836889" y="2286000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04938A9-C58C-D542-817F-FE752AA8E865}"/>
                </a:ext>
              </a:extLst>
            </p:cNvPr>
            <p:cNvSpPr/>
            <p:nvPr/>
          </p:nvSpPr>
          <p:spPr>
            <a:xfrm>
              <a:off x="6836889" y="2513550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6DF3A3D-96D6-5C45-BC3B-A3703D61857A}"/>
                </a:ext>
              </a:extLst>
            </p:cNvPr>
            <p:cNvSpPr/>
            <p:nvPr/>
          </p:nvSpPr>
          <p:spPr>
            <a:xfrm>
              <a:off x="6837535" y="2738855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D58F2F6-1CA8-5F44-9491-96A6C35C3AA4}"/>
                </a:ext>
              </a:extLst>
            </p:cNvPr>
            <p:cNvSpPr/>
            <p:nvPr/>
          </p:nvSpPr>
          <p:spPr>
            <a:xfrm>
              <a:off x="6836889" y="2963436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D9CE38B-A59C-2A48-94AB-686DF9CA816D}"/>
                </a:ext>
              </a:extLst>
            </p:cNvPr>
            <p:cNvSpPr/>
            <p:nvPr/>
          </p:nvSpPr>
          <p:spPr>
            <a:xfrm>
              <a:off x="6838858" y="3190277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01BD40E-0A3F-8B4F-A53E-129BA5E3B342}"/>
                </a:ext>
              </a:extLst>
            </p:cNvPr>
            <p:cNvSpPr/>
            <p:nvPr/>
          </p:nvSpPr>
          <p:spPr>
            <a:xfrm>
              <a:off x="6838858" y="3417827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E73B4BF-4E06-AF4A-8FD2-F2A2BBC1AF9C}"/>
                </a:ext>
              </a:extLst>
            </p:cNvPr>
            <p:cNvSpPr/>
            <p:nvPr/>
          </p:nvSpPr>
          <p:spPr>
            <a:xfrm>
              <a:off x="6839504" y="3643132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FDE9924-AF97-BB41-A001-CE27C0881F01}"/>
                </a:ext>
              </a:extLst>
            </p:cNvPr>
            <p:cNvSpPr/>
            <p:nvPr/>
          </p:nvSpPr>
          <p:spPr>
            <a:xfrm>
              <a:off x="6838858" y="3867713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2EDDA88-CF85-0C42-A488-461213E5985D}"/>
                </a:ext>
              </a:extLst>
            </p:cNvPr>
            <p:cNvSpPr/>
            <p:nvPr/>
          </p:nvSpPr>
          <p:spPr>
            <a:xfrm>
              <a:off x="6840847" y="4100898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302A174-722B-BC4B-9DC5-6648FAFB73C5}"/>
                </a:ext>
              </a:extLst>
            </p:cNvPr>
            <p:cNvSpPr/>
            <p:nvPr/>
          </p:nvSpPr>
          <p:spPr>
            <a:xfrm>
              <a:off x="6840847" y="4328448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98717C5-8FEF-6944-ACE9-B16DBAECD920}"/>
                </a:ext>
              </a:extLst>
            </p:cNvPr>
            <p:cNvSpPr/>
            <p:nvPr/>
          </p:nvSpPr>
          <p:spPr>
            <a:xfrm>
              <a:off x="6841493" y="4553753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A884E91-9D39-664C-842C-B71723585355}"/>
                </a:ext>
              </a:extLst>
            </p:cNvPr>
            <p:cNvSpPr/>
            <p:nvPr/>
          </p:nvSpPr>
          <p:spPr>
            <a:xfrm>
              <a:off x="6840847" y="4778334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4A042C2-6317-B848-BC14-C15DC2CEE9E5}"/>
                </a:ext>
              </a:extLst>
            </p:cNvPr>
            <p:cNvSpPr/>
            <p:nvPr/>
          </p:nvSpPr>
          <p:spPr>
            <a:xfrm>
              <a:off x="6842816" y="5005175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9DB38FE-6A84-DE4F-9D4E-2F65D107745F}"/>
                </a:ext>
              </a:extLst>
            </p:cNvPr>
            <p:cNvSpPr/>
            <p:nvPr/>
          </p:nvSpPr>
          <p:spPr>
            <a:xfrm>
              <a:off x="6842816" y="5232725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C7171D1-17FA-E442-AFC0-25C5C0672B7E}"/>
                </a:ext>
              </a:extLst>
            </p:cNvPr>
            <p:cNvSpPr/>
            <p:nvPr/>
          </p:nvSpPr>
          <p:spPr>
            <a:xfrm>
              <a:off x="6843462" y="5458030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65EC274-5AAF-4A42-9CDC-B55E0A610A99}"/>
                </a:ext>
              </a:extLst>
            </p:cNvPr>
            <p:cNvSpPr/>
            <p:nvPr/>
          </p:nvSpPr>
          <p:spPr>
            <a:xfrm>
              <a:off x="6829096" y="5695970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8A12EBB-B916-9E4C-834F-64A71964E0BE}"/>
                </a:ext>
              </a:extLst>
            </p:cNvPr>
            <p:cNvSpPr/>
            <p:nvPr/>
          </p:nvSpPr>
          <p:spPr>
            <a:xfrm>
              <a:off x="6831065" y="5922811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CC75F72-B0AD-A94D-8AF0-201F1A040CA6}"/>
                </a:ext>
              </a:extLst>
            </p:cNvPr>
            <p:cNvSpPr/>
            <p:nvPr/>
          </p:nvSpPr>
          <p:spPr>
            <a:xfrm>
              <a:off x="6831065" y="6150361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CFEEC9EB-5A57-2242-BDAA-89083B3636AD}"/>
              </a:ext>
            </a:extLst>
          </p:cNvPr>
          <p:cNvSpPr/>
          <p:nvPr/>
        </p:nvSpPr>
        <p:spPr>
          <a:xfrm>
            <a:off x="6851879" y="2286000"/>
            <a:ext cx="1295400" cy="410565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88C8C6A-F873-9B4F-A4DC-F6A42CB0F021}"/>
              </a:ext>
            </a:extLst>
          </p:cNvPr>
          <p:cNvGrpSpPr/>
          <p:nvPr/>
        </p:nvGrpSpPr>
        <p:grpSpPr>
          <a:xfrm>
            <a:off x="8135709" y="2267771"/>
            <a:ext cx="861491" cy="4134618"/>
            <a:chOff x="8135709" y="2267771"/>
            <a:chExt cx="861491" cy="413461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B955201-015B-BF4A-9457-32965560924F}"/>
                </a:ext>
              </a:extLst>
            </p:cNvPr>
            <p:cNvSpPr txBox="1"/>
            <p:nvPr/>
          </p:nvSpPr>
          <p:spPr>
            <a:xfrm>
              <a:off x="8160300" y="6125390"/>
              <a:ext cx="7569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0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FDD87E6-A8D2-9340-AC4C-4818C3E13E09}"/>
                </a:ext>
              </a:extLst>
            </p:cNvPr>
            <p:cNvSpPr txBox="1"/>
            <p:nvPr/>
          </p:nvSpPr>
          <p:spPr>
            <a:xfrm>
              <a:off x="8163196" y="5898087"/>
              <a:ext cx="7569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4E3AA83-CD99-C840-BE75-F0CE83224877}"/>
                </a:ext>
              </a:extLst>
            </p:cNvPr>
            <p:cNvSpPr txBox="1"/>
            <p:nvPr/>
          </p:nvSpPr>
          <p:spPr>
            <a:xfrm>
              <a:off x="8163977" y="5693688"/>
              <a:ext cx="7569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A194020-8CDE-F341-A7C8-0E7DE4467A2E}"/>
                </a:ext>
              </a:extLst>
            </p:cNvPr>
            <p:cNvSpPr txBox="1"/>
            <p:nvPr/>
          </p:nvSpPr>
          <p:spPr>
            <a:xfrm>
              <a:off x="8166873" y="5466385"/>
              <a:ext cx="7569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3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ACF3E39-84EA-774B-BFA8-23BE032422A2}"/>
                </a:ext>
              </a:extLst>
            </p:cNvPr>
            <p:cNvSpPr txBox="1"/>
            <p:nvPr/>
          </p:nvSpPr>
          <p:spPr>
            <a:xfrm>
              <a:off x="8147279" y="5212758"/>
              <a:ext cx="7569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4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A06AD03-6DB0-684D-BE5F-F336D9604F6D}"/>
                </a:ext>
              </a:extLst>
            </p:cNvPr>
            <p:cNvSpPr txBox="1"/>
            <p:nvPr/>
          </p:nvSpPr>
          <p:spPr>
            <a:xfrm>
              <a:off x="8150175" y="4985455"/>
              <a:ext cx="7569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5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6F5C461-7FC4-814C-8137-9C6053B1C73A}"/>
                </a:ext>
              </a:extLst>
            </p:cNvPr>
            <p:cNvSpPr txBox="1"/>
            <p:nvPr/>
          </p:nvSpPr>
          <p:spPr>
            <a:xfrm>
              <a:off x="8150956" y="4781056"/>
              <a:ext cx="7569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6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C8129BA-5327-A448-905F-D88DA5989F36}"/>
                </a:ext>
              </a:extLst>
            </p:cNvPr>
            <p:cNvSpPr txBox="1"/>
            <p:nvPr/>
          </p:nvSpPr>
          <p:spPr>
            <a:xfrm>
              <a:off x="8153852" y="4553753"/>
              <a:ext cx="7569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7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717518A-DC57-484C-8926-D40111569968}"/>
                </a:ext>
              </a:extLst>
            </p:cNvPr>
            <p:cNvSpPr txBox="1"/>
            <p:nvPr/>
          </p:nvSpPr>
          <p:spPr>
            <a:xfrm>
              <a:off x="8150956" y="4333827"/>
              <a:ext cx="7569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8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0E12BE3-04DD-0445-A299-66F63B5AF6BC}"/>
                </a:ext>
              </a:extLst>
            </p:cNvPr>
            <p:cNvSpPr txBox="1"/>
            <p:nvPr/>
          </p:nvSpPr>
          <p:spPr>
            <a:xfrm>
              <a:off x="8153852" y="4106524"/>
              <a:ext cx="7569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9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F4E7144-3F61-4E4D-82CD-117F10B912ED}"/>
                </a:ext>
              </a:extLst>
            </p:cNvPr>
            <p:cNvSpPr txBox="1"/>
            <p:nvPr/>
          </p:nvSpPr>
          <p:spPr>
            <a:xfrm>
              <a:off x="8148730" y="3839408"/>
              <a:ext cx="8418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10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A76F585-1F23-1042-8CD5-A7F296A1E5E5}"/>
                </a:ext>
              </a:extLst>
            </p:cNvPr>
            <p:cNvSpPr txBox="1"/>
            <p:nvPr/>
          </p:nvSpPr>
          <p:spPr>
            <a:xfrm>
              <a:off x="8151626" y="3612105"/>
              <a:ext cx="8304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11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4FED9B6-578B-F340-AC70-6D22D5A5EA4A}"/>
                </a:ext>
              </a:extLst>
            </p:cNvPr>
            <p:cNvSpPr txBox="1"/>
            <p:nvPr/>
          </p:nvSpPr>
          <p:spPr>
            <a:xfrm>
              <a:off x="8152407" y="3407706"/>
              <a:ext cx="8418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12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4AD3035-E1D8-B34D-82C1-65F9981E32CA}"/>
                </a:ext>
              </a:extLst>
            </p:cNvPr>
            <p:cNvSpPr txBox="1"/>
            <p:nvPr/>
          </p:nvSpPr>
          <p:spPr>
            <a:xfrm>
              <a:off x="8155303" y="3180403"/>
              <a:ext cx="8418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13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6EAFC3A-3D93-AA4D-8D49-C207EAC17F0F}"/>
                </a:ext>
              </a:extLst>
            </p:cNvPr>
            <p:cNvSpPr txBox="1"/>
            <p:nvPr/>
          </p:nvSpPr>
          <p:spPr>
            <a:xfrm>
              <a:off x="8135709" y="2926776"/>
              <a:ext cx="8418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14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90EC43D-18C3-9F43-8E4E-62863657615B}"/>
                </a:ext>
              </a:extLst>
            </p:cNvPr>
            <p:cNvSpPr txBox="1"/>
            <p:nvPr/>
          </p:nvSpPr>
          <p:spPr>
            <a:xfrm>
              <a:off x="8138605" y="2699473"/>
              <a:ext cx="8418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15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3E806FD-E242-8042-B511-DE935B2390C2}"/>
                </a:ext>
              </a:extLst>
            </p:cNvPr>
            <p:cNvSpPr txBox="1"/>
            <p:nvPr/>
          </p:nvSpPr>
          <p:spPr>
            <a:xfrm>
              <a:off x="8139386" y="2495074"/>
              <a:ext cx="8418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16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BD69418-6EFF-1243-8B36-C9E96D27CA1E}"/>
                </a:ext>
              </a:extLst>
            </p:cNvPr>
            <p:cNvSpPr txBox="1"/>
            <p:nvPr/>
          </p:nvSpPr>
          <p:spPr>
            <a:xfrm>
              <a:off x="8142282" y="2267771"/>
              <a:ext cx="8418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17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878D723-7F21-F840-BEC2-D4ABACDCFBB3}"/>
              </a:ext>
            </a:extLst>
          </p:cNvPr>
          <p:cNvGrpSpPr/>
          <p:nvPr/>
        </p:nvGrpSpPr>
        <p:grpSpPr>
          <a:xfrm>
            <a:off x="5070223" y="2819720"/>
            <a:ext cx="1314348" cy="1823253"/>
            <a:chOff x="4978539" y="4830790"/>
            <a:chExt cx="1314348" cy="1823253"/>
          </a:xfrm>
          <a:noFill/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DDE74274-8BA6-DA46-8B38-0311B756CAF8}"/>
                </a:ext>
              </a:extLst>
            </p:cNvPr>
            <p:cNvSpPr/>
            <p:nvPr/>
          </p:nvSpPr>
          <p:spPr>
            <a:xfrm>
              <a:off x="4979185" y="4830790"/>
              <a:ext cx="1310390" cy="23366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AC8CF20-4490-F34A-BDBB-0C3A51C72077}"/>
                </a:ext>
              </a:extLst>
            </p:cNvPr>
            <p:cNvSpPr/>
            <p:nvPr/>
          </p:nvSpPr>
          <p:spPr>
            <a:xfrm>
              <a:off x="4978539" y="5055371"/>
              <a:ext cx="1310390" cy="23366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1643541B-47DA-294A-8CDA-4C878FF382F7}"/>
                </a:ext>
              </a:extLst>
            </p:cNvPr>
            <p:cNvSpPr/>
            <p:nvPr/>
          </p:nvSpPr>
          <p:spPr>
            <a:xfrm>
              <a:off x="4980508" y="5282212"/>
              <a:ext cx="1310390" cy="23366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AD2F61FB-ABEB-654C-8823-F5C9D3600422}"/>
                </a:ext>
              </a:extLst>
            </p:cNvPr>
            <p:cNvSpPr/>
            <p:nvPr/>
          </p:nvSpPr>
          <p:spPr>
            <a:xfrm>
              <a:off x="4980508" y="5509762"/>
              <a:ext cx="1310390" cy="23366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115A203-E91F-1F44-AE9F-1C38A4715FEF}"/>
                </a:ext>
              </a:extLst>
            </p:cNvPr>
            <p:cNvSpPr/>
            <p:nvPr/>
          </p:nvSpPr>
          <p:spPr>
            <a:xfrm>
              <a:off x="4981154" y="5735067"/>
              <a:ext cx="1310390" cy="23366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ED782E67-316F-3842-93F3-4854B838E300}"/>
                </a:ext>
              </a:extLst>
            </p:cNvPr>
            <p:cNvSpPr/>
            <p:nvPr/>
          </p:nvSpPr>
          <p:spPr>
            <a:xfrm>
              <a:off x="4980508" y="5959648"/>
              <a:ext cx="1310390" cy="23366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7F9A4CDC-8E61-9342-9BE9-CB7F5D3A0444}"/>
                </a:ext>
              </a:extLst>
            </p:cNvPr>
            <p:cNvSpPr/>
            <p:nvPr/>
          </p:nvSpPr>
          <p:spPr>
            <a:xfrm>
              <a:off x="4982497" y="6192833"/>
              <a:ext cx="1310390" cy="23366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2F78276D-0588-D541-A616-EBD498F25FF9}"/>
                </a:ext>
              </a:extLst>
            </p:cNvPr>
            <p:cNvSpPr/>
            <p:nvPr/>
          </p:nvSpPr>
          <p:spPr>
            <a:xfrm>
              <a:off x="4982497" y="6420383"/>
              <a:ext cx="1310390" cy="23366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0A1D6A1-7348-1B4D-9188-3ED3117C8D37}"/>
              </a:ext>
            </a:extLst>
          </p:cNvPr>
          <p:cNvGrpSpPr/>
          <p:nvPr/>
        </p:nvGrpSpPr>
        <p:grpSpPr>
          <a:xfrm>
            <a:off x="4415430" y="2807319"/>
            <a:ext cx="689970" cy="1848636"/>
            <a:chOff x="4328776" y="2807319"/>
            <a:chExt cx="689970" cy="1848636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5EF934F-FB6D-F94D-B8E8-49ED0AA41259}"/>
                </a:ext>
              </a:extLst>
            </p:cNvPr>
            <p:cNvSpPr txBox="1"/>
            <p:nvPr/>
          </p:nvSpPr>
          <p:spPr>
            <a:xfrm>
              <a:off x="4341797" y="4378956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0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F4BECB3-E323-EB4B-A4DD-5B57F3C959DC}"/>
                </a:ext>
              </a:extLst>
            </p:cNvPr>
            <p:cNvSpPr txBox="1"/>
            <p:nvPr/>
          </p:nvSpPr>
          <p:spPr>
            <a:xfrm>
              <a:off x="4344693" y="4151653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1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2E31247-EB33-2843-9D2B-B1A83A6FD201}"/>
                </a:ext>
              </a:extLst>
            </p:cNvPr>
            <p:cNvSpPr txBox="1"/>
            <p:nvPr/>
          </p:nvSpPr>
          <p:spPr>
            <a:xfrm>
              <a:off x="4345474" y="3947254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2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47E9560-DF10-2041-A38C-A3FC9521E086}"/>
                </a:ext>
              </a:extLst>
            </p:cNvPr>
            <p:cNvSpPr txBox="1"/>
            <p:nvPr/>
          </p:nvSpPr>
          <p:spPr>
            <a:xfrm>
              <a:off x="4348370" y="3719951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3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B4583D4-712B-514E-81D4-31B5CE9330A3}"/>
                </a:ext>
              </a:extLst>
            </p:cNvPr>
            <p:cNvSpPr txBox="1"/>
            <p:nvPr/>
          </p:nvSpPr>
          <p:spPr>
            <a:xfrm>
              <a:off x="4328776" y="3466324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4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EA774DD-29A2-F049-B10F-47AD6CEDBCBA}"/>
                </a:ext>
              </a:extLst>
            </p:cNvPr>
            <p:cNvSpPr txBox="1"/>
            <p:nvPr/>
          </p:nvSpPr>
          <p:spPr>
            <a:xfrm>
              <a:off x="4331672" y="3239021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5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D189972-F05E-1543-99A6-718E1325FD80}"/>
                </a:ext>
              </a:extLst>
            </p:cNvPr>
            <p:cNvSpPr txBox="1"/>
            <p:nvPr/>
          </p:nvSpPr>
          <p:spPr>
            <a:xfrm>
              <a:off x="4332453" y="3034622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6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E6F81EB-B46C-7947-A37C-756B91ECFE20}"/>
                </a:ext>
              </a:extLst>
            </p:cNvPr>
            <p:cNvSpPr txBox="1"/>
            <p:nvPr/>
          </p:nvSpPr>
          <p:spPr>
            <a:xfrm>
              <a:off x="4335349" y="2807319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7</a:t>
              </a:r>
            </a:p>
          </p:txBody>
        </p:sp>
      </p:grpSp>
      <p:cxnSp>
        <p:nvCxnSpPr>
          <p:cNvPr id="97" name="Elbow Connector 96">
            <a:extLst>
              <a:ext uri="{FF2B5EF4-FFF2-40B4-BE49-F238E27FC236}">
                <a16:creationId xmlns:a16="http://schemas.microsoft.com/office/drawing/2014/main" id="{08D82073-FE73-3147-87D3-C7E04BD61742}"/>
              </a:ext>
            </a:extLst>
          </p:cNvPr>
          <p:cNvCxnSpPr>
            <a:cxnSpLocks/>
            <a:stCxn id="76" idx="3"/>
            <a:endCxn id="18" idx="1"/>
          </p:cNvCxnSpPr>
          <p:nvPr/>
        </p:nvCxnSpPr>
        <p:spPr>
          <a:xfrm flipV="1">
            <a:off x="6381259" y="2402830"/>
            <a:ext cx="455630" cy="53372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Elbow Connector 99">
            <a:extLst>
              <a:ext uri="{FF2B5EF4-FFF2-40B4-BE49-F238E27FC236}">
                <a16:creationId xmlns:a16="http://schemas.microsoft.com/office/drawing/2014/main" id="{A2184E15-0854-F648-8121-27BB95DB7A37}"/>
              </a:ext>
            </a:extLst>
          </p:cNvPr>
          <p:cNvCxnSpPr>
            <a:cxnSpLocks/>
            <a:stCxn id="78" idx="3"/>
          </p:cNvCxnSpPr>
          <p:nvPr/>
        </p:nvCxnSpPr>
        <p:spPr>
          <a:xfrm flipV="1">
            <a:off x="6382582" y="3054796"/>
            <a:ext cx="466289" cy="333176"/>
          </a:xfrm>
          <a:prstGeom prst="bentConnector3">
            <a:avLst>
              <a:gd name="adj1" fmla="val 66074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" name="Elbow Connector 103">
            <a:extLst>
              <a:ext uri="{FF2B5EF4-FFF2-40B4-BE49-F238E27FC236}">
                <a16:creationId xmlns:a16="http://schemas.microsoft.com/office/drawing/2014/main" id="{2E94B08F-EF5D-0043-8139-9B225840DD57}"/>
              </a:ext>
            </a:extLst>
          </p:cNvPr>
          <p:cNvCxnSpPr>
            <a:cxnSpLocks/>
            <a:stCxn id="80" idx="3"/>
            <a:endCxn id="34" idx="1"/>
          </p:cNvCxnSpPr>
          <p:nvPr/>
        </p:nvCxnSpPr>
        <p:spPr>
          <a:xfrm>
            <a:off x="6383228" y="3840827"/>
            <a:ext cx="455630" cy="143716"/>
          </a:xfrm>
          <a:prstGeom prst="bentConnector3">
            <a:avLst>
              <a:gd name="adj1" fmla="val 6645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150F60E-9879-CB56-BE78-E1A73A0D9C16}"/>
              </a:ext>
            </a:extLst>
          </p:cNvPr>
          <p:cNvSpPr txBox="1"/>
          <p:nvPr/>
        </p:nvSpPr>
        <p:spPr>
          <a:xfrm>
            <a:off x="1908119" y="5494870"/>
            <a:ext cx="47843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3"/>
                </a:solidFill>
              </a:rPr>
              <a:t>vaddr</a:t>
            </a:r>
            <a:r>
              <a:rPr lang="en-US" dirty="0">
                <a:solidFill>
                  <a:schemeClr val="accent3"/>
                </a:solidFill>
              </a:rPr>
              <a:t> = </a:t>
            </a:r>
            <a:r>
              <a:rPr lang="en-US" dirty="0" err="1">
                <a:solidFill>
                  <a:schemeClr val="accent3"/>
                </a:solidFill>
              </a:rPr>
              <a:t>page_num</a:t>
            </a:r>
            <a:r>
              <a:rPr lang="en-US" dirty="0">
                <a:solidFill>
                  <a:schemeClr val="accent3"/>
                </a:solidFill>
              </a:rPr>
              <a:t>*</a:t>
            </a:r>
            <a:r>
              <a:rPr lang="en-US" dirty="0" err="1">
                <a:solidFill>
                  <a:schemeClr val="accent3"/>
                </a:solidFill>
              </a:rPr>
              <a:t>page_size</a:t>
            </a:r>
            <a:r>
              <a:rPr lang="en-US" dirty="0">
                <a:solidFill>
                  <a:schemeClr val="accent3"/>
                </a:solidFill>
              </a:rPr>
              <a:t> + offset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C10318-519D-820B-3D5B-9B50E0190BDB}"/>
              </a:ext>
            </a:extLst>
          </p:cNvPr>
          <p:cNvSpPr txBox="1"/>
          <p:nvPr/>
        </p:nvSpPr>
        <p:spPr>
          <a:xfrm>
            <a:off x="1908119" y="5873290"/>
            <a:ext cx="47843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1"/>
                </a:solidFill>
              </a:rPr>
              <a:t>paddr</a:t>
            </a:r>
            <a:r>
              <a:rPr lang="en-US" dirty="0">
                <a:solidFill>
                  <a:schemeClr val="accent1"/>
                </a:solidFill>
              </a:rPr>
              <a:t> = </a:t>
            </a:r>
            <a:r>
              <a:rPr lang="en-US" dirty="0" err="1">
                <a:solidFill>
                  <a:schemeClr val="accent1"/>
                </a:solidFill>
              </a:rPr>
              <a:t>frame_num</a:t>
            </a:r>
            <a:r>
              <a:rPr lang="en-US" dirty="0">
                <a:solidFill>
                  <a:schemeClr val="accent1"/>
                </a:solidFill>
              </a:rPr>
              <a:t>*</a:t>
            </a:r>
            <a:r>
              <a:rPr lang="en-US" dirty="0" err="1">
                <a:solidFill>
                  <a:schemeClr val="accent1"/>
                </a:solidFill>
              </a:rPr>
              <a:t>frame_size</a:t>
            </a:r>
            <a:r>
              <a:rPr lang="en-US" dirty="0">
                <a:solidFill>
                  <a:schemeClr val="accent1"/>
                </a:solidFill>
              </a:rPr>
              <a:t> + offset</a:t>
            </a:r>
          </a:p>
        </p:txBody>
      </p:sp>
      <p:cxnSp>
        <p:nvCxnSpPr>
          <p:cNvPr id="108" name="Elbow Connector 107">
            <a:extLst>
              <a:ext uri="{FF2B5EF4-FFF2-40B4-BE49-F238E27FC236}">
                <a16:creationId xmlns:a16="http://schemas.microsoft.com/office/drawing/2014/main" id="{3A8C943F-9FC1-C346-BF48-3CEFA662C188}"/>
              </a:ext>
            </a:extLst>
          </p:cNvPr>
          <p:cNvCxnSpPr>
            <a:cxnSpLocks/>
            <a:stCxn id="7" idx="3"/>
            <a:endCxn id="42" idx="1"/>
          </p:cNvCxnSpPr>
          <p:nvPr/>
        </p:nvCxnSpPr>
        <p:spPr>
          <a:xfrm>
            <a:off x="6375753" y="4531370"/>
            <a:ext cx="453343" cy="128143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Elbow Connector 114">
            <a:extLst>
              <a:ext uri="{FF2B5EF4-FFF2-40B4-BE49-F238E27FC236}">
                <a16:creationId xmlns:a16="http://schemas.microsoft.com/office/drawing/2014/main" id="{4A0BF5E4-BC92-E64B-BA9D-4B493D3AFEDD}"/>
              </a:ext>
            </a:extLst>
          </p:cNvPr>
          <p:cNvCxnSpPr>
            <a:cxnSpLocks/>
            <a:stCxn id="81" idx="3"/>
            <a:endCxn id="29" idx="1"/>
          </p:cNvCxnSpPr>
          <p:nvPr/>
        </p:nvCxnSpPr>
        <p:spPr>
          <a:xfrm flipV="1">
            <a:off x="6382582" y="2855685"/>
            <a:ext cx="454953" cy="1209723"/>
          </a:xfrm>
          <a:prstGeom prst="bentConnector3">
            <a:avLst>
              <a:gd name="adj1" fmla="val 26936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0" name="Elbow Connector 119">
            <a:extLst>
              <a:ext uri="{FF2B5EF4-FFF2-40B4-BE49-F238E27FC236}">
                <a16:creationId xmlns:a16="http://schemas.microsoft.com/office/drawing/2014/main" id="{D5265F7E-9100-7549-94E5-E4B477AA0DDD}"/>
              </a:ext>
            </a:extLst>
          </p:cNvPr>
          <p:cNvCxnSpPr>
            <a:cxnSpLocks/>
            <a:stCxn id="8" idx="3"/>
            <a:endCxn id="43" idx="1"/>
          </p:cNvCxnSpPr>
          <p:nvPr/>
        </p:nvCxnSpPr>
        <p:spPr>
          <a:xfrm>
            <a:off x="6375753" y="4297710"/>
            <a:ext cx="455312" cy="1741931"/>
          </a:xfrm>
          <a:prstGeom prst="bentConnector3">
            <a:avLst>
              <a:gd name="adj1" fmla="val 66461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030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4" grpId="0"/>
      <p:bldP spid="4" grpId="1" animBg="1"/>
      <p:bldP spid="5" grpId="0"/>
      <p:bldP spid="5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7" r="17976"/>
          <a:stretch/>
        </p:blipFill>
        <p:spPr>
          <a:xfrm>
            <a:off x="1655364" y="1994588"/>
            <a:ext cx="1414072" cy="141407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67885EB-F562-0C45-A0FE-9CF32EECFDBA}"/>
              </a:ext>
            </a:extLst>
          </p:cNvPr>
          <p:cNvGrpSpPr/>
          <p:nvPr/>
        </p:nvGrpSpPr>
        <p:grpSpPr>
          <a:xfrm>
            <a:off x="3090872" y="2362200"/>
            <a:ext cx="2175226" cy="369332"/>
            <a:chOff x="3069436" y="2362200"/>
            <a:chExt cx="2286000" cy="369332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A0D5202-3595-5043-ACE6-070BE19F188C}"/>
                </a:ext>
              </a:extLst>
            </p:cNvPr>
            <p:cNvCxnSpPr>
              <a:stCxn id="7" idx="3"/>
            </p:cNvCxnSpPr>
            <p:nvPr/>
          </p:nvCxnSpPr>
          <p:spPr>
            <a:xfrm>
              <a:off x="3069436" y="2701624"/>
              <a:ext cx="2286000" cy="708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64D7E64-155F-2B48-90E7-C0D4D3B51370}"/>
                </a:ext>
              </a:extLst>
            </p:cNvPr>
            <p:cNvSpPr txBox="1"/>
            <p:nvPr/>
          </p:nvSpPr>
          <p:spPr>
            <a:xfrm>
              <a:off x="3784163" y="2362200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vaddr</a:t>
              </a:r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45D13A-F510-B84E-80FC-CB0B5BA5FC28}"/>
              </a:ext>
            </a:extLst>
          </p:cNvPr>
          <p:cNvGrpSpPr/>
          <p:nvPr/>
        </p:nvGrpSpPr>
        <p:grpSpPr>
          <a:xfrm>
            <a:off x="7246415" y="2206823"/>
            <a:ext cx="1697900" cy="307777"/>
            <a:chOff x="2715268" y="2397284"/>
            <a:chExt cx="1269295" cy="307777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D251C7B-622B-4A46-9EC7-3EB038D6E1CD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2701624"/>
              <a:ext cx="1219746" cy="34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ADC23CF-345E-7F45-BADF-DFD28EBB42BB}"/>
                </a:ext>
              </a:extLst>
            </p:cNvPr>
            <p:cNvSpPr txBox="1"/>
            <p:nvPr/>
          </p:nvSpPr>
          <p:spPr>
            <a:xfrm>
              <a:off x="2715268" y="2397284"/>
              <a:ext cx="12692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access not allowed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A773EFF-C07D-4746-95D8-634A953CF94E}"/>
              </a:ext>
            </a:extLst>
          </p:cNvPr>
          <p:cNvSpPr txBox="1"/>
          <p:nvPr/>
        </p:nvSpPr>
        <p:spPr>
          <a:xfrm rot="5400000">
            <a:off x="8425226" y="2340652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Exception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4CB4924-356F-0143-8873-F4C448594321}"/>
              </a:ext>
            </a:extLst>
          </p:cNvPr>
          <p:cNvGrpSpPr/>
          <p:nvPr/>
        </p:nvGrpSpPr>
        <p:grpSpPr>
          <a:xfrm>
            <a:off x="2362400" y="3408661"/>
            <a:ext cx="2514400" cy="2585155"/>
            <a:chOff x="2362400" y="3408661"/>
            <a:chExt cx="2514400" cy="2585155"/>
          </a:xfrm>
        </p:grpSpPr>
        <p:cxnSp>
          <p:nvCxnSpPr>
            <p:cNvPr id="21" name="Elbow Connector 20">
              <a:extLst>
                <a:ext uri="{FF2B5EF4-FFF2-40B4-BE49-F238E27FC236}">
                  <a16:creationId xmlns:a16="http://schemas.microsoft.com/office/drawing/2014/main" id="{4FBD87D4-0241-5148-B0BC-6DB94EFC6B59}"/>
                </a:ext>
              </a:extLst>
            </p:cNvPr>
            <p:cNvCxnSpPr>
              <a:endCxn id="7" idx="2"/>
            </p:cNvCxnSpPr>
            <p:nvPr/>
          </p:nvCxnSpPr>
          <p:spPr>
            <a:xfrm rot="10800000">
              <a:off x="2362400" y="3408661"/>
              <a:ext cx="2514400" cy="2568889"/>
            </a:xfrm>
            <a:prstGeom prst="bentConnector2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544B3F4-60FD-E643-8028-9B17BC1D5FE4}"/>
                </a:ext>
              </a:extLst>
            </p:cNvPr>
            <p:cNvSpPr txBox="1"/>
            <p:nvPr/>
          </p:nvSpPr>
          <p:spPr>
            <a:xfrm>
              <a:off x="3429000" y="5624484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Data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632E0E-48CA-A543-A547-0856BE90A59C}"/>
              </a:ext>
            </a:extLst>
          </p:cNvPr>
          <p:cNvGrpSpPr/>
          <p:nvPr/>
        </p:nvGrpSpPr>
        <p:grpSpPr>
          <a:xfrm>
            <a:off x="5656057" y="3813343"/>
            <a:ext cx="973343" cy="1634753"/>
            <a:chOff x="5656057" y="3533507"/>
            <a:chExt cx="973343" cy="1914589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5348950-F867-E143-A34C-682335BA2F6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727745" y="4490802"/>
              <a:ext cx="191458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E608078-32AB-AA40-B807-AF8D633562E5}"/>
                </a:ext>
              </a:extLst>
            </p:cNvPr>
            <p:cNvSpPr txBox="1"/>
            <p:nvPr/>
          </p:nvSpPr>
          <p:spPr>
            <a:xfrm>
              <a:off x="5656057" y="4142281"/>
              <a:ext cx="9733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paddr</a:t>
              </a:r>
              <a:r>
                <a:rPr lang="en-US" dirty="0"/>
                <a:t> =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431F705-F244-4048-AF3E-253E492E63C6}"/>
              </a:ext>
            </a:extLst>
          </p:cNvPr>
          <p:cNvGrpSpPr/>
          <p:nvPr/>
        </p:nvGrpSpPr>
        <p:grpSpPr>
          <a:xfrm>
            <a:off x="461969" y="1447800"/>
            <a:ext cx="909628" cy="2487168"/>
            <a:chOff x="6057900" y="2525269"/>
            <a:chExt cx="1752600" cy="2487168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E1E41AB-4876-7E49-ABCD-9487D27B6B52}"/>
                </a:ext>
              </a:extLst>
            </p:cNvPr>
            <p:cNvSpPr/>
            <p:nvPr/>
          </p:nvSpPr>
          <p:spPr>
            <a:xfrm>
              <a:off x="6057900" y="4683253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C67A923-C353-FD49-BE57-4BC5CDB4B39F}"/>
                </a:ext>
              </a:extLst>
            </p:cNvPr>
            <p:cNvSpPr/>
            <p:nvPr/>
          </p:nvSpPr>
          <p:spPr>
            <a:xfrm>
              <a:off x="6057900" y="4354069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FF6D6A8-91D5-E346-ADF8-F0C24CA66C23}"/>
                </a:ext>
              </a:extLst>
            </p:cNvPr>
            <p:cNvSpPr/>
            <p:nvPr/>
          </p:nvSpPr>
          <p:spPr>
            <a:xfrm>
              <a:off x="6057902" y="2525269"/>
              <a:ext cx="1752595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5611115-DC0D-F34E-B10D-500BB282A1C4}"/>
                </a:ext>
              </a:extLst>
            </p:cNvPr>
            <p:cNvSpPr/>
            <p:nvPr/>
          </p:nvSpPr>
          <p:spPr>
            <a:xfrm>
              <a:off x="6057900" y="3033269"/>
              <a:ext cx="1752600" cy="84030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1B6AACA-4465-5C4C-A7ED-BE4A929E2F56}"/>
                </a:ext>
              </a:extLst>
            </p:cNvPr>
            <p:cNvSpPr/>
            <p:nvPr/>
          </p:nvSpPr>
          <p:spPr>
            <a:xfrm>
              <a:off x="6057900" y="3873574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2880C57-30E8-EC41-AD72-09A28B19C813}"/>
              </a:ext>
            </a:extLst>
          </p:cNvPr>
          <p:cNvCxnSpPr>
            <a:cxnSpLocks/>
            <a:stCxn id="35" idx="0"/>
          </p:cNvCxnSpPr>
          <p:nvPr/>
        </p:nvCxnSpPr>
        <p:spPr>
          <a:xfrm flipV="1">
            <a:off x="916785" y="2541071"/>
            <a:ext cx="0" cy="2550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B34F0C1-1ECE-8041-968F-796CD79D5351}"/>
              </a:ext>
            </a:extLst>
          </p:cNvPr>
          <p:cNvCxnSpPr>
            <a:cxnSpLocks/>
            <a:stCxn id="34" idx="0"/>
          </p:cNvCxnSpPr>
          <p:nvPr/>
        </p:nvCxnSpPr>
        <p:spPr>
          <a:xfrm>
            <a:off x="916785" y="1955800"/>
            <a:ext cx="0" cy="330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A541B8B-A424-AF4D-B6E4-A045A903F4C3}"/>
              </a:ext>
            </a:extLst>
          </p:cNvPr>
          <p:cNvGrpSpPr/>
          <p:nvPr/>
        </p:nvGrpSpPr>
        <p:grpSpPr>
          <a:xfrm>
            <a:off x="5266098" y="1273882"/>
            <a:ext cx="2004798" cy="2539461"/>
            <a:chOff x="4448045" y="1273883"/>
            <a:chExt cx="2822851" cy="215511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475691C-438E-9844-868B-79643EF771A5}"/>
                </a:ext>
              </a:extLst>
            </p:cNvPr>
            <p:cNvSpPr/>
            <p:nvPr/>
          </p:nvSpPr>
          <p:spPr>
            <a:xfrm>
              <a:off x="4448047" y="1273883"/>
              <a:ext cx="2822849" cy="215511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521BA13-454D-C047-B7AF-5F51B52C2D4E}"/>
                </a:ext>
              </a:extLst>
            </p:cNvPr>
            <p:cNvSpPr/>
            <p:nvPr/>
          </p:nvSpPr>
          <p:spPr>
            <a:xfrm>
              <a:off x="4448045" y="1273883"/>
              <a:ext cx="1036462" cy="3134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MMU</a:t>
              </a:r>
            </a:p>
          </p:txBody>
        </p:sp>
      </p:grp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14993A2-2719-BE46-831B-332799988F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9411"/>
              </p:ext>
            </p:extLst>
          </p:nvPr>
        </p:nvGraphicFramePr>
        <p:xfrm>
          <a:off x="5377985" y="1672963"/>
          <a:ext cx="1820644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0320">
                  <a:extLst>
                    <a:ext uri="{9D8B030D-6E8A-4147-A177-3AD203B41FA5}">
                      <a16:colId xmlns:a16="http://schemas.microsoft.com/office/drawing/2014/main" val="2340536180"/>
                    </a:ext>
                  </a:extLst>
                </a:gridCol>
                <a:gridCol w="910324">
                  <a:extLst>
                    <a:ext uri="{9D8B030D-6E8A-4147-A177-3AD203B41FA5}">
                      <a16:colId xmlns:a16="http://schemas.microsoft.com/office/drawing/2014/main" val="2223607705"/>
                    </a:ext>
                  </a:extLst>
                </a:gridCol>
              </a:tblGrid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Frame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6814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51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NULL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091543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45245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21055"/>
                  </a:ext>
                </a:extLst>
              </a:tr>
            </a:tbl>
          </a:graphicData>
        </a:graphic>
      </p:graphicFrame>
      <p:grpSp>
        <p:nvGrpSpPr>
          <p:cNvPr id="17" name="Group 16">
            <a:extLst>
              <a:ext uri="{FF2B5EF4-FFF2-40B4-BE49-F238E27FC236}">
                <a16:creationId xmlns:a16="http://schemas.microsoft.com/office/drawing/2014/main" id="{7F4B37F5-0047-B443-8D9F-1E2C6F16EB55}"/>
              </a:ext>
            </a:extLst>
          </p:cNvPr>
          <p:cNvGrpSpPr/>
          <p:nvPr/>
        </p:nvGrpSpPr>
        <p:grpSpPr>
          <a:xfrm>
            <a:off x="3124200" y="2141398"/>
            <a:ext cx="2094112" cy="303644"/>
            <a:chOff x="3156515" y="2286000"/>
            <a:chExt cx="1252625" cy="25506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111707-3926-0148-A6CE-0319357BF7A6}"/>
                </a:ext>
              </a:extLst>
            </p:cNvPr>
            <p:cNvSpPr/>
            <p:nvPr/>
          </p:nvSpPr>
          <p:spPr>
            <a:xfrm>
              <a:off x="3156515" y="2286000"/>
              <a:ext cx="751540" cy="25506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page#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78A9B94-3552-BB4A-9490-892128CDC067}"/>
                </a:ext>
              </a:extLst>
            </p:cNvPr>
            <p:cNvSpPr/>
            <p:nvPr/>
          </p:nvSpPr>
          <p:spPr>
            <a:xfrm>
              <a:off x="3908055" y="2286000"/>
              <a:ext cx="501085" cy="25506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offset</a:t>
              </a:r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7D5E133B-C4CA-6B4B-AB8E-B56EC5969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5482249"/>
            <a:ext cx="1768930" cy="990600"/>
          </a:xfrm>
          <a:prstGeom prst="rect">
            <a:avLst/>
          </a:prstGeom>
        </p:spPr>
      </p:pic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24DCBD5F-9504-6448-A578-A8E763D0EC48}"/>
              </a:ext>
            </a:extLst>
          </p:cNvPr>
          <p:cNvCxnSpPr>
            <a:cxnSpLocks/>
            <a:stCxn id="4" idx="2"/>
          </p:cNvCxnSpPr>
          <p:nvPr/>
        </p:nvCxnSpPr>
        <p:spPr>
          <a:xfrm rot="16200000" flipH="1">
            <a:off x="4215490" y="1981957"/>
            <a:ext cx="747863" cy="1674032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AB6D621-0D02-0445-AEE1-8CD00734AAC9}"/>
              </a:ext>
            </a:extLst>
          </p:cNvPr>
          <p:cNvGrpSpPr/>
          <p:nvPr/>
        </p:nvGrpSpPr>
        <p:grpSpPr>
          <a:xfrm>
            <a:off x="6553199" y="4344555"/>
            <a:ext cx="2566062" cy="303645"/>
            <a:chOff x="2892431" y="2285999"/>
            <a:chExt cx="1534929" cy="25507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34394C6-D3EB-D94A-B2C2-4ECC8B363379}"/>
                </a:ext>
              </a:extLst>
            </p:cNvPr>
            <p:cNvSpPr/>
            <p:nvPr/>
          </p:nvSpPr>
          <p:spPr>
            <a:xfrm>
              <a:off x="2892431" y="2286000"/>
              <a:ext cx="1015625" cy="25506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Frame[page#]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50130D1-75FC-4E41-9270-F49D41A97912}"/>
                </a:ext>
              </a:extLst>
            </p:cNvPr>
            <p:cNvSpPr/>
            <p:nvPr/>
          </p:nvSpPr>
          <p:spPr>
            <a:xfrm>
              <a:off x="3908056" y="2285999"/>
              <a:ext cx="519304" cy="25507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offset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6CC2C69A-7A64-7F49-8210-6E81328671DA}"/>
              </a:ext>
            </a:extLst>
          </p:cNvPr>
          <p:cNvSpPr txBox="1"/>
          <p:nvPr/>
        </p:nvSpPr>
        <p:spPr>
          <a:xfrm rot="16200000">
            <a:off x="5921860" y="331436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75937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6D350-DBAC-1247-A5F3-35B2250B3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3: Paging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3F3DC5-77C7-1941-AA32-90B3F1F37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Assume that you are currently executing a process P with the following page table on a system with 16 byte pages: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is the physical address that corresponds to the virtual address 0x147?</a:t>
            </a:r>
          </a:p>
          <a:p>
            <a:r>
              <a:rPr lang="en-US" dirty="0"/>
              <a:t>What is the physical address that corresponds to the virtual address 0x16E?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C6FCDA-DFF9-1C4A-BCE1-5F2B46767392}"/>
              </a:ext>
            </a:extLst>
          </p:cNvPr>
          <p:cNvGraphicFramePr>
            <a:graphicFrameLocks noGrp="1"/>
          </p:cNvGraphicFramePr>
          <p:nvPr/>
        </p:nvGraphicFramePr>
        <p:xfrm>
          <a:off x="1371600" y="2387184"/>
          <a:ext cx="1728402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497">
                  <a:extLst>
                    <a:ext uri="{9D8B030D-6E8A-4147-A177-3AD203B41FA5}">
                      <a16:colId xmlns:a16="http://schemas.microsoft.com/office/drawing/2014/main" val="3707900404"/>
                    </a:ext>
                  </a:extLst>
                </a:gridCol>
                <a:gridCol w="905905">
                  <a:extLst>
                    <a:ext uri="{9D8B030D-6E8A-4147-A177-3AD203B41FA5}">
                      <a16:colId xmlns:a16="http://schemas.microsoft.com/office/drawing/2014/main" val="2223607705"/>
                    </a:ext>
                  </a:extLst>
                </a:gridCol>
              </a:tblGrid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Frame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6814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51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091543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NULL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45245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2105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B3826E0-D351-9648-A757-FB509D9805F8}"/>
              </a:ext>
            </a:extLst>
          </p:cNvPr>
          <p:cNvSpPr txBox="1"/>
          <p:nvPr/>
        </p:nvSpPr>
        <p:spPr>
          <a:xfrm rot="16200000">
            <a:off x="872581" y="239110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08849F-5B51-2649-A153-338794D3E353}"/>
              </a:ext>
            </a:extLst>
          </p:cNvPr>
          <p:cNvSpPr txBox="1"/>
          <p:nvPr/>
        </p:nvSpPr>
        <p:spPr>
          <a:xfrm rot="16200000">
            <a:off x="872581" y="398092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04D8B4-D09A-5D40-8F60-AB290C5769AD}"/>
              </a:ext>
            </a:extLst>
          </p:cNvPr>
          <p:cNvSpPr/>
          <p:nvPr/>
        </p:nvSpPr>
        <p:spPr>
          <a:xfrm>
            <a:off x="4191000" y="4648200"/>
            <a:ext cx="12954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00010100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F5EC38-71A6-9D40-961A-6163EF4F7486}"/>
              </a:ext>
            </a:extLst>
          </p:cNvPr>
          <p:cNvSpPr/>
          <p:nvPr/>
        </p:nvSpPr>
        <p:spPr>
          <a:xfrm>
            <a:off x="5486400" y="4648200"/>
            <a:ext cx="6858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0111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95C3CD-4CA0-5C41-B465-9095AF9DFFB0}"/>
              </a:ext>
            </a:extLst>
          </p:cNvPr>
          <p:cNvSpPr txBox="1"/>
          <p:nvPr/>
        </p:nvSpPr>
        <p:spPr>
          <a:xfrm>
            <a:off x="6324600" y="4569767"/>
            <a:ext cx="1042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0x237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26AF6D-4965-5B4D-B5E8-1E415937B20E}"/>
              </a:ext>
            </a:extLst>
          </p:cNvPr>
          <p:cNvSpPr/>
          <p:nvPr/>
        </p:nvSpPr>
        <p:spPr>
          <a:xfrm>
            <a:off x="4191000" y="5410199"/>
            <a:ext cx="12954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00010110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6C8506-2AFF-544E-BA3C-1AABA62AEE76}"/>
              </a:ext>
            </a:extLst>
          </p:cNvPr>
          <p:cNvSpPr/>
          <p:nvPr/>
        </p:nvSpPr>
        <p:spPr>
          <a:xfrm>
            <a:off x="5486400" y="5410199"/>
            <a:ext cx="6858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1110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25C041-56A7-3044-B4A1-7342BDA8962E}"/>
              </a:ext>
            </a:extLst>
          </p:cNvPr>
          <p:cNvSpPr txBox="1"/>
          <p:nvPr/>
        </p:nvSpPr>
        <p:spPr>
          <a:xfrm>
            <a:off x="6324600" y="5331766"/>
            <a:ext cx="1091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0xF4E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8C26BD5-0F9D-8743-8824-B7799C8AE7B9}"/>
              </a:ext>
            </a:extLst>
          </p:cNvPr>
          <p:cNvSpPr txBox="1"/>
          <p:nvPr/>
        </p:nvSpPr>
        <p:spPr>
          <a:xfrm>
            <a:off x="776992" y="3375285"/>
            <a:ext cx="728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0x15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924B7A3-35E5-9A43-9427-76567A35F489}"/>
              </a:ext>
            </a:extLst>
          </p:cNvPr>
          <p:cNvSpPr txBox="1"/>
          <p:nvPr/>
        </p:nvSpPr>
        <p:spPr>
          <a:xfrm>
            <a:off x="762001" y="3720059"/>
            <a:ext cx="728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F32526D-FC9C-D04F-BA86-38C7E0688B1A}"/>
              </a:ext>
            </a:extLst>
          </p:cNvPr>
          <p:cNvSpPr txBox="1"/>
          <p:nvPr/>
        </p:nvSpPr>
        <p:spPr>
          <a:xfrm>
            <a:off x="791983" y="2686986"/>
            <a:ext cx="732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0x17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C92EE2B-9729-7749-9610-8D68CD4F09B7}"/>
              </a:ext>
            </a:extLst>
          </p:cNvPr>
          <p:cNvSpPr txBox="1"/>
          <p:nvPr/>
        </p:nvSpPr>
        <p:spPr>
          <a:xfrm>
            <a:off x="776992" y="3031760"/>
            <a:ext cx="732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22BA75-B1A5-C548-ABAB-7A295B33918C}"/>
              </a:ext>
            </a:extLst>
          </p:cNvPr>
          <p:cNvSpPr/>
          <p:nvPr/>
        </p:nvSpPr>
        <p:spPr>
          <a:xfrm>
            <a:off x="4106092" y="4569767"/>
            <a:ext cx="3432302" cy="461665"/>
          </a:xfrm>
          <a:prstGeom prst="rect">
            <a:avLst/>
          </a:prstGeom>
          <a:solidFill>
            <a:srgbClr val="FC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08644B-FE81-5D27-626F-05937E9972BF}"/>
              </a:ext>
            </a:extLst>
          </p:cNvPr>
          <p:cNvSpPr/>
          <p:nvPr/>
        </p:nvSpPr>
        <p:spPr>
          <a:xfrm>
            <a:off x="4121332" y="5379718"/>
            <a:ext cx="3432302" cy="461665"/>
          </a:xfrm>
          <a:prstGeom prst="rect">
            <a:avLst/>
          </a:prstGeom>
          <a:solidFill>
            <a:srgbClr val="FC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24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 animBg="1"/>
      <p:bldP spid="15" grpId="0" animBg="1"/>
      <p:bldP spid="16" grpId="0"/>
      <p:bldP spid="3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ED146CA-D4AE-F9CD-C620-ECDCD197A248}"/>
              </a:ext>
            </a:extLst>
          </p:cNvPr>
          <p:cNvSpPr/>
          <p:nvPr/>
        </p:nvSpPr>
        <p:spPr>
          <a:xfrm>
            <a:off x="6456089" y="2921257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C5CC34-BEDE-AB27-7296-99EBFA18DE0A}"/>
              </a:ext>
            </a:extLst>
          </p:cNvPr>
          <p:cNvSpPr/>
          <p:nvPr/>
        </p:nvSpPr>
        <p:spPr>
          <a:xfrm>
            <a:off x="6456089" y="4744132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66D350-DBAC-1247-A5F3-35B2250B3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3: Paging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3F3DC5-77C7-1941-AA32-90B3F1F37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Assume that you are currently executing a process P with the following page table on a system with 16 byte pages: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C6FCDA-DFF9-1C4A-BCE1-5F2B46767392}"/>
              </a:ext>
            </a:extLst>
          </p:cNvPr>
          <p:cNvGraphicFramePr>
            <a:graphicFrameLocks noGrp="1"/>
          </p:cNvGraphicFramePr>
          <p:nvPr/>
        </p:nvGraphicFramePr>
        <p:xfrm>
          <a:off x="1371600" y="2387184"/>
          <a:ext cx="1728402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497">
                  <a:extLst>
                    <a:ext uri="{9D8B030D-6E8A-4147-A177-3AD203B41FA5}">
                      <a16:colId xmlns:a16="http://schemas.microsoft.com/office/drawing/2014/main" val="3707900404"/>
                    </a:ext>
                  </a:extLst>
                </a:gridCol>
                <a:gridCol w="905905">
                  <a:extLst>
                    <a:ext uri="{9D8B030D-6E8A-4147-A177-3AD203B41FA5}">
                      <a16:colId xmlns:a16="http://schemas.microsoft.com/office/drawing/2014/main" val="2223607705"/>
                    </a:ext>
                  </a:extLst>
                </a:gridCol>
              </a:tblGrid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Frame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6814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51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091543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NULL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45245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2105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B3826E0-D351-9648-A757-FB509D9805F8}"/>
              </a:ext>
            </a:extLst>
          </p:cNvPr>
          <p:cNvSpPr txBox="1"/>
          <p:nvPr/>
        </p:nvSpPr>
        <p:spPr>
          <a:xfrm rot="16200000">
            <a:off x="872581" y="239110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08849F-5B51-2649-A153-338794D3E353}"/>
              </a:ext>
            </a:extLst>
          </p:cNvPr>
          <p:cNvSpPr txBox="1"/>
          <p:nvPr/>
        </p:nvSpPr>
        <p:spPr>
          <a:xfrm rot="16200000">
            <a:off x="872581" y="398092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9A8C545-0E8B-5345-8F12-9B3509258CBC}"/>
              </a:ext>
            </a:extLst>
          </p:cNvPr>
          <p:cNvSpPr/>
          <p:nvPr/>
        </p:nvSpPr>
        <p:spPr>
          <a:xfrm>
            <a:off x="6457097" y="2696330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0C337E-4CC1-4449-AD8D-206C8904B1EF}"/>
              </a:ext>
            </a:extLst>
          </p:cNvPr>
          <p:cNvSpPr/>
          <p:nvPr/>
        </p:nvSpPr>
        <p:spPr>
          <a:xfrm>
            <a:off x="6457743" y="3149185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D036B05-0DE2-4641-896C-09C125186D57}"/>
              </a:ext>
            </a:extLst>
          </p:cNvPr>
          <p:cNvSpPr/>
          <p:nvPr/>
        </p:nvSpPr>
        <p:spPr>
          <a:xfrm>
            <a:off x="6457097" y="3373766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983B64-B605-954A-AD54-83FF1AE8779A}"/>
              </a:ext>
            </a:extLst>
          </p:cNvPr>
          <p:cNvSpPr/>
          <p:nvPr/>
        </p:nvSpPr>
        <p:spPr>
          <a:xfrm>
            <a:off x="6459066" y="3600607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A15D6F3-A703-1641-A04C-CFF5ACA4680B}"/>
              </a:ext>
            </a:extLst>
          </p:cNvPr>
          <p:cNvSpPr/>
          <p:nvPr/>
        </p:nvSpPr>
        <p:spPr>
          <a:xfrm>
            <a:off x="6459066" y="3828157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619B0-354F-A147-9795-7BC1A40E580F}"/>
              </a:ext>
            </a:extLst>
          </p:cNvPr>
          <p:cNvSpPr/>
          <p:nvPr/>
        </p:nvSpPr>
        <p:spPr>
          <a:xfrm>
            <a:off x="6461701" y="4964083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E6EECFA-2235-7846-8EDE-FD5454A03360}"/>
              </a:ext>
            </a:extLst>
          </p:cNvPr>
          <p:cNvSpPr/>
          <p:nvPr/>
        </p:nvSpPr>
        <p:spPr>
          <a:xfrm>
            <a:off x="6461055" y="5188664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E9A926F-CB3E-5A43-9D26-AD30993AE262}"/>
              </a:ext>
            </a:extLst>
          </p:cNvPr>
          <p:cNvSpPr/>
          <p:nvPr/>
        </p:nvSpPr>
        <p:spPr>
          <a:xfrm>
            <a:off x="6463670" y="5868360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AA42F01-72AD-4C4A-8A38-295518794ECF}"/>
              </a:ext>
            </a:extLst>
          </p:cNvPr>
          <p:cNvSpPr/>
          <p:nvPr/>
        </p:nvSpPr>
        <p:spPr>
          <a:xfrm>
            <a:off x="6449304" y="6106300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30AB6EB-3DAA-874F-9A1A-F85F5FDEB954}"/>
              </a:ext>
            </a:extLst>
          </p:cNvPr>
          <p:cNvSpPr/>
          <p:nvPr/>
        </p:nvSpPr>
        <p:spPr>
          <a:xfrm>
            <a:off x="6451273" y="6560691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C9E31F2-0DB1-944D-831C-A0CF3F7CDC3F}"/>
              </a:ext>
            </a:extLst>
          </p:cNvPr>
          <p:cNvSpPr txBox="1"/>
          <p:nvPr/>
        </p:nvSpPr>
        <p:spPr>
          <a:xfrm>
            <a:off x="7777168" y="6524987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0x22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1DE71BA-58C4-6041-B956-CEC5099EBC5B}"/>
              </a:ext>
            </a:extLst>
          </p:cNvPr>
          <p:cNvSpPr txBox="1"/>
          <p:nvPr/>
        </p:nvSpPr>
        <p:spPr>
          <a:xfrm>
            <a:off x="7780064" y="6297684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0x23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3C0BECD-A4E5-BA40-BAE2-91D1AFCD8227}"/>
              </a:ext>
            </a:extLst>
          </p:cNvPr>
          <p:cNvSpPr txBox="1"/>
          <p:nvPr/>
        </p:nvSpPr>
        <p:spPr>
          <a:xfrm>
            <a:off x="7780845" y="6093285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0x24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EFF56B5-B09D-9A4D-8B50-E2CB61FDCDB6}"/>
              </a:ext>
            </a:extLst>
          </p:cNvPr>
          <p:cNvSpPr txBox="1"/>
          <p:nvPr/>
        </p:nvSpPr>
        <p:spPr>
          <a:xfrm>
            <a:off x="7783741" y="5865982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0x25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0A033F3-3692-5B43-90E8-78D5C247E857}"/>
              </a:ext>
            </a:extLst>
          </p:cNvPr>
          <p:cNvSpPr txBox="1"/>
          <p:nvPr/>
        </p:nvSpPr>
        <p:spPr>
          <a:xfrm>
            <a:off x="7767824" y="5180653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0x45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4CE9640-4709-9E48-9922-C608EA0C6EBA}"/>
              </a:ext>
            </a:extLst>
          </p:cNvPr>
          <p:cNvSpPr txBox="1"/>
          <p:nvPr/>
        </p:nvSpPr>
        <p:spPr>
          <a:xfrm>
            <a:off x="7770720" y="4953350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0x46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AFEBB93-A6F8-884C-B712-4DC59467A565}"/>
              </a:ext>
            </a:extLst>
          </p:cNvPr>
          <p:cNvSpPr txBox="1"/>
          <p:nvPr/>
        </p:nvSpPr>
        <p:spPr>
          <a:xfrm>
            <a:off x="7767824" y="4733424"/>
            <a:ext cx="9605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Frame0x47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1CABAED-88AB-554A-A1C9-62B8F8AE899F}"/>
              </a:ext>
            </a:extLst>
          </p:cNvPr>
          <p:cNvSpPr txBox="1"/>
          <p:nvPr/>
        </p:nvSpPr>
        <p:spPr>
          <a:xfrm>
            <a:off x="7770720" y="4506121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0x48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54F0A6D-DC30-7647-AB4E-CAD43604EAA9}"/>
              </a:ext>
            </a:extLst>
          </p:cNvPr>
          <p:cNvSpPr txBox="1"/>
          <p:nvPr/>
        </p:nvSpPr>
        <p:spPr>
          <a:xfrm>
            <a:off x="7769275" y="3807303"/>
            <a:ext cx="1013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0xF0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B04D1EE-4E46-ED44-AAD5-9B8EFE607732}"/>
              </a:ext>
            </a:extLst>
          </p:cNvPr>
          <p:cNvSpPr txBox="1"/>
          <p:nvPr/>
        </p:nvSpPr>
        <p:spPr>
          <a:xfrm>
            <a:off x="7772171" y="3580000"/>
            <a:ext cx="1013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0xF1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A6E16EB-E388-0F41-8583-D0A36C372235}"/>
              </a:ext>
            </a:extLst>
          </p:cNvPr>
          <p:cNvSpPr txBox="1"/>
          <p:nvPr/>
        </p:nvSpPr>
        <p:spPr>
          <a:xfrm>
            <a:off x="7752577" y="3326373"/>
            <a:ext cx="1013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0xF2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A27171D-2B85-5548-B2A5-78EE44598A44}"/>
              </a:ext>
            </a:extLst>
          </p:cNvPr>
          <p:cNvSpPr txBox="1"/>
          <p:nvPr/>
        </p:nvSpPr>
        <p:spPr>
          <a:xfrm>
            <a:off x="7755473" y="3099070"/>
            <a:ext cx="1013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0xF3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A8CAE80-2CF7-7943-984A-9E5BC5B3DAB0}"/>
              </a:ext>
            </a:extLst>
          </p:cNvPr>
          <p:cNvSpPr txBox="1"/>
          <p:nvPr/>
        </p:nvSpPr>
        <p:spPr>
          <a:xfrm>
            <a:off x="7756254" y="2894671"/>
            <a:ext cx="1013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0xF4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F30C1E7-7D99-F841-8079-7563DD8F4F29}"/>
              </a:ext>
            </a:extLst>
          </p:cNvPr>
          <p:cNvSpPr txBox="1"/>
          <p:nvPr/>
        </p:nvSpPr>
        <p:spPr>
          <a:xfrm>
            <a:off x="7759150" y="2667368"/>
            <a:ext cx="1013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0xF5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35126CE-E0AD-5145-A433-3B4C504DF7D1}"/>
              </a:ext>
            </a:extLst>
          </p:cNvPr>
          <p:cNvSpPr txBox="1"/>
          <p:nvPr/>
        </p:nvSpPr>
        <p:spPr>
          <a:xfrm rot="5400000">
            <a:off x="6969231" y="4052184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…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3A72918-A127-194B-A343-E361FCEA4AB0}"/>
              </a:ext>
            </a:extLst>
          </p:cNvPr>
          <p:cNvSpPr txBox="1"/>
          <p:nvPr/>
        </p:nvSpPr>
        <p:spPr>
          <a:xfrm rot="5400000">
            <a:off x="6969231" y="541294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…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92DB887-C0FB-6F4E-971E-DB3BC0647A13}"/>
              </a:ext>
            </a:extLst>
          </p:cNvPr>
          <p:cNvGrpSpPr/>
          <p:nvPr/>
        </p:nvGrpSpPr>
        <p:grpSpPr>
          <a:xfrm>
            <a:off x="4462163" y="4540190"/>
            <a:ext cx="1301455" cy="911096"/>
            <a:chOff x="6850427" y="4100898"/>
            <a:chExt cx="1301455" cy="911096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30F658F3-36A4-4E49-9EEE-030CDAE47098}"/>
                </a:ext>
              </a:extLst>
            </p:cNvPr>
            <p:cNvSpPr/>
            <p:nvPr/>
          </p:nvSpPr>
          <p:spPr>
            <a:xfrm>
              <a:off x="6850427" y="4100898"/>
              <a:ext cx="1300809" cy="23366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3DF8D021-4038-774A-885E-38221220AFAF}"/>
                </a:ext>
              </a:extLst>
            </p:cNvPr>
            <p:cNvSpPr/>
            <p:nvPr/>
          </p:nvSpPr>
          <p:spPr>
            <a:xfrm>
              <a:off x="6850427" y="4328448"/>
              <a:ext cx="1300809" cy="23366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6381B21-7A97-7B41-B9C3-4D756DBAD621}"/>
                </a:ext>
              </a:extLst>
            </p:cNvPr>
            <p:cNvSpPr/>
            <p:nvPr/>
          </p:nvSpPr>
          <p:spPr>
            <a:xfrm>
              <a:off x="6851073" y="4553753"/>
              <a:ext cx="1300809" cy="23366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3E7DEC1-71CE-CD41-8969-D09B182E3F14}"/>
                </a:ext>
              </a:extLst>
            </p:cNvPr>
            <p:cNvSpPr/>
            <p:nvPr/>
          </p:nvSpPr>
          <p:spPr>
            <a:xfrm>
              <a:off x="6850427" y="4778334"/>
              <a:ext cx="1300809" cy="23366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B7F6E54-528C-B842-9C82-B2C40477B3E8}"/>
              </a:ext>
            </a:extLst>
          </p:cNvPr>
          <p:cNvGrpSpPr/>
          <p:nvPr/>
        </p:nvGrpSpPr>
        <p:grpSpPr>
          <a:xfrm>
            <a:off x="4643631" y="4525634"/>
            <a:ext cx="920135" cy="951531"/>
            <a:chOff x="8150956" y="4106524"/>
            <a:chExt cx="920135" cy="951531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D98A2DF-8CBF-3A49-8749-466E6A1FC19A}"/>
                </a:ext>
              </a:extLst>
            </p:cNvPr>
            <p:cNvSpPr txBox="1"/>
            <p:nvPr/>
          </p:nvSpPr>
          <p:spPr>
            <a:xfrm>
              <a:off x="8150956" y="4781056"/>
              <a:ext cx="9172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0x14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7EC20DF-47F6-B340-AFA1-141DE0E8512E}"/>
                </a:ext>
              </a:extLst>
            </p:cNvPr>
            <p:cNvSpPr txBox="1"/>
            <p:nvPr/>
          </p:nvSpPr>
          <p:spPr>
            <a:xfrm>
              <a:off x="8153852" y="4553753"/>
              <a:ext cx="9172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0x15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A4C28CE-056B-F241-B02F-EA2536794526}"/>
                </a:ext>
              </a:extLst>
            </p:cNvPr>
            <p:cNvSpPr txBox="1"/>
            <p:nvPr/>
          </p:nvSpPr>
          <p:spPr>
            <a:xfrm>
              <a:off x="8150956" y="4333827"/>
              <a:ext cx="9172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0x16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282106A-D5F3-4244-A019-4FCF7AD6E1CD}"/>
                </a:ext>
              </a:extLst>
            </p:cNvPr>
            <p:cNvSpPr txBox="1"/>
            <p:nvPr/>
          </p:nvSpPr>
          <p:spPr>
            <a:xfrm>
              <a:off x="8153852" y="4106524"/>
              <a:ext cx="9172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0x17</a:t>
              </a:r>
            </a:p>
          </p:txBody>
        </p:sp>
      </p:grpSp>
      <p:cxnSp>
        <p:nvCxnSpPr>
          <p:cNvPr id="90" name="Elbow Connector 89">
            <a:extLst>
              <a:ext uri="{FF2B5EF4-FFF2-40B4-BE49-F238E27FC236}">
                <a16:creationId xmlns:a16="http://schemas.microsoft.com/office/drawing/2014/main" id="{8EF7DB4D-AFBB-C148-A926-9ACF2A80ACE3}"/>
              </a:ext>
            </a:extLst>
          </p:cNvPr>
          <p:cNvCxnSpPr>
            <a:cxnSpLocks/>
            <a:stCxn id="67" idx="3"/>
          </p:cNvCxnSpPr>
          <p:nvPr/>
        </p:nvCxnSpPr>
        <p:spPr>
          <a:xfrm>
            <a:off x="5762972" y="4657020"/>
            <a:ext cx="695552" cy="19858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2C371AC5-9506-E243-A52F-3044A275CCDE}"/>
              </a:ext>
            </a:extLst>
          </p:cNvPr>
          <p:cNvSpPr txBox="1"/>
          <p:nvPr/>
        </p:nvSpPr>
        <p:spPr>
          <a:xfrm>
            <a:off x="776992" y="3375285"/>
            <a:ext cx="728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0x15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02329D7C-23EA-114E-ADBB-2C177F2B1CC3}"/>
              </a:ext>
            </a:extLst>
          </p:cNvPr>
          <p:cNvSpPr txBox="1"/>
          <p:nvPr/>
        </p:nvSpPr>
        <p:spPr>
          <a:xfrm>
            <a:off x="762001" y="3720059"/>
            <a:ext cx="728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0x14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2603D75-E3E7-934D-8C80-DEBE111FB4A7}"/>
              </a:ext>
            </a:extLst>
          </p:cNvPr>
          <p:cNvSpPr txBox="1"/>
          <p:nvPr/>
        </p:nvSpPr>
        <p:spPr>
          <a:xfrm>
            <a:off x="791983" y="2686986"/>
            <a:ext cx="732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0x17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BC90974-0C51-864A-915A-B8797EBA2518}"/>
              </a:ext>
            </a:extLst>
          </p:cNvPr>
          <p:cNvSpPr txBox="1"/>
          <p:nvPr/>
        </p:nvSpPr>
        <p:spPr>
          <a:xfrm>
            <a:off x="776992" y="3031760"/>
            <a:ext cx="732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0x16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14151500-E435-E340-8B6A-B16617D4B697}"/>
              </a:ext>
            </a:extLst>
          </p:cNvPr>
          <p:cNvSpPr txBox="1"/>
          <p:nvPr/>
        </p:nvSpPr>
        <p:spPr>
          <a:xfrm>
            <a:off x="6244673" y="2286000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Physical Memory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F8D5376D-522D-B044-BCDC-EA22089E9FA1}"/>
              </a:ext>
            </a:extLst>
          </p:cNvPr>
          <p:cNvSpPr txBox="1"/>
          <p:nvPr/>
        </p:nvSpPr>
        <p:spPr>
          <a:xfrm>
            <a:off x="4243681" y="3581400"/>
            <a:ext cx="173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Virtual Memory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2822C61-73D6-214B-A23E-4692AE5BD09F}"/>
              </a:ext>
            </a:extLst>
          </p:cNvPr>
          <p:cNvSpPr/>
          <p:nvPr/>
        </p:nvSpPr>
        <p:spPr>
          <a:xfrm>
            <a:off x="4465863" y="3968985"/>
            <a:ext cx="1295400" cy="190978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6B7B16-AC90-399C-E363-E4E35C167844}"/>
              </a:ext>
            </a:extLst>
          </p:cNvPr>
          <p:cNvSpPr/>
          <p:nvPr/>
        </p:nvSpPr>
        <p:spPr>
          <a:xfrm>
            <a:off x="6456089" y="6339366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60BE9E-194A-E915-3CE4-DA8E8334E1B3}"/>
              </a:ext>
            </a:extLst>
          </p:cNvPr>
          <p:cNvSpPr/>
          <p:nvPr/>
        </p:nvSpPr>
        <p:spPr>
          <a:xfrm>
            <a:off x="6451273" y="6333141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Page 0x14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56C96F-3516-639C-35C6-238ACA7B3C18}"/>
              </a:ext>
            </a:extLst>
          </p:cNvPr>
          <p:cNvSpPr/>
          <p:nvPr/>
        </p:nvSpPr>
        <p:spPr>
          <a:xfrm>
            <a:off x="6461055" y="4738778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Page 0x17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A17808-543F-410A-B2C2-444895BAD54A}"/>
              </a:ext>
            </a:extLst>
          </p:cNvPr>
          <p:cNvSpPr/>
          <p:nvPr/>
        </p:nvSpPr>
        <p:spPr>
          <a:xfrm>
            <a:off x="6461055" y="4511228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04CAD6-F1B6-19A1-7DC5-0D73119B2974}"/>
              </a:ext>
            </a:extLst>
          </p:cNvPr>
          <p:cNvSpPr/>
          <p:nvPr/>
        </p:nvSpPr>
        <p:spPr>
          <a:xfrm>
            <a:off x="6457097" y="2923880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Page 0x16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B11975E4-9202-F543-84EA-92F7421F59A1}"/>
              </a:ext>
            </a:extLst>
          </p:cNvPr>
          <p:cNvSpPr/>
          <p:nvPr/>
        </p:nvSpPr>
        <p:spPr>
          <a:xfrm>
            <a:off x="6463210" y="2696330"/>
            <a:ext cx="1295400" cy="410565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7B2119B1-1557-5EE0-DA63-A2A8E21405E7}"/>
              </a:ext>
            </a:extLst>
          </p:cNvPr>
          <p:cNvCxnSpPr>
            <a:cxnSpLocks/>
            <a:stCxn id="57" idx="3"/>
            <a:endCxn id="13" idx="1"/>
          </p:cNvCxnSpPr>
          <p:nvPr/>
        </p:nvCxnSpPr>
        <p:spPr>
          <a:xfrm flipV="1">
            <a:off x="5761263" y="3040710"/>
            <a:ext cx="695834" cy="1883166"/>
          </a:xfrm>
          <a:prstGeom prst="bentConnector3">
            <a:avLst>
              <a:gd name="adj1" fmla="val 35983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Elbow Connector 47">
            <a:extLst>
              <a:ext uri="{FF2B5EF4-FFF2-40B4-BE49-F238E27FC236}">
                <a16:creationId xmlns:a16="http://schemas.microsoft.com/office/drawing/2014/main" id="{4B5F4132-B218-C45E-BA3B-4C9759E6C2F1}"/>
              </a:ext>
            </a:extLst>
          </p:cNvPr>
          <p:cNvCxnSpPr>
            <a:cxnSpLocks/>
            <a:stCxn id="70" idx="3"/>
            <a:endCxn id="6" idx="1"/>
          </p:cNvCxnSpPr>
          <p:nvPr/>
        </p:nvCxnSpPr>
        <p:spPr>
          <a:xfrm>
            <a:off x="5762972" y="5334456"/>
            <a:ext cx="688301" cy="111551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27A31DF8-5F9E-4053-6B3E-084BB556504F}"/>
              </a:ext>
            </a:extLst>
          </p:cNvPr>
          <p:cNvSpPr/>
          <p:nvPr/>
        </p:nvSpPr>
        <p:spPr>
          <a:xfrm>
            <a:off x="3352800" y="2328676"/>
            <a:ext cx="5791200" cy="448998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83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3" grpId="0" animBg="1"/>
      <p:bldP spid="6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D8277-8F03-3A4D-9FBB-982EA0AA4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as a Cache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CD7F4-ACD2-684F-A85D-8E072CF360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673352"/>
            <a:ext cx="4380183" cy="4718304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each page table entry has a valid bit</a:t>
            </a:r>
          </a:p>
          <a:p>
            <a:r>
              <a:rPr lang="en-US" dirty="0"/>
              <a:t>for valid entries, frame indicates physical address of page in memory</a:t>
            </a:r>
          </a:p>
          <a:p>
            <a:r>
              <a:rPr lang="en-US" dirty="0"/>
              <a:t>a </a:t>
            </a:r>
            <a:r>
              <a:rPr lang="en-US" b="1" dirty="0">
                <a:solidFill>
                  <a:schemeClr val="accent1"/>
                </a:solidFill>
              </a:rPr>
              <a:t>page fault </a:t>
            </a:r>
            <a:r>
              <a:rPr lang="en-US" dirty="0"/>
              <a:t>occurs when a program requests a page that is not currently in memory</a:t>
            </a:r>
          </a:p>
          <a:p>
            <a:pPr lvl="1"/>
            <a:r>
              <a:rPr lang="en-US" dirty="0"/>
              <a:t>handled much like a cache miss</a:t>
            </a:r>
          </a:p>
          <a:p>
            <a:pPr lvl="1"/>
            <a:r>
              <a:rPr lang="en-US" dirty="0"/>
              <a:t>evict another page in memory to make space (which one?)</a:t>
            </a:r>
          </a:p>
          <a:p>
            <a:pPr lvl="1"/>
            <a:r>
              <a:rPr lang="en-US" dirty="0"/>
              <a:t>takes time to handle, so context switch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73A18BF-BE4E-7E41-83F8-8937C2DC1CB4}"/>
              </a:ext>
            </a:extLst>
          </p:cNvPr>
          <p:cNvGrpSpPr/>
          <p:nvPr/>
        </p:nvGrpSpPr>
        <p:grpSpPr>
          <a:xfrm>
            <a:off x="5638800" y="2159269"/>
            <a:ext cx="2385798" cy="2539461"/>
            <a:chOff x="4448045" y="1273883"/>
            <a:chExt cx="2822851" cy="215511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6B43C07-CB56-A847-879A-9245E4899BE6}"/>
                </a:ext>
              </a:extLst>
            </p:cNvPr>
            <p:cNvSpPr/>
            <p:nvPr/>
          </p:nvSpPr>
          <p:spPr>
            <a:xfrm>
              <a:off x="4448047" y="1273883"/>
              <a:ext cx="2822849" cy="215511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62A2316-6E3D-4946-85BB-F5A94E502634}"/>
                </a:ext>
              </a:extLst>
            </p:cNvPr>
            <p:cNvSpPr/>
            <p:nvPr/>
          </p:nvSpPr>
          <p:spPr>
            <a:xfrm>
              <a:off x="4448045" y="1273883"/>
              <a:ext cx="870945" cy="3134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MMU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C3770F5-B0DA-1D4D-BF77-17BF694465FA}"/>
              </a:ext>
            </a:extLst>
          </p:cNvPr>
          <p:cNvSpPr txBox="1"/>
          <p:nvPr/>
        </p:nvSpPr>
        <p:spPr>
          <a:xfrm rot="16200000">
            <a:off x="6476920" y="4199751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A60E782-12AC-B020-B7F4-A8BF1A316B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279698"/>
              </p:ext>
            </p:extLst>
          </p:nvPr>
        </p:nvGraphicFramePr>
        <p:xfrm>
          <a:off x="5745191" y="2528601"/>
          <a:ext cx="2173017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743">
                  <a:extLst>
                    <a:ext uri="{9D8B030D-6E8A-4147-A177-3AD203B41FA5}">
                      <a16:colId xmlns:a16="http://schemas.microsoft.com/office/drawing/2014/main" val="7733943"/>
                    </a:ext>
                  </a:extLst>
                </a:gridCol>
                <a:gridCol w="878343">
                  <a:extLst>
                    <a:ext uri="{9D8B030D-6E8A-4147-A177-3AD203B41FA5}">
                      <a16:colId xmlns:a16="http://schemas.microsoft.com/office/drawing/2014/main" val="2340536180"/>
                    </a:ext>
                  </a:extLst>
                </a:gridCol>
                <a:gridCol w="941931">
                  <a:extLst>
                    <a:ext uri="{9D8B030D-6E8A-4147-A177-3AD203B41FA5}">
                      <a16:colId xmlns:a16="http://schemas.microsoft.com/office/drawing/2014/main" val="2223607705"/>
                    </a:ext>
                  </a:extLst>
                </a:gridCol>
              </a:tblGrid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Frame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6814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51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091543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45245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21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885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6BB87-1BEB-F135-6F94-009BDAE2E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DB947CA-8D34-9654-64B4-879BCFB8CA66}"/>
              </a:ext>
            </a:extLst>
          </p:cNvPr>
          <p:cNvSpPr/>
          <p:nvPr/>
        </p:nvSpPr>
        <p:spPr>
          <a:xfrm>
            <a:off x="6456089" y="4744132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Elbow Connector 47">
            <a:extLst>
              <a:ext uri="{FF2B5EF4-FFF2-40B4-BE49-F238E27FC236}">
                <a16:creationId xmlns:a16="http://schemas.microsoft.com/office/drawing/2014/main" id="{CC5BE7BD-5582-9108-797C-3DCAE563D97B}"/>
              </a:ext>
            </a:extLst>
          </p:cNvPr>
          <p:cNvCxnSpPr>
            <a:cxnSpLocks/>
            <a:stCxn id="69" idx="3"/>
          </p:cNvCxnSpPr>
          <p:nvPr/>
        </p:nvCxnSpPr>
        <p:spPr>
          <a:xfrm flipV="1">
            <a:off x="5763618" y="4857357"/>
            <a:ext cx="664535" cy="252518"/>
          </a:xfrm>
          <a:prstGeom prst="bentConnector3">
            <a:avLst>
              <a:gd name="adj1" fmla="val 52054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584C13E3-0A5F-E67A-C517-2FB0475D33DA}"/>
              </a:ext>
            </a:extLst>
          </p:cNvPr>
          <p:cNvSpPr/>
          <p:nvPr/>
        </p:nvSpPr>
        <p:spPr>
          <a:xfrm>
            <a:off x="5779375" y="4870001"/>
            <a:ext cx="394889" cy="36553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EAB32F6-9504-93CD-0690-4047196FDC4F}"/>
              </a:ext>
            </a:extLst>
          </p:cNvPr>
          <p:cNvSpPr/>
          <p:nvPr/>
        </p:nvSpPr>
        <p:spPr>
          <a:xfrm>
            <a:off x="6456649" y="4749762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Page 0x13</a:t>
            </a:r>
          </a:p>
        </p:txBody>
      </p: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7DBBF577-39FC-4222-438A-E22306C0FA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759608"/>
              </p:ext>
            </p:extLst>
          </p:nvPr>
        </p:nvGraphicFramePr>
        <p:xfrm>
          <a:off x="1529036" y="2593963"/>
          <a:ext cx="2173017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743">
                  <a:extLst>
                    <a:ext uri="{9D8B030D-6E8A-4147-A177-3AD203B41FA5}">
                      <a16:colId xmlns:a16="http://schemas.microsoft.com/office/drawing/2014/main" val="7733943"/>
                    </a:ext>
                  </a:extLst>
                </a:gridCol>
                <a:gridCol w="878343">
                  <a:extLst>
                    <a:ext uri="{9D8B030D-6E8A-4147-A177-3AD203B41FA5}">
                      <a16:colId xmlns:a16="http://schemas.microsoft.com/office/drawing/2014/main" val="2340536180"/>
                    </a:ext>
                  </a:extLst>
                </a:gridCol>
                <a:gridCol w="941931">
                  <a:extLst>
                    <a:ext uri="{9D8B030D-6E8A-4147-A177-3AD203B41FA5}">
                      <a16:colId xmlns:a16="http://schemas.microsoft.com/office/drawing/2014/main" val="2223607705"/>
                    </a:ext>
                  </a:extLst>
                </a:gridCol>
              </a:tblGrid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Frame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6814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51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091543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45245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21055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0C5C50EA-75F4-C33C-E8C8-B0D02DC77B61}"/>
              </a:ext>
            </a:extLst>
          </p:cNvPr>
          <p:cNvSpPr/>
          <p:nvPr/>
        </p:nvSpPr>
        <p:spPr>
          <a:xfrm>
            <a:off x="6456089" y="2921257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47DB3F-3B5D-1D7C-540A-3AD3D009A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as a Cache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68639FF-1698-D644-73C3-0038EA89F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Assume that you are currently executing a process P with the following page table on a system with 16 byte pages: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C40EC0-0316-E862-752E-85206F183AD2}"/>
              </a:ext>
            </a:extLst>
          </p:cNvPr>
          <p:cNvSpPr txBox="1"/>
          <p:nvPr/>
        </p:nvSpPr>
        <p:spPr>
          <a:xfrm rot="16200000">
            <a:off x="872581" y="258976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8E2BAB-C8D8-493C-BE46-DC68CDCCAD66}"/>
              </a:ext>
            </a:extLst>
          </p:cNvPr>
          <p:cNvSpPr txBox="1"/>
          <p:nvPr/>
        </p:nvSpPr>
        <p:spPr>
          <a:xfrm rot="16200000">
            <a:off x="872581" y="417958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5EFD67-3573-79D8-CB60-585822337C56}"/>
              </a:ext>
            </a:extLst>
          </p:cNvPr>
          <p:cNvSpPr/>
          <p:nvPr/>
        </p:nvSpPr>
        <p:spPr>
          <a:xfrm>
            <a:off x="6457097" y="2696330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74E2539-C483-F2F5-2E08-C49174C4A92C}"/>
              </a:ext>
            </a:extLst>
          </p:cNvPr>
          <p:cNvSpPr/>
          <p:nvPr/>
        </p:nvSpPr>
        <p:spPr>
          <a:xfrm>
            <a:off x="6457743" y="3149185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3C9868-DA51-F487-671B-92AC33035C62}"/>
              </a:ext>
            </a:extLst>
          </p:cNvPr>
          <p:cNvSpPr/>
          <p:nvPr/>
        </p:nvSpPr>
        <p:spPr>
          <a:xfrm>
            <a:off x="6457097" y="3373766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26F02AB-B606-A2AE-741C-1BB66FD0E1D8}"/>
              </a:ext>
            </a:extLst>
          </p:cNvPr>
          <p:cNvSpPr/>
          <p:nvPr/>
        </p:nvSpPr>
        <p:spPr>
          <a:xfrm>
            <a:off x="6459066" y="3600607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BF3FEBC-CEB7-3344-C5B8-78E8DECD1814}"/>
              </a:ext>
            </a:extLst>
          </p:cNvPr>
          <p:cNvSpPr/>
          <p:nvPr/>
        </p:nvSpPr>
        <p:spPr>
          <a:xfrm>
            <a:off x="6459066" y="3828157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670F227-8CDB-FA3C-81AA-9BC1E19EF403}"/>
              </a:ext>
            </a:extLst>
          </p:cNvPr>
          <p:cNvSpPr/>
          <p:nvPr/>
        </p:nvSpPr>
        <p:spPr>
          <a:xfrm>
            <a:off x="6461701" y="4964083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0965E52-C24F-AA3F-7E6C-2F156A04531F}"/>
              </a:ext>
            </a:extLst>
          </p:cNvPr>
          <p:cNvSpPr/>
          <p:nvPr/>
        </p:nvSpPr>
        <p:spPr>
          <a:xfrm>
            <a:off x="6461055" y="5188664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6F25318-63C2-DC17-8463-A8308AC44BD0}"/>
              </a:ext>
            </a:extLst>
          </p:cNvPr>
          <p:cNvSpPr/>
          <p:nvPr/>
        </p:nvSpPr>
        <p:spPr>
          <a:xfrm>
            <a:off x="6463670" y="5868360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AD9AD8B-2043-9C22-F2A7-CC4165EAFAB7}"/>
              </a:ext>
            </a:extLst>
          </p:cNvPr>
          <p:cNvSpPr/>
          <p:nvPr/>
        </p:nvSpPr>
        <p:spPr>
          <a:xfrm>
            <a:off x="6449304" y="6106300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6130822-FCFF-26BE-2F95-851614493C7B}"/>
              </a:ext>
            </a:extLst>
          </p:cNvPr>
          <p:cNvSpPr/>
          <p:nvPr/>
        </p:nvSpPr>
        <p:spPr>
          <a:xfrm>
            <a:off x="6451273" y="6560691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08F0E6F-E536-B08B-7ECA-5F9886C83649}"/>
              </a:ext>
            </a:extLst>
          </p:cNvPr>
          <p:cNvSpPr txBox="1"/>
          <p:nvPr/>
        </p:nvSpPr>
        <p:spPr>
          <a:xfrm>
            <a:off x="7777168" y="6524987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0x10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4CFD80E-AC5B-74B6-B7A5-9F2AC18542D5}"/>
              </a:ext>
            </a:extLst>
          </p:cNvPr>
          <p:cNvSpPr txBox="1"/>
          <p:nvPr/>
        </p:nvSpPr>
        <p:spPr>
          <a:xfrm>
            <a:off x="7780064" y="6297684"/>
            <a:ext cx="9923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0x11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E4C9235-C05E-062E-B3F2-ABC9D256933A}"/>
              </a:ext>
            </a:extLst>
          </p:cNvPr>
          <p:cNvSpPr txBox="1"/>
          <p:nvPr/>
        </p:nvSpPr>
        <p:spPr>
          <a:xfrm>
            <a:off x="7780845" y="6093285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0x12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7311A4C-6405-7F92-D4B8-5C452A3739DC}"/>
              </a:ext>
            </a:extLst>
          </p:cNvPr>
          <p:cNvSpPr txBox="1"/>
          <p:nvPr/>
        </p:nvSpPr>
        <p:spPr>
          <a:xfrm>
            <a:off x="7783741" y="5865982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0x13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35650D-0B92-551A-D08D-810403F1D1B6}"/>
              </a:ext>
            </a:extLst>
          </p:cNvPr>
          <p:cNvSpPr txBox="1"/>
          <p:nvPr/>
        </p:nvSpPr>
        <p:spPr>
          <a:xfrm>
            <a:off x="7767824" y="5180653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0x45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943B08A-3DBF-B08C-6EB4-B60EDC448EA8}"/>
              </a:ext>
            </a:extLst>
          </p:cNvPr>
          <p:cNvSpPr txBox="1"/>
          <p:nvPr/>
        </p:nvSpPr>
        <p:spPr>
          <a:xfrm>
            <a:off x="7770720" y="4953350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0x46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012A65D-086D-CD37-AE9D-597622DE3FBF}"/>
              </a:ext>
            </a:extLst>
          </p:cNvPr>
          <p:cNvSpPr txBox="1"/>
          <p:nvPr/>
        </p:nvSpPr>
        <p:spPr>
          <a:xfrm>
            <a:off x="7767824" y="4733424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0x47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F2BA56C-EB51-8EE4-B2D0-1C6043E39357}"/>
              </a:ext>
            </a:extLst>
          </p:cNvPr>
          <p:cNvSpPr txBox="1"/>
          <p:nvPr/>
        </p:nvSpPr>
        <p:spPr>
          <a:xfrm>
            <a:off x="7770720" y="4506121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0x48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268C7EB-9CFE-85AA-6425-20D7CF481E42}"/>
              </a:ext>
            </a:extLst>
          </p:cNvPr>
          <p:cNvSpPr txBox="1"/>
          <p:nvPr/>
        </p:nvSpPr>
        <p:spPr>
          <a:xfrm>
            <a:off x="7769275" y="3807303"/>
            <a:ext cx="1013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0xF0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A00C6C0-E71F-92EC-223E-B02217076E83}"/>
              </a:ext>
            </a:extLst>
          </p:cNvPr>
          <p:cNvSpPr txBox="1"/>
          <p:nvPr/>
        </p:nvSpPr>
        <p:spPr>
          <a:xfrm>
            <a:off x="7772171" y="3580000"/>
            <a:ext cx="1013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0xF1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5D5B063-B18A-74AA-12D6-B95C17FB80DD}"/>
              </a:ext>
            </a:extLst>
          </p:cNvPr>
          <p:cNvSpPr txBox="1"/>
          <p:nvPr/>
        </p:nvSpPr>
        <p:spPr>
          <a:xfrm>
            <a:off x="7752577" y="3326373"/>
            <a:ext cx="1013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0xF2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6F74C6B-7430-A765-70CE-DD07B7DC1E4B}"/>
              </a:ext>
            </a:extLst>
          </p:cNvPr>
          <p:cNvSpPr txBox="1"/>
          <p:nvPr/>
        </p:nvSpPr>
        <p:spPr>
          <a:xfrm>
            <a:off x="7755473" y="3099070"/>
            <a:ext cx="1013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0xF3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FFC9FFE-AD4E-C8B5-5CF7-7BF93A5B148C}"/>
              </a:ext>
            </a:extLst>
          </p:cNvPr>
          <p:cNvSpPr txBox="1"/>
          <p:nvPr/>
        </p:nvSpPr>
        <p:spPr>
          <a:xfrm>
            <a:off x="7756254" y="2894671"/>
            <a:ext cx="1013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0xF4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B3291B-7A09-2DE7-1C4B-D50F85DEDCDE}"/>
              </a:ext>
            </a:extLst>
          </p:cNvPr>
          <p:cNvSpPr txBox="1"/>
          <p:nvPr/>
        </p:nvSpPr>
        <p:spPr>
          <a:xfrm>
            <a:off x="7759150" y="2667368"/>
            <a:ext cx="1013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0xF5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DB8E84-AB26-55C0-B442-0142F717FFDB}"/>
              </a:ext>
            </a:extLst>
          </p:cNvPr>
          <p:cNvSpPr txBox="1"/>
          <p:nvPr/>
        </p:nvSpPr>
        <p:spPr>
          <a:xfrm rot="5400000">
            <a:off x="6969231" y="4052184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…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C5E28C8-F991-BA93-2CF0-B53850610C12}"/>
              </a:ext>
            </a:extLst>
          </p:cNvPr>
          <p:cNvSpPr txBox="1"/>
          <p:nvPr/>
        </p:nvSpPr>
        <p:spPr>
          <a:xfrm rot="5400000">
            <a:off x="6969231" y="541294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…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903967E-62AC-7A3E-0978-1BA0AA046F15}"/>
              </a:ext>
            </a:extLst>
          </p:cNvPr>
          <p:cNvGrpSpPr/>
          <p:nvPr/>
        </p:nvGrpSpPr>
        <p:grpSpPr>
          <a:xfrm>
            <a:off x="4462163" y="4540190"/>
            <a:ext cx="1301455" cy="911096"/>
            <a:chOff x="6850427" y="4100898"/>
            <a:chExt cx="1301455" cy="911096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6825FA1D-A942-9295-7520-5DFBD8D752D1}"/>
                </a:ext>
              </a:extLst>
            </p:cNvPr>
            <p:cNvSpPr/>
            <p:nvPr/>
          </p:nvSpPr>
          <p:spPr>
            <a:xfrm>
              <a:off x="6850427" y="4100898"/>
              <a:ext cx="1300809" cy="23366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6518F27-37BC-E855-4B8B-932D09B5734C}"/>
                </a:ext>
              </a:extLst>
            </p:cNvPr>
            <p:cNvSpPr/>
            <p:nvPr/>
          </p:nvSpPr>
          <p:spPr>
            <a:xfrm>
              <a:off x="6850427" y="4328448"/>
              <a:ext cx="1300809" cy="23366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563EFB32-9AB2-2E12-44EB-25A9D3FE7FD5}"/>
                </a:ext>
              </a:extLst>
            </p:cNvPr>
            <p:cNvSpPr/>
            <p:nvPr/>
          </p:nvSpPr>
          <p:spPr>
            <a:xfrm>
              <a:off x="6851073" y="4553753"/>
              <a:ext cx="1300809" cy="23366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86EE0082-4730-9851-017F-56DC0EF8C155}"/>
                </a:ext>
              </a:extLst>
            </p:cNvPr>
            <p:cNvSpPr/>
            <p:nvPr/>
          </p:nvSpPr>
          <p:spPr>
            <a:xfrm>
              <a:off x="6850427" y="4778334"/>
              <a:ext cx="1300809" cy="23366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BA18F59-E6F4-8864-D6B0-A737C4014331}"/>
              </a:ext>
            </a:extLst>
          </p:cNvPr>
          <p:cNvGrpSpPr/>
          <p:nvPr/>
        </p:nvGrpSpPr>
        <p:grpSpPr>
          <a:xfrm>
            <a:off x="4643631" y="4525634"/>
            <a:ext cx="920135" cy="951531"/>
            <a:chOff x="8150956" y="4106524"/>
            <a:chExt cx="920135" cy="951531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3042B3C-1F94-BD8C-DD1E-0A16C161A1F6}"/>
                </a:ext>
              </a:extLst>
            </p:cNvPr>
            <p:cNvSpPr txBox="1"/>
            <p:nvPr/>
          </p:nvSpPr>
          <p:spPr>
            <a:xfrm>
              <a:off x="8150956" y="4781056"/>
              <a:ext cx="9172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0x14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BEC7321-8FC2-FBAC-8B1B-41949E5EBA73}"/>
                </a:ext>
              </a:extLst>
            </p:cNvPr>
            <p:cNvSpPr txBox="1"/>
            <p:nvPr/>
          </p:nvSpPr>
          <p:spPr>
            <a:xfrm>
              <a:off x="8153852" y="4553753"/>
              <a:ext cx="9172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0x15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9A6E7D5-BC26-4D33-1900-181A4F0CC88F}"/>
                </a:ext>
              </a:extLst>
            </p:cNvPr>
            <p:cNvSpPr txBox="1"/>
            <p:nvPr/>
          </p:nvSpPr>
          <p:spPr>
            <a:xfrm>
              <a:off x="8150956" y="4333827"/>
              <a:ext cx="9172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0x16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5757C73-48AC-199E-836D-1C61AA1277F1}"/>
                </a:ext>
              </a:extLst>
            </p:cNvPr>
            <p:cNvSpPr txBox="1"/>
            <p:nvPr/>
          </p:nvSpPr>
          <p:spPr>
            <a:xfrm>
              <a:off x="8153852" y="4106524"/>
              <a:ext cx="9172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0x17</a:t>
              </a:r>
            </a:p>
          </p:txBody>
        </p:sp>
      </p:grpSp>
      <p:cxnSp>
        <p:nvCxnSpPr>
          <p:cNvPr id="90" name="Elbow Connector 89">
            <a:extLst>
              <a:ext uri="{FF2B5EF4-FFF2-40B4-BE49-F238E27FC236}">
                <a16:creationId xmlns:a16="http://schemas.microsoft.com/office/drawing/2014/main" id="{24147BC8-C8BC-E341-C32F-AB4C4EE0DBA3}"/>
              </a:ext>
            </a:extLst>
          </p:cNvPr>
          <p:cNvCxnSpPr>
            <a:cxnSpLocks/>
            <a:stCxn id="67" idx="3"/>
          </p:cNvCxnSpPr>
          <p:nvPr/>
        </p:nvCxnSpPr>
        <p:spPr>
          <a:xfrm>
            <a:off x="5762972" y="4657020"/>
            <a:ext cx="695552" cy="19858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9AA8D467-75EF-095E-54DA-A8DA8EEF29AE}"/>
              </a:ext>
            </a:extLst>
          </p:cNvPr>
          <p:cNvSpPr txBox="1"/>
          <p:nvPr/>
        </p:nvSpPr>
        <p:spPr>
          <a:xfrm>
            <a:off x="776992" y="3573945"/>
            <a:ext cx="728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0x15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BB5D95D-E39F-17E7-F7B6-440FE0015573}"/>
              </a:ext>
            </a:extLst>
          </p:cNvPr>
          <p:cNvSpPr txBox="1"/>
          <p:nvPr/>
        </p:nvSpPr>
        <p:spPr>
          <a:xfrm>
            <a:off x="762001" y="3918719"/>
            <a:ext cx="728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0x14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4B32F86-D3D0-6CDC-F614-982DA6A2DF40}"/>
              </a:ext>
            </a:extLst>
          </p:cNvPr>
          <p:cNvSpPr txBox="1"/>
          <p:nvPr/>
        </p:nvSpPr>
        <p:spPr>
          <a:xfrm>
            <a:off x="791983" y="2885646"/>
            <a:ext cx="732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0x17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5FA0B21-6FD2-2BC1-C29E-8262D8B75236}"/>
              </a:ext>
            </a:extLst>
          </p:cNvPr>
          <p:cNvSpPr txBox="1"/>
          <p:nvPr/>
        </p:nvSpPr>
        <p:spPr>
          <a:xfrm>
            <a:off x="776992" y="3230420"/>
            <a:ext cx="732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0x16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2276D79-2904-9DCB-BD89-DE8BF123CB8E}"/>
              </a:ext>
            </a:extLst>
          </p:cNvPr>
          <p:cNvSpPr txBox="1"/>
          <p:nvPr/>
        </p:nvSpPr>
        <p:spPr>
          <a:xfrm>
            <a:off x="6244673" y="2286000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Physical Memory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B56806C-C9EB-E2A7-892F-BEDFECAEBFD6}"/>
              </a:ext>
            </a:extLst>
          </p:cNvPr>
          <p:cNvSpPr txBox="1"/>
          <p:nvPr/>
        </p:nvSpPr>
        <p:spPr>
          <a:xfrm>
            <a:off x="4243681" y="3581400"/>
            <a:ext cx="173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Virtual Memory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02FC93BC-00E6-D9A4-3D17-AA2A4D639CDF}"/>
              </a:ext>
            </a:extLst>
          </p:cNvPr>
          <p:cNvSpPr/>
          <p:nvPr/>
        </p:nvSpPr>
        <p:spPr>
          <a:xfrm>
            <a:off x="4465863" y="3968985"/>
            <a:ext cx="1295400" cy="190978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D7B3E1-8B95-1224-F8ED-056FE3322E5B}"/>
              </a:ext>
            </a:extLst>
          </p:cNvPr>
          <p:cNvSpPr/>
          <p:nvPr/>
        </p:nvSpPr>
        <p:spPr>
          <a:xfrm>
            <a:off x="6456089" y="6339366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228049-3E93-B8F3-EBD2-9653E568065A}"/>
              </a:ext>
            </a:extLst>
          </p:cNvPr>
          <p:cNvSpPr/>
          <p:nvPr/>
        </p:nvSpPr>
        <p:spPr>
          <a:xfrm>
            <a:off x="6451273" y="6333141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Page 0x2F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A19232-61E0-997B-6C48-384916852A71}"/>
              </a:ext>
            </a:extLst>
          </p:cNvPr>
          <p:cNvSpPr/>
          <p:nvPr/>
        </p:nvSpPr>
        <p:spPr>
          <a:xfrm>
            <a:off x="6457743" y="4739852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Page 0x17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D5397D-0074-D42D-2887-1B07BCC1E466}"/>
              </a:ext>
            </a:extLst>
          </p:cNvPr>
          <p:cNvSpPr/>
          <p:nvPr/>
        </p:nvSpPr>
        <p:spPr>
          <a:xfrm>
            <a:off x="6461055" y="4511228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29A257-2C3D-2ABB-72D5-587090D311D6}"/>
              </a:ext>
            </a:extLst>
          </p:cNvPr>
          <p:cNvSpPr/>
          <p:nvPr/>
        </p:nvSpPr>
        <p:spPr>
          <a:xfrm>
            <a:off x="6444652" y="3606157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Page 0x14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0DC11F7-4225-6079-CA4D-C081CB7B4424}"/>
              </a:ext>
            </a:extLst>
          </p:cNvPr>
          <p:cNvSpPr/>
          <p:nvPr/>
        </p:nvSpPr>
        <p:spPr>
          <a:xfrm>
            <a:off x="6463210" y="2696330"/>
            <a:ext cx="1295400" cy="410565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EC29D07F-F65D-2CD9-ECEF-5309DC93F840}"/>
              </a:ext>
            </a:extLst>
          </p:cNvPr>
          <p:cNvCxnSpPr>
            <a:cxnSpLocks/>
            <a:stCxn id="70" idx="3"/>
            <a:endCxn id="13" idx="1"/>
          </p:cNvCxnSpPr>
          <p:nvPr/>
        </p:nvCxnSpPr>
        <p:spPr>
          <a:xfrm flipV="1">
            <a:off x="5762972" y="3722987"/>
            <a:ext cx="681680" cy="1611469"/>
          </a:xfrm>
          <a:prstGeom prst="bentConnector3">
            <a:avLst>
              <a:gd name="adj1" fmla="val 74025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05318DE-D69F-7ED0-D30D-A9543E9B89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9101615"/>
              </p:ext>
            </p:extLst>
          </p:nvPr>
        </p:nvGraphicFramePr>
        <p:xfrm>
          <a:off x="1518732" y="2593963"/>
          <a:ext cx="2173017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743">
                  <a:extLst>
                    <a:ext uri="{9D8B030D-6E8A-4147-A177-3AD203B41FA5}">
                      <a16:colId xmlns:a16="http://schemas.microsoft.com/office/drawing/2014/main" val="7733943"/>
                    </a:ext>
                  </a:extLst>
                </a:gridCol>
                <a:gridCol w="878343">
                  <a:extLst>
                    <a:ext uri="{9D8B030D-6E8A-4147-A177-3AD203B41FA5}">
                      <a16:colId xmlns:a16="http://schemas.microsoft.com/office/drawing/2014/main" val="2340536180"/>
                    </a:ext>
                  </a:extLst>
                </a:gridCol>
                <a:gridCol w="941931">
                  <a:extLst>
                    <a:ext uri="{9D8B030D-6E8A-4147-A177-3AD203B41FA5}">
                      <a16:colId xmlns:a16="http://schemas.microsoft.com/office/drawing/2014/main" val="2223607705"/>
                    </a:ext>
                  </a:extLst>
                </a:gridCol>
              </a:tblGrid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Frame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6814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51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091543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45245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21055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EBFCBAE9-7128-1703-80AF-F74091398FBF}"/>
              </a:ext>
            </a:extLst>
          </p:cNvPr>
          <p:cNvSpPr txBox="1"/>
          <p:nvPr/>
        </p:nvSpPr>
        <p:spPr>
          <a:xfrm>
            <a:off x="5730374" y="4924485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</a:t>
            </a:r>
          </a:p>
        </p:txBody>
      </p:sp>
    </p:spTree>
    <p:extLst>
      <p:ext uri="{BB962C8B-B14F-4D97-AF65-F5344CB8AC3E}">
        <p14:creationId xmlns:p14="http://schemas.microsoft.com/office/powerpoint/2010/main" val="28122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36" grpId="0" animBg="1"/>
      <p:bldP spid="6" grpId="0" animBg="1"/>
      <p:bldP spid="8" grpId="0" animBg="1"/>
      <p:bldP spid="8" grpId="1" animBg="1"/>
      <p:bldP spid="13" grpId="0" animBg="1"/>
      <p:bldP spid="30" grpId="0"/>
      <p:bldP spid="30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27AD2-86F5-3241-B748-71DDF297D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Replacement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6CAE3-F94C-E649-B380-0CA74AD60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Random: </a:t>
            </a:r>
            <a:r>
              <a:rPr lang="en-US" dirty="0"/>
              <a:t>Pick any page to eject at random </a:t>
            </a:r>
          </a:p>
          <a:p>
            <a:pPr lvl="1"/>
            <a:r>
              <a:rPr lang="en-US" dirty="0"/>
              <a:t>Used mainly for comparison </a:t>
            </a:r>
          </a:p>
          <a:p>
            <a:r>
              <a:rPr lang="en-US" b="1" dirty="0"/>
              <a:t>FIFO: </a:t>
            </a:r>
            <a:r>
              <a:rPr lang="en-US" dirty="0"/>
              <a:t>The page brought in earliest is evicted </a:t>
            </a:r>
          </a:p>
          <a:p>
            <a:pPr lvl="1"/>
            <a:r>
              <a:rPr lang="en-US" dirty="0"/>
              <a:t>Ignores usage </a:t>
            </a:r>
          </a:p>
          <a:p>
            <a:r>
              <a:rPr lang="en-US" b="1" dirty="0"/>
              <a:t>OPT: </a:t>
            </a:r>
            <a:r>
              <a:rPr lang="en-US" dirty="0" err="1"/>
              <a:t>Belady’s</a:t>
            </a:r>
            <a:r>
              <a:rPr lang="en-US" dirty="0"/>
              <a:t> algorithm</a:t>
            </a:r>
          </a:p>
          <a:p>
            <a:pPr lvl="1"/>
            <a:r>
              <a:rPr lang="en-US" dirty="0"/>
              <a:t>Select page not used for longest time </a:t>
            </a:r>
          </a:p>
          <a:p>
            <a:r>
              <a:rPr lang="en-US" b="1" dirty="0"/>
              <a:t>LRU: </a:t>
            </a:r>
            <a:r>
              <a:rPr lang="en-US" dirty="0"/>
              <a:t>Evict page that hasn’t been used for the longest</a:t>
            </a:r>
          </a:p>
          <a:p>
            <a:pPr lvl="1"/>
            <a:r>
              <a:rPr lang="en-US" dirty="0"/>
              <a:t>Past could be a good predictor of the future </a:t>
            </a:r>
          </a:p>
          <a:p>
            <a:r>
              <a:rPr lang="en-US" b="1" dirty="0"/>
              <a:t>MRU: </a:t>
            </a:r>
            <a:r>
              <a:rPr lang="en-US" dirty="0"/>
              <a:t>Evict the most recently used page</a:t>
            </a:r>
          </a:p>
          <a:p>
            <a:r>
              <a:rPr lang="en-US" b="1" dirty="0"/>
              <a:t>LFU: </a:t>
            </a:r>
            <a:r>
              <a:rPr lang="en-US" dirty="0"/>
              <a:t>Evict least frequently used page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041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FF672-FF0B-DC4D-A9CC-5341EE704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4B8D9-2545-B640-8D13-AB3EF8748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working set is the collection of a pages a process requires in a given time interval</a:t>
            </a:r>
          </a:p>
          <a:p>
            <a:r>
              <a:rPr lang="en-US" dirty="0"/>
              <a:t>if it doesn't fit in memory, program will thrash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900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6D350-DBAC-1247-A5F3-35B2250B3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4: Paging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3F3DC5-77C7-1941-AA32-90B3F1F37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Assume that you are currently executing a process P with the following page table on a system with 256 byte pages: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is the physical address that corresponds to the virtual address 0xF947?</a:t>
            </a:r>
          </a:p>
          <a:p>
            <a:r>
              <a:rPr lang="en-US" dirty="0"/>
              <a:t>What is the physical address that corresponds to the virtual address 0xF700?</a:t>
            </a:r>
          </a:p>
          <a:p>
            <a:r>
              <a:rPr lang="en-US" dirty="0"/>
              <a:t>What is the physical address that corresponds to the virtual address 0xF813?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C6FCDA-DFF9-1C4A-BCE1-5F2B467673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050878"/>
              </p:ext>
            </p:extLst>
          </p:nvPr>
        </p:nvGraphicFramePr>
        <p:xfrm>
          <a:off x="1371600" y="2387184"/>
          <a:ext cx="2057401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999">
                  <a:extLst>
                    <a:ext uri="{9D8B030D-6E8A-4147-A177-3AD203B41FA5}">
                      <a16:colId xmlns:a16="http://schemas.microsoft.com/office/drawing/2014/main" val="2369243234"/>
                    </a:ext>
                  </a:extLst>
                </a:gridCol>
                <a:gridCol w="822497">
                  <a:extLst>
                    <a:ext uri="{9D8B030D-6E8A-4147-A177-3AD203B41FA5}">
                      <a16:colId xmlns:a16="http://schemas.microsoft.com/office/drawing/2014/main" val="3707900404"/>
                    </a:ext>
                  </a:extLst>
                </a:gridCol>
                <a:gridCol w="905905">
                  <a:extLst>
                    <a:ext uri="{9D8B030D-6E8A-4147-A177-3AD203B41FA5}">
                      <a16:colId xmlns:a16="http://schemas.microsoft.com/office/drawing/2014/main" val="2223607705"/>
                    </a:ext>
                  </a:extLst>
                </a:gridCol>
              </a:tblGrid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Frame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6814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51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091543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45245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2105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8DC3CFD-D539-2C43-9291-B244323AB892}"/>
              </a:ext>
            </a:extLst>
          </p:cNvPr>
          <p:cNvSpPr txBox="1"/>
          <p:nvPr/>
        </p:nvSpPr>
        <p:spPr>
          <a:xfrm>
            <a:off x="685801" y="3375285"/>
            <a:ext cx="733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0xF8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B6D7E9-6E1D-434A-B750-9DE7DDDB6C5E}"/>
              </a:ext>
            </a:extLst>
          </p:cNvPr>
          <p:cNvSpPr txBox="1"/>
          <p:nvPr/>
        </p:nvSpPr>
        <p:spPr>
          <a:xfrm>
            <a:off x="682054" y="3720059"/>
            <a:ext cx="721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0xF7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F01C9A-BC9A-B244-BB84-943C1354D8F8}"/>
              </a:ext>
            </a:extLst>
          </p:cNvPr>
          <p:cNvSpPr txBox="1"/>
          <p:nvPr/>
        </p:nvSpPr>
        <p:spPr>
          <a:xfrm>
            <a:off x="685800" y="2686986"/>
            <a:ext cx="751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0xFA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009ED5-B8AB-6A4E-80FC-C2029ABC47B9}"/>
              </a:ext>
            </a:extLst>
          </p:cNvPr>
          <p:cNvSpPr txBox="1"/>
          <p:nvPr/>
        </p:nvSpPr>
        <p:spPr>
          <a:xfrm>
            <a:off x="670811" y="3031760"/>
            <a:ext cx="75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0xF9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3826E0-D351-9648-A757-FB509D9805F8}"/>
              </a:ext>
            </a:extLst>
          </p:cNvPr>
          <p:cNvSpPr txBox="1"/>
          <p:nvPr/>
        </p:nvSpPr>
        <p:spPr>
          <a:xfrm rot="16200000">
            <a:off x="872581" y="239110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08849F-5B51-2649-A153-338794D3E353}"/>
              </a:ext>
            </a:extLst>
          </p:cNvPr>
          <p:cNvSpPr txBox="1"/>
          <p:nvPr/>
        </p:nvSpPr>
        <p:spPr>
          <a:xfrm rot="16200000">
            <a:off x="872581" y="398092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093808-3A2C-3B43-BD78-7A2657823D0A}"/>
              </a:ext>
            </a:extLst>
          </p:cNvPr>
          <p:cNvSpPr/>
          <p:nvPr/>
        </p:nvSpPr>
        <p:spPr>
          <a:xfrm>
            <a:off x="4191000" y="4648200"/>
            <a:ext cx="9906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0xF9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1A9C5E-12B5-7D40-B9E0-8479C683CDAA}"/>
              </a:ext>
            </a:extLst>
          </p:cNvPr>
          <p:cNvSpPr/>
          <p:nvPr/>
        </p:nvSpPr>
        <p:spPr>
          <a:xfrm>
            <a:off x="5181600" y="4648200"/>
            <a:ext cx="9906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0x47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E4086C-0A2B-7A40-98CF-A03FA795D069}"/>
              </a:ext>
            </a:extLst>
          </p:cNvPr>
          <p:cNvSpPr txBox="1"/>
          <p:nvPr/>
        </p:nvSpPr>
        <p:spPr>
          <a:xfrm>
            <a:off x="6324600" y="4569767"/>
            <a:ext cx="1213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0x2447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A6B416-0498-6C4B-AA05-D8CDECA81788}"/>
              </a:ext>
            </a:extLst>
          </p:cNvPr>
          <p:cNvSpPr/>
          <p:nvPr/>
        </p:nvSpPr>
        <p:spPr>
          <a:xfrm>
            <a:off x="4191000" y="5410199"/>
            <a:ext cx="9906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0xF7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6B9099-B495-304F-B561-1B52465415FF}"/>
              </a:ext>
            </a:extLst>
          </p:cNvPr>
          <p:cNvSpPr/>
          <p:nvPr/>
        </p:nvSpPr>
        <p:spPr>
          <a:xfrm>
            <a:off x="5181600" y="5410199"/>
            <a:ext cx="9906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0x00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D8F5FE-056C-4343-A394-55D0F14F7EE5}"/>
              </a:ext>
            </a:extLst>
          </p:cNvPr>
          <p:cNvSpPr txBox="1"/>
          <p:nvPr/>
        </p:nvSpPr>
        <p:spPr>
          <a:xfrm>
            <a:off x="6324600" y="5331766"/>
            <a:ext cx="1636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page fault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815403-40A4-71FB-1EEE-E4694F076F27}"/>
              </a:ext>
            </a:extLst>
          </p:cNvPr>
          <p:cNvSpPr/>
          <p:nvPr/>
        </p:nvSpPr>
        <p:spPr>
          <a:xfrm>
            <a:off x="4106092" y="4569767"/>
            <a:ext cx="3432302" cy="461665"/>
          </a:xfrm>
          <a:prstGeom prst="rect">
            <a:avLst/>
          </a:prstGeom>
          <a:solidFill>
            <a:srgbClr val="FC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0E7813-C29F-6AA2-F618-F4A51E347901}"/>
              </a:ext>
            </a:extLst>
          </p:cNvPr>
          <p:cNvSpPr/>
          <p:nvPr/>
        </p:nvSpPr>
        <p:spPr>
          <a:xfrm>
            <a:off x="4056283" y="5383535"/>
            <a:ext cx="3905304" cy="461665"/>
          </a:xfrm>
          <a:prstGeom prst="rect">
            <a:avLst/>
          </a:prstGeom>
          <a:solidFill>
            <a:srgbClr val="FC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E133A6-23D5-1C57-1769-8E1EE457656B}"/>
              </a:ext>
            </a:extLst>
          </p:cNvPr>
          <p:cNvSpPr/>
          <p:nvPr/>
        </p:nvSpPr>
        <p:spPr>
          <a:xfrm>
            <a:off x="4191000" y="6216552"/>
            <a:ext cx="9906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0xF8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1B5B85-42F9-EB5C-8D97-113DEDCD1941}"/>
              </a:ext>
            </a:extLst>
          </p:cNvPr>
          <p:cNvSpPr/>
          <p:nvPr/>
        </p:nvSpPr>
        <p:spPr>
          <a:xfrm>
            <a:off x="5181600" y="6216552"/>
            <a:ext cx="9906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0x13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9F2161-8C71-1DB9-3F4F-4E4F5ADAB2A7}"/>
              </a:ext>
            </a:extLst>
          </p:cNvPr>
          <p:cNvSpPr txBox="1"/>
          <p:nvPr/>
        </p:nvSpPr>
        <p:spPr>
          <a:xfrm>
            <a:off x="6324600" y="6138119"/>
            <a:ext cx="1364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accent1"/>
                </a:solidFill>
              </a:rPr>
              <a:t>segfault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60D768-B672-5BE7-262E-8925348C367C}"/>
              </a:ext>
            </a:extLst>
          </p:cNvPr>
          <p:cNvSpPr/>
          <p:nvPr/>
        </p:nvSpPr>
        <p:spPr>
          <a:xfrm>
            <a:off x="4056283" y="6159562"/>
            <a:ext cx="3905304" cy="461665"/>
          </a:xfrm>
          <a:prstGeom prst="rect">
            <a:avLst/>
          </a:prstGeom>
          <a:solidFill>
            <a:srgbClr val="FC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7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 animBg="1"/>
      <p:bldP spid="15" grpId="0" animBg="1"/>
      <p:bldP spid="16" grpId="0"/>
      <p:bldP spid="17" grpId="0" animBg="1"/>
      <p:bldP spid="18" grpId="0" animBg="1"/>
      <p:bldP spid="19" grpId="0" animBg="1"/>
      <p:bldP spid="20" grpId="0" animBg="1"/>
      <p:bldP spid="21" grpId="0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Paging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19600" y="1828800"/>
            <a:ext cx="4038600" cy="4562856"/>
          </a:xfrm>
        </p:spPr>
        <p:txBody>
          <a:bodyPr>
            <a:normAutofit fontScale="70000" lnSpcReduction="20000"/>
          </a:bodyPr>
          <a:lstStyle/>
          <a:p>
            <a:r>
              <a:rPr lang="en-US" sz="3000" b="1" dirty="0">
                <a:solidFill>
                  <a:schemeClr val="accent1"/>
                </a:solidFill>
              </a:rPr>
              <a:t>Isolation: </a:t>
            </a:r>
            <a:r>
              <a:rPr lang="en-US" sz="3000" dirty="0"/>
              <a:t>don’t want different process states collided in physical memory</a:t>
            </a:r>
          </a:p>
          <a:p>
            <a:pPr marL="0" indent="0">
              <a:buNone/>
            </a:pPr>
            <a:r>
              <a:rPr lang="en-US" sz="3000" dirty="0"/>
              <a:t> </a:t>
            </a:r>
          </a:p>
          <a:p>
            <a:r>
              <a:rPr lang="en-US" sz="3000" b="1" dirty="0">
                <a:solidFill>
                  <a:schemeClr val="accent1"/>
                </a:solidFill>
              </a:rPr>
              <a:t>Efficiency:</a:t>
            </a:r>
            <a:r>
              <a:rPr lang="en-US" sz="3000" dirty="0">
                <a:solidFill>
                  <a:schemeClr val="accent1"/>
                </a:solidFill>
              </a:rPr>
              <a:t> </a:t>
            </a:r>
            <a:r>
              <a:rPr lang="en-US" sz="3000" dirty="0"/>
              <a:t>want fast reads/writes to memory</a:t>
            </a:r>
          </a:p>
          <a:p>
            <a:pPr marL="0" indent="0">
              <a:buNone/>
            </a:pPr>
            <a:endParaRPr lang="en-US" sz="3000" dirty="0"/>
          </a:p>
          <a:p>
            <a:r>
              <a:rPr lang="en-US" sz="3000" b="1" dirty="0">
                <a:solidFill>
                  <a:schemeClr val="accent1"/>
                </a:solidFill>
              </a:rPr>
              <a:t>Sharing: </a:t>
            </a:r>
            <a:r>
              <a:rPr lang="en-US" sz="3000" dirty="0"/>
              <a:t>want option to overlap for communication</a:t>
            </a:r>
          </a:p>
          <a:p>
            <a:endParaRPr lang="en-US" sz="3000" b="1" dirty="0">
              <a:solidFill>
                <a:schemeClr val="accent1"/>
              </a:solidFill>
            </a:endParaRPr>
          </a:p>
          <a:p>
            <a:r>
              <a:rPr lang="en-US" sz="3000" b="1" dirty="0">
                <a:solidFill>
                  <a:schemeClr val="accent1"/>
                </a:solidFill>
              </a:rPr>
              <a:t>Utilization: </a:t>
            </a:r>
            <a:r>
              <a:rPr lang="en-US" sz="3000" dirty="0"/>
              <a:t>want best use of limited resource</a:t>
            </a:r>
          </a:p>
          <a:p>
            <a:pPr marL="0" indent="0">
              <a:buNone/>
            </a:pPr>
            <a:endParaRPr lang="en-US" sz="3000" dirty="0"/>
          </a:p>
          <a:p>
            <a:r>
              <a:rPr lang="en-US" sz="3000" b="1" dirty="0">
                <a:solidFill>
                  <a:schemeClr val="accent1"/>
                </a:solidFill>
              </a:rPr>
              <a:t>Virtualization: </a:t>
            </a:r>
            <a:r>
              <a:rPr lang="en-US" sz="3000" dirty="0"/>
              <a:t>want to create illusion of more resources</a:t>
            </a:r>
          </a:p>
          <a:p>
            <a:endParaRPr lang="en-US" sz="3000" dirty="0"/>
          </a:p>
          <a:p>
            <a:endParaRPr lang="en-US" dirty="0"/>
          </a:p>
        </p:txBody>
      </p:sp>
      <p:pic>
        <p:nvPicPr>
          <p:cNvPr id="24" name="Picture 23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8E2D9247-E548-C844-B2A6-905E855AA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06" b="99219" l="10000" r="90000">
                        <a14:foregroundMark x1="37667" y1="93594" x2="54889" y2="94063"/>
                        <a14:foregroundMark x1="54889" y1="94063" x2="60333" y2="93750"/>
                        <a14:foregroundMark x1="60333" y1="93750" x2="69000" y2="88594"/>
                        <a14:foregroundMark x1="47667" y1="99219" x2="47667" y2="99219"/>
                        <a14:foregroundMark x1="37222" y1="9219" x2="43667" y2="9531"/>
                        <a14:foregroundMark x1="43667" y1="9531" x2="54556" y2="5313"/>
                        <a14:foregroundMark x1="54556" y1="5313" x2="61556" y2="6719"/>
                        <a14:foregroundMark x1="61556" y1="6719" x2="65222" y2="8906"/>
                        <a14:foregroundMark x1="48000" y1="1406" x2="48000" y2="1406"/>
                        <a14:foregroundMark x1="76778" y1="8594" x2="73556" y2="30938"/>
                        <a14:foregroundMark x1="75556" y1="11094" x2="61667" y2="31406"/>
                        <a14:foregroundMark x1="61667" y1="31406" x2="53111" y2="54531"/>
                        <a14:foregroundMark x1="53111" y1="54531" x2="49556" y2="60156"/>
                        <a14:foregroundMark x1="49556" y1="60156" x2="48111" y2="64844"/>
                        <a14:foregroundMark x1="74222" y1="9844" x2="76667" y2="9844"/>
                        <a14:foregroundMark x1="74889" y1="25469" x2="74889" y2="32969"/>
                        <a14:foregroundMark x1="74889" y1="32969" x2="72667" y2="42813"/>
                        <a14:foregroundMark x1="72667" y1="42813" x2="62000" y2="51563"/>
                        <a14:foregroundMark x1="62000" y1="51563" x2="52556" y2="71875"/>
                        <a14:foregroundMark x1="52556" y1="71875" x2="47222" y2="76250"/>
                        <a14:foregroundMark x1="47222" y1="76250" x2="39000" y2="75625"/>
                        <a14:foregroundMark x1="39000" y1="75625" x2="33000" y2="69844"/>
                        <a14:foregroundMark x1="33000" y1="69844" x2="29667" y2="64063"/>
                        <a14:foregroundMark x1="29667" y1="64063" x2="28000" y2="55937"/>
                        <a14:foregroundMark x1="28000" y1="55937" x2="34000" y2="52344"/>
                        <a14:foregroundMark x1="34000" y1="52344" x2="40000" y2="65938"/>
                        <a14:foregroundMark x1="40000" y1="65938" x2="40889" y2="66563"/>
                        <a14:foregroundMark x1="74333" y1="9688" x2="76444" y2="12812"/>
                        <a14:foregroundMark x1="76778" y1="7344" x2="76778" y2="7344"/>
                        <a14:foregroundMark x1="77222" y1="6719" x2="77222" y2="6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55" r="14273"/>
          <a:stretch/>
        </p:blipFill>
        <p:spPr>
          <a:xfrm>
            <a:off x="8305800" y="1828800"/>
            <a:ext cx="732694" cy="726964"/>
          </a:xfrm>
          <a:prstGeom prst="rect">
            <a:avLst/>
          </a:prstGeom>
        </p:spPr>
      </p:pic>
      <p:pic>
        <p:nvPicPr>
          <p:cNvPr id="29" name="Picture 28" descr="A close up of a logo&#10;&#10;Description automatically generated">
            <a:extLst>
              <a:ext uri="{FF2B5EF4-FFF2-40B4-BE49-F238E27FC236}">
                <a16:creationId xmlns:a16="http://schemas.microsoft.com/office/drawing/2014/main" id="{C672405B-7902-424E-9997-9DF0E15088A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604" b="91509" l="9664" r="89916">
                        <a14:foregroundMark x1="33193" y1="11321" x2="62605" y2="11792"/>
                        <a14:foregroundMark x1="48319" y1="6604" x2="48319" y2="6604"/>
                        <a14:foregroundMark x1="34034" y1="90566" x2="62185" y2="91509"/>
                        <a14:foregroundMark x1="38235" y1="32547" x2="60924" y2="70283"/>
                        <a14:foregroundMark x1="36555" y1="68396" x2="57563" y2="35377"/>
                        <a14:foregroundMark x1="57563" y1="35377" x2="60924" y2="32547"/>
                        <a14:foregroundMark x1="53782" y1="50000" x2="67647" y2="702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68" r="11475"/>
          <a:stretch/>
        </p:blipFill>
        <p:spPr>
          <a:xfrm>
            <a:off x="8269653" y="2750561"/>
            <a:ext cx="732694" cy="809182"/>
          </a:xfrm>
          <a:prstGeom prst="rect">
            <a:avLst/>
          </a:prstGeom>
        </p:spPr>
      </p:pic>
      <p:pic>
        <p:nvPicPr>
          <p:cNvPr id="31" name="Picture 30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C5A729A6-7A68-DC4B-8830-210D78A23D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406" b="99219" l="10000" r="90000">
                        <a14:foregroundMark x1="37667" y1="93594" x2="54889" y2="94063"/>
                        <a14:foregroundMark x1="54889" y1="94063" x2="60333" y2="93750"/>
                        <a14:foregroundMark x1="60333" y1="93750" x2="69000" y2="88594"/>
                        <a14:foregroundMark x1="47667" y1="99219" x2="47667" y2="99219"/>
                        <a14:foregroundMark x1="37222" y1="9219" x2="43667" y2="9531"/>
                        <a14:foregroundMark x1="43667" y1="9531" x2="54556" y2="5313"/>
                        <a14:foregroundMark x1="54556" y1="5313" x2="61556" y2="6719"/>
                        <a14:foregroundMark x1="61556" y1="6719" x2="65222" y2="8906"/>
                        <a14:foregroundMark x1="48000" y1="1406" x2="48000" y2="1406"/>
                        <a14:foregroundMark x1="76778" y1="8594" x2="73556" y2="30938"/>
                        <a14:foregroundMark x1="75556" y1="11094" x2="61667" y2="31406"/>
                        <a14:foregroundMark x1="61667" y1="31406" x2="53111" y2="54531"/>
                        <a14:foregroundMark x1="53111" y1="54531" x2="49556" y2="60156"/>
                        <a14:foregroundMark x1="49556" y1="60156" x2="48111" y2="64844"/>
                        <a14:foregroundMark x1="74222" y1="9844" x2="76667" y2="9844"/>
                        <a14:foregroundMark x1="74889" y1="25469" x2="74889" y2="32969"/>
                        <a14:foregroundMark x1="74889" y1="32969" x2="72667" y2="42813"/>
                        <a14:foregroundMark x1="72667" y1="42813" x2="62000" y2="51563"/>
                        <a14:foregroundMark x1="62000" y1="51563" x2="52556" y2="71875"/>
                        <a14:foregroundMark x1="52556" y1="71875" x2="47222" y2="76250"/>
                        <a14:foregroundMark x1="47222" y1="76250" x2="39000" y2="75625"/>
                        <a14:foregroundMark x1="39000" y1="75625" x2="33000" y2="69844"/>
                        <a14:foregroundMark x1="33000" y1="69844" x2="29667" y2="64063"/>
                        <a14:foregroundMark x1="29667" y1="64063" x2="28000" y2="55937"/>
                        <a14:foregroundMark x1="28000" y1="55937" x2="34000" y2="52344"/>
                        <a14:foregroundMark x1="34000" y1="52344" x2="40000" y2="65938"/>
                        <a14:foregroundMark x1="40000" y1="65938" x2="40889" y2="66563"/>
                        <a14:foregroundMark x1="74333" y1="9688" x2="76444" y2="12812"/>
                        <a14:foregroundMark x1="76778" y1="7344" x2="76778" y2="7344"/>
                        <a14:foregroundMark x1="77222" y1="6719" x2="77222" y2="6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55" r="14273"/>
          <a:stretch/>
        </p:blipFill>
        <p:spPr>
          <a:xfrm>
            <a:off x="8298305" y="3754541"/>
            <a:ext cx="732694" cy="726964"/>
          </a:xfrm>
          <a:prstGeom prst="rect">
            <a:avLst/>
          </a:prstGeom>
        </p:spPr>
      </p:pic>
      <p:pic>
        <p:nvPicPr>
          <p:cNvPr id="10" name="Picture 9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726111DE-1C6F-6A46-85D3-6F355FEF33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06" b="99219" l="10000" r="90000">
                        <a14:foregroundMark x1="37667" y1="93594" x2="54889" y2="94063"/>
                        <a14:foregroundMark x1="54889" y1="94063" x2="60333" y2="93750"/>
                        <a14:foregroundMark x1="60333" y1="93750" x2="69000" y2="88594"/>
                        <a14:foregroundMark x1="47667" y1="99219" x2="47667" y2="99219"/>
                        <a14:foregroundMark x1="37222" y1="9219" x2="43667" y2="9531"/>
                        <a14:foregroundMark x1="43667" y1="9531" x2="54556" y2="5313"/>
                        <a14:foregroundMark x1="54556" y1="5313" x2="61556" y2="6719"/>
                        <a14:foregroundMark x1="61556" y1="6719" x2="65222" y2="8906"/>
                        <a14:foregroundMark x1="48000" y1="1406" x2="48000" y2="1406"/>
                        <a14:foregroundMark x1="76778" y1="8594" x2="73556" y2="30938"/>
                        <a14:foregroundMark x1="75556" y1="11094" x2="61667" y2="31406"/>
                        <a14:foregroundMark x1="61667" y1="31406" x2="53111" y2="54531"/>
                        <a14:foregroundMark x1="53111" y1="54531" x2="49556" y2="60156"/>
                        <a14:foregroundMark x1="49556" y1="60156" x2="48111" y2="64844"/>
                        <a14:foregroundMark x1="74222" y1="9844" x2="76667" y2="9844"/>
                        <a14:foregroundMark x1="74889" y1="25469" x2="74889" y2="32969"/>
                        <a14:foregroundMark x1="74889" y1="32969" x2="72667" y2="42813"/>
                        <a14:foregroundMark x1="72667" y1="42813" x2="62000" y2="51563"/>
                        <a14:foregroundMark x1="62000" y1="51563" x2="52556" y2="71875"/>
                        <a14:foregroundMark x1="52556" y1="71875" x2="47222" y2="76250"/>
                        <a14:foregroundMark x1="47222" y1="76250" x2="39000" y2="75625"/>
                        <a14:foregroundMark x1="39000" y1="75625" x2="33000" y2="69844"/>
                        <a14:foregroundMark x1="33000" y1="69844" x2="29667" y2="64063"/>
                        <a14:foregroundMark x1="29667" y1="64063" x2="28000" y2="55937"/>
                        <a14:foregroundMark x1="28000" y1="55937" x2="34000" y2="52344"/>
                        <a14:foregroundMark x1="34000" y1="52344" x2="40000" y2="65938"/>
                        <a14:foregroundMark x1="40000" y1="65938" x2="40889" y2="66563"/>
                        <a14:foregroundMark x1="74333" y1="9688" x2="76444" y2="12812"/>
                        <a14:foregroundMark x1="76778" y1="7344" x2="76778" y2="7344"/>
                        <a14:foregroundMark x1="77222" y1="6719" x2="77222" y2="6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55" r="14273"/>
          <a:stretch/>
        </p:blipFill>
        <p:spPr>
          <a:xfrm>
            <a:off x="8298305" y="4709616"/>
            <a:ext cx="732694" cy="726964"/>
          </a:xfrm>
          <a:prstGeom prst="rect">
            <a:avLst/>
          </a:prstGeom>
        </p:spPr>
      </p:pic>
      <p:pic>
        <p:nvPicPr>
          <p:cNvPr id="11" name="Picture 10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8612A555-9208-624A-89C5-CA892EEB49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406" b="99219" l="10000" r="90000">
                        <a14:foregroundMark x1="37667" y1="93594" x2="54889" y2="94063"/>
                        <a14:foregroundMark x1="54889" y1="94063" x2="60333" y2="93750"/>
                        <a14:foregroundMark x1="60333" y1="93750" x2="69000" y2="88594"/>
                        <a14:foregroundMark x1="47667" y1="99219" x2="47667" y2="99219"/>
                        <a14:foregroundMark x1="37222" y1="9219" x2="43667" y2="9531"/>
                        <a14:foregroundMark x1="43667" y1="9531" x2="54556" y2="5313"/>
                        <a14:foregroundMark x1="54556" y1="5313" x2="61556" y2="6719"/>
                        <a14:foregroundMark x1="61556" y1="6719" x2="65222" y2="8906"/>
                        <a14:foregroundMark x1="48000" y1="1406" x2="48000" y2="1406"/>
                        <a14:foregroundMark x1="76778" y1="8594" x2="73556" y2="30938"/>
                        <a14:foregroundMark x1="75556" y1="11094" x2="61667" y2="31406"/>
                        <a14:foregroundMark x1="61667" y1="31406" x2="53111" y2="54531"/>
                        <a14:foregroundMark x1="53111" y1="54531" x2="49556" y2="60156"/>
                        <a14:foregroundMark x1="49556" y1="60156" x2="48111" y2="64844"/>
                        <a14:foregroundMark x1="74222" y1="9844" x2="76667" y2="9844"/>
                        <a14:foregroundMark x1="74889" y1="25469" x2="74889" y2="32969"/>
                        <a14:foregroundMark x1="74889" y1="32969" x2="72667" y2="42813"/>
                        <a14:foregroundMark x1="72667" y1="42813" x2="62000" y2="51563"/>
                        <a14:foregroundMark x1="62000" y1="51563" x2="52556" y2="71875"/>
                        <a14:foregroundMark x1="52556" y1="71875" x2="47222" y2="76250"/>
                        <a14:foregroundMark x1="47222" y1="76250" x2="39000" y2="75625"/>
                        <a14:foregroundMark x1="39000" y1="75625" x2="33000" y2="69844"/>
                        <a14:foregroundMark x1="33000" y1="69844" x2="29667" y2="64063"/>
                        <a14:foregroundMark x1="29667" y1="64063" x2="28000" y2="55937"/>
                        <a14:foregroundMark x1="28000" y1="55937" x2="34000" y2="52344"/>
                        <a14:foregroundMark x1="34000" y1="52344" x2="40000" y2="65938"/>
                        <a14:foregroundMark x1="40000" y1="65938" x2="40889" y2="66563"/>
                        <a14:foregroundMark x1="74333" y1="9688" x2="76444" y2="12812"/>
                        <a14:foregroundMark x1="76778" y1="7344" x2="76778" y2="7344"/>
                        <a14:foregroundMark x1="77222" y1="6719" x2="77222" y2="6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55" r="14273"/>
          <a:stretch/>
        </p:blipFill>
        <p:spPr>
          <a:xfrm>
            <a:off x="8298305" y="5680282"/>
            <a:ext cx="732694" cy="7269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1BF6D2-AB19-FF42-9312-3E87FC1495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34" y="2587752"/>
            <a:ext cx="3910988" cy="259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89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323232"/>
      </a:dk2>
      <a:lt2>
        <a:srgbClr val="A5A5A5"/>
      </a:lt2>
      <a:accent1>
        <a:srgbClr val="521B92"/>
      </a:accent1>
      <a:accent2>
        <a:srgbClr val="7A27D8"/>
      </a:accent2>
      <a:accent3>
        <a:srgbClr val="8B58D2"/>
      </a:accent3>
      <a:accent4>
        <a:srgbClr val="917DD0"/>
      </a:accent4>
      <a:accent5>
        <a:srgbClr val="BDA2E0"/>
      </a:accent5>
      <a:accent6>
        <a:srgbClr val="D1C7F6"/>
      </a:accent6>
      <a:hlink>
        <a:srgbClr val="0432FF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3047FA14-E8B9-5541-B2FA-35D660E1BFD6}" vid="{5B7FA5DE-B936-DE42-9858-6D948D8248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9510</TotalTime>
  <Words>1417</Words>
  <Application>Microsoft Macintosh PowerPoint</Application>
  <PresentationFormat>On-screen Show (4:3)</PresentationFormat>
  <Paragraphs>491</Paragraphs>
  <Slides>23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Clarity</vt:lpstr>
      <vt:lpstr>Lecture 16: Virtual Memory</vt:lpstr>
      <vt:lpstr>Multiprocessing: The Illusion</vt:lpstr>
      <vt:lpstr>Multiprocessing: The Reality</vt:lpstr>
      <vt:lpstr>Virtual Memory Goals</vt:lpstr>
      <vt:lpstr>Address Translation</vt:lpstr>
      <vt:lpstr>Base-and-Bound</vt:lpstr>
      <vt:lpstr>Base-and-Bound</vt:lpstr>
      <vt:lpstr>Exercise 1: Base-and-Bound</vt:lpstr>
      <vt:lpstr>Evaluating Base-and-Bound</vt:lpstr>
      <vt:lpstr>Segmentation</vt:lpstr>
      <vt:lpstr>Segmentation</vt:lpstr>
      <vt:lpstr>Exercise 2: Segmentation</vt:lpstr>
      <vt:lpstr>Evaluating Segmentation</vt:lpstr>
      <vt:lpstr>Paging</vt:lpstr>
      <vt:lpstr>Paging</vt:lpstr>
      <vt:lpstr>Exercise 3: Paging</vt:lpstr>
      <vt:lpstr>Exercise 3: Paging</vt:lpstr>
      <vt:lpstr>Memory as a Cache</vt:lpstr>
      <vt:lpstr>Memory as a Cache</vt:lpstr>
      <vt:lpstr>Page Replacement Algorithms</vt:lpstr>
      <vt:lpstr>Thrashing</vt:lpstr>
      <vt:lpstr>Exercise 4: Paging</vt:lpstr>
      <vt:lpstr>Evaluating Paging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Introduction to Computer Systems</dc:title>
  <dc:creator>Eleanor  Birrell</dc:creator>
  <cp:lastModifiedBy>Eleanor Birrell</cp:lastModifiedBy>
  <cp:revision>141</cp:revision>
  <cp:lastPrinted>2019-10-30T02:22:25Z</cp:lastPrinted>
  <dcterms:created xsi:type="dcterms:W3CDTF">2019-03-11T20:39:59Z</dcterms:created>
  <dcterms:modified xsi:type="dcterms:W3CDTF">2024-10-23T23:02:47Z</dcterms:modified>
</cp:coreProperties>
</file>