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359" r:id="rId3"/>
    <p:sldId id="1306" r:id="rId4"/>
    <p:sldId id="1308" r:id="rId5"/>
    <p:sldId id="1310" r:id="rId6"/>
    <p:sldId id="1313" r:id="rId7"/>
    <p:sldId id="1307" r:id="rId8"/>
    <p:sldId id="607" r:id="rId9"/>
    <p:sldId id="608" r:id="rId10"/>
    <p:sldId id="609" r:id="rId11"/>
    <p:sldId id="610" r:id="rId12"/>
    <p:sldId id="612" r:id="rId13"/>
    <p:sldId id="611" r:id="rId14"/>
    <p:sldId id="83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97" autoAdjust="0"/>
    <p:restoredTop sz="78218" autoAdjust="0"/>
  </p:normalViewPr>
  <p:slideViewPr>
    <p:cSldViewPr>
      <p:cViewPr varScale="1">
        <p:scale>
          <a:sx n="124" d="100"/>
          <a:sy n="124" d="100"/>
        </p:scale>
        <p:origin x="130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base" latinLnBrk="0" hangingPunct="1"/>
            <a:r>
              <a:rPr lang="en-US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SF Negative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jns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~SF Nonnegative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27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eaLnBrk="1" fontAlgn="base" latinLnBrk="0" hangingPunct="1"/>
            <a:r>
              <a:rPr lang="en-US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SF Negative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base" latinLnBrk="0" hangingPunct="1"/>
            <a:r>
              <a:rPr lang="en-US" sz="1200" b="0" i="0" u="none" strike="noStrike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jns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~SF Nonnegative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65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672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also do conditional jump at top and absolute jump at bottom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342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95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latin typeface="Times New Roman" pitchFamily="-96" charset="0"/>
              </a:rPr>
              <a:t>Note: can tell </a:t>
            </a:r>
            <a:r>
              <a:rPr lang="en-US" dirty="0" err="1">
                <a:latin typeface="Times New Roman" pitchFamily="-96" charset="0"/>
              </a:rPr>
              <a:t>i</a:t>
            </a:r>
            <a:r>
              <a:rPr lang="en-US" dirty="0">
                <a:latin typeface="Times New Roman" pitchFamily="-96" charset="0"/>
              </a:rPr>
              <a:t> is %</a:t>
            </a:r>
            <a:r>
              <a:rPr lang="en-US" dirty="0" err="1">
                <a:latin typeface="Times New Roman" pitchFamily="-96" charset="0"/>
              </a:rPr>
              <a:t>rsi</a:t>
            </a:r>
            <a:r>
              <a:rPr lang="en-US" dirty="0">
                <a:latin typeface="Times New Roman" pitchFamily="-96" charset="0"/>
              </a:rPr>
              <a:t> b/c used in </a:t>
            </a:r>
            <a:r>
              <a:rPr lang="en-US" dirty="0" err="1">
                <a:latin typeface="Times New Roman" pitchFamily="-96" charset="0"/>
              </a:rPr>
              <a:t>cmp</a:t>
            </a:r>
            <a:r>
              <a:rPr lang="en-US">
                <a:latin typeface="Times New Roman" pitchFamily="-96" charset="0"/>
              </a:rPr>
              <a:t>. </a:t>
            </a:r>
            <a:endParaRPr lang="en-US" dirty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386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9/16/24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9/16/24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	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6: Control Flow in Assembly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B36633-99E1-0D47-B3BF-55C09CAFE6B2}"/>
              </a:ext>
            </a:extLst>
          </p:cNvPr>
          <p:cNvGrpSpPr/>
          <p:nvPr/>
        </p:nvGrpSpPr>
        <p:grpSpPr>
          <a:xfrm>
            <a:off x="5905500" y="1355599"/>
            <a:ext cx="2806885" cy="3064001"/>
            <a:chOff x="5905500" y="1355599"/>
            <a:chExt cx="2806885" cy="306400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88BE9E-C947-0C45-9A2D-5AFDB1728FE2}"/>
                </a:ext>
              </a:extLst>
            </p:cNvPr>
            <p:cNvSpPr/>
            <p:nvPr/>
          </p:nvSpPr>
          <p:spPr>
            <a:xfrm>
              <a:off x="5905500" y="1676400"/>
              <a:ext cx="1752600" cy="252360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0CC0A5-CCF8-5848-A36E-DE4CDCE90A4C}"/>
                </a:ext>
              </a:extLst>
            </p:cNvPr>
            <p:cNvSpPr txBox="1"/>
            <p:nvPr/>
          </p:nvSpPr>
          <p:spPr>
            <a:xfrm>
              <a:off x="6272686" y="1355599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Memory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0AF753-99D3-424C-A2E0-8F644C9FD7AF}"/>
                </a:ext>
              </a:extLst>
            </p:cNvPr>
            <p:cNvSpPr txBox="1"/>
            <p:nvPr/>
          </p:nvSpPr>
          <p:spPr>
            <a:xfrm>
              <a:off x="7732630" y="1522359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0x7FFF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A3DCFA-2C50-7A45-B084-03F32EC552EA}"/>
                </a:ext>
              </a:extLst>
            </p:cNvPr>
            <p:cNvSpPr txBox="1"/>
            <p:nvPr/>
          </p:nvSpPr>
          <p:spPr>
            <a:xfrm>
              <a:off x="7732630" y="4050268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006668-E5C5-6B4E-8CEB-085D03A810F0}"/>
              </a:ext>
            </a:extLst>
          </p:cNvPr>
          <p:cNvGrpSpPr/>
          <p:nvPr/>
        </p:nvGrpSpPr>
        <p:grpSpPr>
          <a:xfrm>
            <a:off x="727264" y="1676401"/>
            <a:ext cx="3423761" cy="2523598"/>
            <a:chOff x="727264" y="1676401"/>
            <a:chExt cx="3423761" cy="252359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C59931-B94E-5E42-BF58-BDD4B19EF9E1}"/>
                </a:ext>
              </a:extLst>
            </p:cNvPr>
            <p:cNvSpPr/>
            <p:nvPr/>
          </p:nvSpPr>
          <p:spPr>
            <a:xfrm>
              <a:off x="727264" y="1676401"/>
              <a:ext cx="3310216" cy="25235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FBE34E-9032-8140-BED6-2946287E8555}"/>
                </a:ext>
              </a:extLst>
            </p:cNvPr>
            <p:cNvSpPr txBox="1"/>
            <p:nvPr/>
          </p:nvSpPr>
          <p:spPr>
            <a:xfrm>
              <a:off x="727265" y="1688068"/>
              <a:ext cx="3423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Central Processing Unit (CPU)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Review: Assembly/Machine Code View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4571999"/>
            <a:ext cx="4852987" cy="193290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 defTabSz="895350">
              <a:buFont typeface="Wingdings 3"/>
              <a:buNone/>
              <a:tabLst>
                <a:tab pos="1371600" algn="l"/>
                <a:tab pos="4572000" algn="l"/>
              </a:tabLst>
            </a:pPr>
            <a:r>
              <a:rPr lang="en-US" sz="2400" dirty="0">
                <a:latin typeface="+mn-lt"/>
              </a:rPr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PC: Program counter (%rip)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Register file: 16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Float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Condition codes</a:t>
            </a: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5067300" y="4591050"/>
            <a:ext cx="3619500" cy="1955768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lvl="2" indent="0">
              <a:buNone/>
            </a:pPr>
            <a:r>
              <a:rPr lang="en-US" sz="2400" dirty="0"/>
              <a:t>Memory</a:t>
            </a:r>
          </a:p>
          <a:p>
            <a:pPr marL="571500" lvl="2" indent="-165100"/>
            <a:r>
              <a:rPr lang="en-US" dirty="0"/>
              <a:t>Byte addressable array</a:t>
            </a:r>
          </a:p>
          <a:p>
            <a:pPr marL="571500" lvl="2" indent="-165100"/>
            <a:r>
              <a:rPr lang="en-US" dirty="0"/>
              <a:t>Code and user data</a:t>
            </a:r>
          </a:p>
          <a:p>
            <a:pPr marL="571500" lvl="2" indent="-165100"/>
            <a:r>
              <a:rPr lang="en-US" dirty="0"/>
              <a:t>Stack to support procedures</a:t>
            </a:r>
          </a:p>
          <a:p>
            <a:pPr marL="0" indent="0"/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0C37A-C923-944F-BD1E-C1B68E802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200" y="2844800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9E6994-66F5-4142-90E3-659F9BD3D301}"/>
              </a:ext>
            </a:extLst>
          </p:cNvPr>
          <p:cNvGrpSpPr/>
          <p:nvPr/>
        </p:nvGrpSpPr>
        <p:grpSpPr>
          <a:xfrm>
            <a:off x="4076700" y="2320520"/>
            <a:ext cx="1752600" cy="422945"/>
            <a:chOff x="4076700" y="2320520"/>
            <a:chExt cx="1752600" cy="422945"/>
          </a:xfrm>
        </p:grpSpPr>
        <p:sp>
          <p:nvSpPr>
            <p:cNvPr id="23" name="Line 10">
              <a:extLst>
                <a:ext uri="{FF2B5EF4-FFF2-40B4-BE49-F238E27FC236}">
                  <a16:creationId xmlns:a16="http://schemas.microsoft.com/office/drawing/2014/main" id="{44A05010-27DC-DF4E-B16B-161B0BB0F0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6700" y="2743465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 type="triangle" w="lg" len="lg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6" name="Text Box 13">
              <a:extLst>
                <a:ext uri="{FF2B5EF4-FFF2-40B4-BE49-F238E27FC236}">
                  <a16:creationId xmlns:a16="http://schemas.microsoft.com/office/drawing/2014/main" id="{8E233AB5-92AC-3C4E-B346-8F0445C2B0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6700" y="2320520"/>
              <a:ext cx="17526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Data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9FA864-9D78-C44A-9FB5-61E11FAAABF4}"/>
              </a:ext>
            </a:extLst>
          </p:cNvPr>
          <p:cNvGrpSpPr/>
          <p:nvPr/>
        </p:nvGrpSpPr>
        <p:grpSpPr>
          <a:xfrm>
            <a:off x="4114800" y="3603200"/>
            <a:ext cx="1788824" cy="816400"/>
            <a:chOff x="4114800" y="3641055"/>
            <a:chExt cx="1788824" cy="816400"/>
          </a:xfrm>
        </p:grpSpPr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55B10E0E-78FC-9A49-A429-67B3762CD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399140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A16E1308-C9F3-764E-A288-3DE9C8AC5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413611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4360257F-E52E-9B4A-9C8D-9E20FBB23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1024" y="3641055"/>
              <a:ext cx="17526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Addresses</a:t>
              </a:r>
            </a:p>
          </p:txBody>
        </p:sp>
        <p:sp>
          <p:nvSpPr>
            <p:cNvPr id="27" name="Text Box 14">
              <a:extLst>
                <a:ext uri="{FF2B5EF4-FFF2-40B4-BE49-F238E27FC236}">
                  <a16:creationId xmlns:a16="http://schemas.microsoft.com/office/drawing/2014/main" id="{53BAEF4F-37A4-7948-B7C7-D9BFF8B04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2900" y="4059910"/>
              <a:ext cx="16764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Instructions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8EADC3-5446-9B47-BA8E-AF22922ED895}"/>
              </a:ext>
            </a:extLst>
          </p:cNvPr>
          <p:cNvGrpSpPr/>
          <p:nvPr/>
        </p:nvGrpSpPr>
        <p:grpSpPr>
          <a:xfrm>
            <a:off x="5905500" y="1676400"/>
            <a:ext cx="1752601" cy="2523601"/>
            <a:chOff x="5905500" y="1676400"/>
            <a:chExt cx="1752601" cy="25236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A38AEA-2056-DE43-AF69-3BA9804ACEA0}"/>
                </a:ext>
              </a:extLst>
            </p:cNvPr>
            <p:cNvSpPr/>
            <p:nvPr/>
          </p:nvSpPr>
          <p:spPr>
            <a:xfrm>
              <a:off x="5905500" y="3870817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0D2EAF-8B7E-1B4A-919F-EB736C1FFD19}"/>
                </a:ext>
              </a:extLst>
            </p:cNvPr>
            <p:cNvSpPr/>
            <p:nvPr/>
          </p:nvSpPr>
          <p:spPr>
            <a:xfrm>
              <a:off x="5905500" y="354163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08102D-98BF-5640-AA6D-044F16A936DE}"/>
                </a:ext>
              </a:extLst>
            </p:cNvPr>
            <p:cNvSpPr/>
            <p:nvPr/>
          </p:nvSpPr>
          <p:spPr>
            <a:xfrm>
              <a:off x="5905501" y="1676400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ADEB02-D80E-C443-A6D8-34DB783C4FC4}"/>
                </a:ext>
              </a:extLst>
            </p:cNvPr>
            <p:cNvSpPr/>
            <p:nvPr/>
          </p:nvSpPr>
          <p:spPr>
            <a:xfrm>
              <a:off x="5905500" y="3024705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6244FF0-8C8C-334D-9559-2049DCD4C279}"/>
                </a:ext>
              </a:extLst>
            </p:cNvPr>
            <p:cNvCxnSpPr>
              <a:stCxn id="34" idx="0"/>
            </p:cNvCxnSpPr>
            <p:nvPr/>
          </p:nvCxnSpPr>
          <p:spPr>
            <a:xfrm flipH="1" flipV="1">
              <a:off x="6781799" y="2732568"/>
              <a:ext cx="1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9E53B77-836B-4444-AC53-B686CDBDFE01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6781801" y="2184400"/>
              <a:ext cx="0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C4E88-BE5F-F645-8764-919FD766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133600"/>
            <a:ext cx="1676400" cy="6460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BA7F21-F5C7-2C47-84BD-6F40D28B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276600"/>
            <a:ext cx="1066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968EC6-80A6-4E47-864D-2630553EA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883033"/>
            <a:ext cx="1676400" cy="294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Float registers</a:t>
            </a:r>
          </a:p>
        </p:txBody>
      </p:sp>
    </p:spTree>
    <p:extLst>
      <p:ext uri="{BB962C8B-B14F-4D97-AF65-F5344CB8AC3E}">
        <p14:creationId xmlns:p14="http://schemas.microsoft.com/office/powerpoint/2010/main" val="1323987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8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Conditional Jumps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/>
              <a:t>jX</a:t>
            </a:r>
            <a:r>
              <a:rPr lang="en-US" dirty="0"/>
              <a:t> instructions</a:t>
            </a:r>
          </a:p>
          <a:p>
            <a:r>
              <a:rPr lang="en-US" dirty="0"/>
              <a:t>Jump to different part of code if condition is true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Group 5"/>
          <p:cNvGraphicFramePr>
            <a:graphicFrameLocks noGrp="1"/>
          </p:cNvGraphicFramePr>
          <p:nvPr/>
        </p:nvGraphicFramePr>
        <p:xfrm>
          <a:off x="2632075" y="2590800"/>
          <a:ext cx="3879850" cy="262128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0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jX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Description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jmp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Unconditional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Equal / Zero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jne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Not Equal / Not Zero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jl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Less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54683869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jle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Less or Equal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4145387499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jg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Greater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7106224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jge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Greater or Equal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53163148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30D2C0F3-F63F-379B-631D-8E1DD22B7B35}"/>
              </a:ext>
            </a:extLst>
          </p:cNvPr>
          <p:cNvSpPr txBox="1"/>
          <p:nvPr/>
        </p:nvSpPr>
        <p:spPr>
          <a:xfrm>
            <a:off x="457200" y="5315636"/>
            <a:ext cx="838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Whether or not we jump depends on how the output of the last operation compares to zero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Operation includes arithmetic, </a:t>
            </a:r>
            <a:r>
              <a:rPr lang="en-US" sz="2400" dirty="0" err="1"/>
              <a:t>cmp</a:t>
            </a:r>
            <a:r>
              <a:rPr lang="en-US" sz="2400" dirty="0"/>
              <a:t>, test</a:t>
            </a:r>
          </a:p>
          <a:p>
            <a:pPr marL="285750" indent="-285750">
              <a:buFont typeface="Arial" panose="020B0604020202020204" pitchFamily="34" charset="0"/>
              <a:buChar char="•"/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Not set by </a:t>
            </a:r>
            <a:r>
              <a:rPr lang="en-US" sz="2400" dirty="0">
                <a:latin typeface="Courier New Bold" charset="0"/>
                <a:cs typeface="Courier New Bold" charset="0"/>
                <a:sym typeface="Courier New Bold" charset="0"/>
              </a:rPr>
              <a:t>lea</a:t>
            </a:r>
            <a:r>
              <a:rPr lang="en-US" sz="2400" dirty="0"/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3051764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Conditional Jumps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Whether or not we jump depends on how the output of the last arithmetic operation compares to zero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Not set by </a:t>
            </a:r>
            <a:r>
              <a:rPr lang="en-US" sz="2400" dirty="0">
                <a:latin typeface="Courier New Bold" charset="0"/>
                <a:cs typeface="Courier New Bold" charset="0"/>
                <a:sym typeface="Courier New Bold" charset="0"/>
              </a:rPr>
              <a:t>lea</a:t>
            </a:r>
            <a:r>
              <a:rPr lang="en-US" sz="2400" dirty="0"/>
              <a:t> instruction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Unless there's an </a:t>
            </a:r>
            <a:r>
              <a:rPr lang="en-US" dirty="0"/>
              <a:t>explicit conditional evaluation more recently</a:t>
            </a:r>
          </a:p>
          <a:p>
            <a:pPr lvl="1"/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cmp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a,b</a:t>
            </a:r>
            <a:r>
              <a:rPr lang="en-US" dirty="0"/>
              <a:t> like computing 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b-a</a:t>
            </a:r>
            <a:r>
              <a:rPr lang="en-US" dirty="0"/>
              <a:t> without setting destination</a:t>
            </a:r>
          </a:p>
          <a:p>
            <a:pPr lvl="1"/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test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a,b</a:t>
            </a:r>
            <a:r>
              <a:rPr lang="en-US" dirty="0"/>
              <a:t> like computing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a&amp;b</a:t>
            </a:r>
            <a:r>
              <a:rPr lang="en-US" dirty="0"/>
              <a:t> without setting destination 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2400" dirty="0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6AA17D9-CE78-FE51-6035-DAFAFDB7BFF0}"/>
              </a:ext>
            </a:extLst>
          </p:cNvPr>
          <p:cNvSpPr>
            <a:spLocks/>
          </p:cNvSpPr>
          <p:nvPr/>
        </p:nvSpPr>
        <p:spPr bwMode="auto">
          <a:xfrm>
            <a:off x="1600200" y="2362200"/>
            <a:ext cx="5646420" cy="9293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6200" tIns="76200" rIns="76200" bIns="76200"/>
          <a:lstStyle/>
          <a:p>
            <a:pPr algn="l">
              <a:tabLst>
                <a:tab pos="228600" algn="l"/>
                <a:tab pos="228600" algn="l"/>
              </a:tabLst>
            </a:pPr>
            <a:r>
              <a:rPr lang="en-US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movq</a:t>
            </a:r>
            <a:r>
              <a:rPr lang="en-US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$47, %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rax</a:t>
            </a:r>
            <a:endParaRPr lang="en-US" b="1" dirty="0">
              <a:solidFill>
                <a:schemeClr val="tx1"/>
              </a:solidFill>
              <a:latin typeface="Courier New" charset="0"/>
              <a:cs typeface="Courier New" charset="0"/>
              <a:sym typeface="Courier Ne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b="1" dirty="0" err="1">
                <a:solidFill>
                  <a:schemeClr val="tx1"/>
                </a:solidFill>
                <a:latin typeface="Courier New" charset="0"/>
                <a:ea typeface="Lucida Grande" charset="0"/>
                <a:cs typeface="Courier New" charset="0"/>
                <a:sym typeface="Courier New" charset="0"/>
              </a:rPr>
              <a:t>subq</a:t>
            </a:r>
            <a:r>
              <a:rPr lang="en-US" b="1" dirty="0">
                <a:solidFill>
                  <a:schemeClr val="tx1"/>
                </a:solidFill>
                <a:latin typeface="Courier New" charset="0"/>
                <a:ea typeface="Lucida Grande" charset="0"/>
                <a:cs typeface="Courier New" charset="0"/>
                <a:sym typeface="Courier New" charset="0"/>
              </a:rPr>
              <a:t> $13, %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  <a:ea typeface="Lucida Grande" charset="0"/>
                <a:cs typeface="Courier New" charset="0"/>
                <a:sym typeface="Courier New" charset="0"/>
              </a:rPr>
              <a:t>rax</a:t>
            </a:r>
            <a:endParaRPr lang="en-US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jg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.L2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059CA9-0A33-4D0F-C926-4596C946DDDC}"/>
              </a:ext>
            </a:extLst>
          </p:cNvPr>
          <p:cNvSpPr>
            <a:spLocks/>
          </p:cNvSpPr>
          <p:nvPr/>
        </p:nvSpPr>
        <p:spPr bwMode="auto">
          <a:xfrm>
            <a:off x="1600200" y="3436464"/>
            <a:ext cx="5646420" cy="92932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6200" tIns="76200" rIns="76200" bIns="76200"/>
          <a:lstStyle/>
          <a:p>
            <a:pPr algn="l">
              <a:tabLst>
                <a:tab pos="228600" algn="l"/>
                <a:tab pos="228600" algn="l"/>
              </a:tabLst>
            </a:pPr>
            <a:r>
              <a:rPr lang="en-US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movq</a:t>
            </a:r>
            <a:r>
              <a:rPr lang="en-US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$47, %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rax</a:t>
            </a:r>
            <a:endParaRPr lang="en-US" b="1" dirty="0">
              <a:solidFill>
                <a:schemeClr val="tx1"/>
              </a:solidFill>
              <a:latin typeface="Courier New" charset="0"/>
              <a:cs typeface="Courier New" charset="0"/>
              <a:sym typeface="Courier Ne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b="1" dirty="0" err="1">
                <a:solidFill>
                  <a:schemeClr val="tx1"/>
                </a:solidFill>
                <a:latin typeface="Courier New" charset="0"/>
                <a:ea typeface="Lucida Grande" charset="0"/>
                <a:cs typeface="Courier New" charset="0"/>
                <a:sym typeface="Courier New" charset="0"/>
              </a:rPr>
              <a:t>subq</a:t>
            </a:r>
            <a:r>
              <a:rPr lang="en-US" b="1" dirty="0">
                <a:solidFill>
                  <a:schemeClr val="tx1"/>
                </a:solidFill>
                <a:latin typeface="Courier New" charset="0"/>
                <a:ea typeface="Lucida Grande" charset="0"/>
                <a:cs typeface="Courier New" charset="0"/>
                <a:sym typeface="Courier New" charset="0"/>
              </a:rPr>
              <a:t> $13, %</a:t>
            </a:r>
            <a:r>
              <a:rPr lang="en-US" b="1" dirty="0" err="1">
                <a:solidFill>
                  <a:schemeClr val="tx1"/>
                </a:solidFill>
                <a:latin typeface="Courier New" charset="0"/>
                <a:ea typeface="Lucida Grande" charset="0"/>
                <a:cs typeface="Courier New" charset="0"/>
                <a:sym typeface="Courier New" charset="0"/>
              </a:rPr>
              <a:t>rax</a:t>
            </a:r>
            <a:endParaRPr lang="en-US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je .L2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DB52D0-6ABA-46E1-CF02-E97558AA2B58}"/>
              </a:ext>
            </a:extLst>
          </p:cNvPr>
          <p:cNvSpPr txBox="1"/>
          <p:nvPr/>
        </p:nvSpPr>
        <p:spPr>
          <a:xfrm>
            <a:off x="7543800" y="275812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jump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211ABE-1649-EBA9-D8A1-2809F874E911}"/>
              </a:ext>
            </a:extLst>
          </p:cNvPr>
          <p:cNvSpPr txBox="1"/>
          <p:nvPr/>
        </p:nvSpPr>
        <p:spPr>
          <a:xfrm>
            <a:off x="7543799" y="3684196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no jump</a:t>
            </a:r>
          </a:p>
        </p:txBody>
      </p:sp>
    </p:spTree>
    <p:extLst>
      <p:ext uri="{BB962C8B-B14F-4D97-AF65-F5344CB8AC3E}">
        <p14:creationId xmlns:p14="http://schemas.microsoft.com/office/powerpoint/2010/main" val="199146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Condition Codes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Single bit registers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ZF</a:t>
            </a:r>
            <a:r>
              <a:rPr lang="en-US" dirty="0"/>
              <a:t> Zero Flag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PF</a:t>
            </a:r>
            <a:r>
              <a:rPr lang="en-US" dirty="0"/>
              <a:t> Parity Flag 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SF</a:t>
            </a:r>
            <a:r>
              <a:rPr lang="en-US" dirty="0"/>
              <a:t>  Sign Flag (for signed)	 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>
                <a:latin typeface="Calibri Bold" charset="0"/>
                <a:ea typeface="Calibri Bold" charset="0"/>
                <a:cs typeface="Calibri Bold" charset="0"/>
                <a:sym typeface="Calibri Bold" charset="0"/>
              </a:rPr>
              <a:t>OF</a:t>
            </a:r>
            <a:r>
              <a:rPr lang="en-US" dirty="0"/>
              <a:t> Overflow Flag (for signed)</a:t>
            </a:r>
          </a:p>
          <a:p>
            <a:pPr marL="591820" lvl="2" indent="0"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CF Carry Flag (for unsigned)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13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Implicitly set (as a side effect) by arithmetic operations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sz="2400" dirty="0"/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dirty="0"/>
              <a:t>Explicitly set by </a:t>
            </a:r>
            <a:r>
              <a:rPr lang="en-US" b="1" dirty="0" err="1">
                <a:latin typeface="Courier" pitchFamily="2" charset="0"/>
              </a:rPr>
              <a:t>cmp</a:t>
            </a:r>
            <a:r>
              <a:rPr lang="en-US" dirty="0"/>
              <a:t> and </a:t>
            </a:r>
            <a:r>
              <a:rPr lang="en-US" b="1" dirty="0">
                <a:latin typeface="Courier" pitchFamily="2" charset="0"/>
              </a:rPr>
              <a:t>test</a:t>
            </a: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endParaRPr lang="en-US" b="1" dirty="0">
              <a:latin typeface="Courier" pitchFamily="2" charset="0"/>
            </a:endParaRPr>
          </a:p>
          <a:p>
            <a:pPr>
              <a:tabLst>
                <a:tab pos="1225550" algn="l"/>
                <a:tab pos="4060825" algn="l"/>
                <a:tab pos="1225550" algn="l"/>
                <a:tab pos="4060825" algn="l"/>
              </a:tabLst>
            </a:pPr>
            <a:r>
              <a:rPr lang="en-US" sz="2400" dirty="0"/>
              <a:t>Not set by </a:t>
            </a:r>
            <a:r>
              <a:rPr lang="en-US" sz="2400" dirty="0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sz="2400" dirty="0"/>
              <a:t> instruction</a:t>
            </a:r>
          </a:p>
        </p:txBody>
      </p:sp>
    </p:spTree>
    <p:extLst>
      <p:ext uri="{BB962C8B-B14F-4D97-AF65-F5344CB8AC3E}">
        <p14:creationId xmlns:p14="http://schemas.microsoft.com/office/powerpoint/2010/main" val="2191068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4582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Review: Implementing Conditional Jumps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US" dirty="0" err="1"/>
              <a:t>jX</a:t>
            </a:r>
            <a:r>
              <a:rPr lang="en-US" dirty="0"/>
              <a:t> instructions</a:t>
            </a:r>
          </a:p>
          <a:p>
            <a:pPr marL="274320" lvl="1">
              <a:spcBef>
                <a:spcPts val="600"/>
              </a:spcBef>
              <a:buClr>
                <a:schemeClr val="accent1"/>
              </a:buClr>
            </a:pPr>
            <a:r>
              <a:rPr lang="en-US" dirty="0"/>
              <a:t>Jump to different part of code if condition is true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3" name="Group 5">
            <a:extLst>
              <a:ext uri="{FF2B5EF4-FFF2-40B4-BE49-F238E27FC236}">
                <a16:creationId xmlns:a16="http://schemas.microsoft.com/office/drawing/2014/main" id="{651E44D3-A61F-5A66-DEB2-80EA3B3AF563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2286000"/>
          <a:ext cx="6096000" cy="32613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109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jX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Condition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20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Description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jmp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1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Unconditional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12900" algn="l"/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ZF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Equal / Zero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jne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~ZF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Not Equal / Not Zero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js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SF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Negative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jns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~SF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Nonnegative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jl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(SF^OF)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Less (Signed)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2600731687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jle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(SF^OF) | ZF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Less or Equal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3892338885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jg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~(SF^OF) &amp; ~ZF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Greater (Signed)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jge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~(SF^OF)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Greater or Equal (Signed)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0C203F5-312D-6544-4902-9AFD187E72D2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5547360"/>
          <a:ext cx="6096000" cy="12801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09663">
                  <a:extLst>
                    <a:ext uri="{9D8B030D-6E8A-4147-A177-3AD203B41FA5}">
                      <a16:colId xmlns:a16="http://schemas.microsoft.com/office/drawing/2014/main" val="3426125745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1603611724"/>
                    </a:ext>
                  </a:extLst>
                </a:gridCol>
                <a:gridCol w="2770187">
                  <a:extLst>
                    <a:ext uri="{9D8B030D-6E8A-4147-A177-3AD203B41FA5}">
                      <a16:colId xmlns:a16="http://schemas.microsoft.com/office/drawing/2014/main" val="966489034"/>
                    </a:ext>
                  </a:extLst>
                </a:gridCol>
              </a:tblGrid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 err="1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jb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CF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Below (unsigned)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2923933073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ourier New Bold" charset="0"/>
                          <a:sym typeface="Courier New Bold" charset="0"/>
                        </a:rPr>
                        <a:t>jbe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  <a:defRPr/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CF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ourier New Bold" charset="0"/>
                          <a:sym typeface="Courier New Bold" charset="0"/>
                        </a:rPr>
                        <a:t>| ZF</a:t>
                      </a: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Below or Equal (Signed)</a:t>
                      </a: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746757626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ja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ourier New Bold" charset="0"/>
                        </a:rPr>
                        <a:t>~ZF &amp; ~CF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Courier New Bold" charset="0"/>
                        <a:sym typeface="Courier New Bold" charset="0"/>
                      </a:endParaRP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u="none" strike="noStrike" cap="none" normalizeH="0" baseline="0" dirty="0">
                          <a:ln>
                            <a:noFill/>
                          </a:ln>
                          <a:effectLst/>
                          <a:sym typeface="Calibri Bold" charset="0"/>
                        </a:rPr>
                        <a:t>Above (unsigned)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ヒラギノ角ゴ ProN W6" charset="0"/>
                        <a:cs typeface="ヒラギノ角ゴ ProN W6" charset="0"/>
                        <a:sym typeface="Calibri Bold" charset="0"/>
                      </a:endParaRP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2327438028"/>
                  </a:ext>
                </a:extLst>
              </a:tr>
              <a:tr h="3127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ourier New Bold" charset="0"/>
                          <a:sym typeface="Courier New Bold" charset="0"/>
                        </a:rPr>
                        <a:t>jae</a:t>
                      </a: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ourier New Bold" charset="0"/>
                          <a:sym typeface="Courier New Bold" charset="0"/>
                        </a:rPr>
                        <a:t>~CF</a:t>
                      </a:r>
                    </a:p>
                  </a:txBody>
                  <a:tcPr marL="38100" marR="38100" marT="38100" marB="3810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16510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Above or Equal (Signed)</a:t>
                      </a:r>
                    </a:p>
                  </a:txBody>
                  <a:tcPr marL="38100" marR="38100" marT="38100" marB="38100" horzOverflow="overflow"/>
                </a:tc>
                <a:extLst>
                  <a:ext uri="{0D108BD9-81ED-4DB2-BD59-A6C34878D82A}">
                    <a16:rowId xmlns:a16="http://schemas.microsoft.com/office/drawing/2014/main" val="105180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7349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Conditional Branching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876802" y="2501900"/>
            <a:ext cx="3987798" cy="313932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 err="1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absdiff</a:t>
            </a: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: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endParaRPr lang="en-US" dirty="0">
              <a:solidFill>
                <a:srgbClr val="0000FF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endParaRPr lang="en-US" dirty="0">
              <a:solidFill>
                <a:srgbClr val="0000FF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movq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rdi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, %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rax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subq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rsi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, %</a:t>
            </a:r>
            <a:r>
              <a:rPr lang="en-US" dirty="0" err="1">
                <a:solidFill>
                  <a:srgbClr val="0000FF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rax</a:t>
            </a:r>
            <a:endParaRPr lang="en-US" dirty="0">
              <a:solidFill>
                <a:srgbClr val="0000FF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ret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.L4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movq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rsi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, %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rax</a:t>
            </a:r>
            <a:endParaRPr lang="en-US" dirty="0">
              <a:solidFill>
                <a:srgbClr val="CC0000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subq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rdi</a:t>
            </a:r>
            <a:r>
              <a:rPr lang="en-US" dirty="0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, %</a:t>
            </a:r>
            <a:r>
              <a:rPr lang="en-US" dirty="0" err="1">
                <a:solidFill>
                  <a:srgbClr val="CC0000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rax</a:t>
            </a:r>
            <a:endParaRPr lang="en-US" dirty="0">
              <a:solidFill>
                <a:srgbClr val="CC0000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ret</a:t>
            </a:r>
          </a:p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endParaRPr lang="en-US" dirty="0"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</p:txBody>
      </p:sp>
      <p:sp>
        <p:nvSpPr>
          <p:cNvPr id="5" name="Rectangle 4"/>
          <p:cNvSpPr>
            <a:spLocks/>
          </p:cNvSpPr>
          <p:nvPr/>
        </p:nvSpPr>
        <p:spPr bwMode="auto">
          <a:xfrm>
            <a:off x="457200" y="2514600"/>
            <a:ext cx="4114800" cy="3111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absdiff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(long x, long y){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result;</a:t>
            </a:r>
          </a:p>
          <a:p>
            <a:pPr algn="l"/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if (x &gt; y){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</a:t>
            </a:r>
            <a:r>
              <a:rPr lang="en-US" sz="18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result = x-y;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}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else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</a:t>
            </a:r>
            <a:r>
              <a:rPr lang="en-US" sz="18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result = y-x;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}</a:t>
            </a:r>
          </a:p>
          <a:p>
            <a:pPr algn="l"/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algn="l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return result;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499908"/>
              </p:ext>
            </p:extLst>
          </p:nvPr>
        </p:nvGraphicFramePr>
        <p:xfrm>
          <a:off x="6172200" y="5374640"/>
          <a:ext cx="2971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0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37B7B987-878F-C248-929F-A3292CC4E9FC}"/>
              </a:ext>
            </a:extLst>
          </p:cNvPr>
          <p:cNvSpPr/>
          <p:nvPr/>
        </p:nvSpPr>
        <p:spPr>
          <a:xfrm>
            <a:off x="4852989" y="276838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en-US" dirty="0" err="1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cmpq</a:t>
            </a: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</a:t>
            </a:r>
            <a:r>
              <a:rPr lang="en-US" dirty="0" err="1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rsi</a:t>
            </a: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rdi</a:t>
            </a: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D561B7E-BF62-DA41-84A3-B33284C1087F}"/>
              </a:ext>
            </a:extLst>
          </p:cNvPr>
          <p:cNvSpPr/>
          <p:nvPr/>
        </p:nvSpPr>
        <p:spPr>
          <a:xfrm>
            <a:off x="4852989" y="30596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en-US" dirty="0" err="1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jle</a:t>
            </a: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 .L4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29ED1F-62E6-7441-A008-ABE40B46EEE2}"/>
              </a:ext>
            </a:extLst>
          </p:cNvPr>
          <p:cNvSpPr/>
          <p:nvPr/>
        </p:nvSpPr>
        <p:spPr>
          <a:xfrm>
            <a:off x="5015798" y="4156253"/>
            <a:ext cx="2717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  <a:tab pos="1828800" algn="l"/>
                <a:tab pos="457200" algn="l"/>
                <a:tab pos="1371600" algn="l"/>
              </a:tabLst>
            </a:pPr>
            <a:r>
              <a:rPr lang="en-US" dirty="0"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      # x–y &lt;= 0</a:t>
            </a:r>
          </a:p>
        </p:txBody>
      </p:sp>
    </p:spTree>
    <p:extLst>
      <p:ext uri="{BB962C8B-B14F-4D97-AF65-F5344CB8AC3E}">
        <p14:creationId xmlns:p14="http://schemas.microsoft.com/office/powerpoint/2010/main" val="17336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4BD54-962D-E745-958A-72E69EFDD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Conditionals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39AD0-F51A-DE40-ABAD-55B9851970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347148" cy="54102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test: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leaq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(%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rdi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rsi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),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addq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rdx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cmpq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$47,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jne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.L2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movq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rdi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jmp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.L4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.L2: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cmpq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$47,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jle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.L3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movq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rsi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jmp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.L4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.L3.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movq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rdx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.L4: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rep; ret</a:t>
            </a:r>
          </a:p>
          <a:p>
            <a:pPr marL="0" indent="0">
              <a:buNone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CED643-9841-884E-84BC-B3CEE5BC9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68252" y="1371600"/>
            <a:ext cx="4347148" cy="5410200"/>
          </a:xfr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test(long x, long y, long z){</a:t>
            </a:r>
          </a:p>
          <a:p>
            <a:pPr marL="0" indent="0">
              <a:buNone/>
            </a:pP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long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val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= __________;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if (__________);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    __________;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} else if (__________);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    __________;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} else {</a:t>
            </a:r>
          </a:p>
          <a:p>
            <a:pPr marL="0" indent="0">
              <a:buNone/>
            </a:pP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    __________;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}</a:t>
            </a:r>
          </a:p>
          <a:p>
            <a:pPr marL="0" indent="0">
              <a:buNone/>
            </a:pP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return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val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;</a:t>
            </a:r>
          </a:p>
          <a:p>
            <a:pPr marL="0" indent="0"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4AE3E2-8AE3-73A7-BB6B-85EFBF3A9896}"/>
              </a:ext>
            </a:extLst>
          </p:cNvPr>
          <p:cNvSpPr txBox="1"/>
          <p:nvPr/>
        </p:nvSpPr>
        <p:spPr>
          <a:xfrm>
            <a:off x="6219398" y="1848022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 + y + z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25EF37-BB10-D28F-DCE3-923CABB98F3F}"/>
              </a:ext>
            </a:extLst>
          </p:cNvPr>
          <p:cNvSpPr txBox="1"/>
          <p:nvPr/>
        </p:nvSpPr>
        <p:spPr>
          <a:xfrm>
            <a:off x="5465887" y="2380734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== 47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3DAEF5-595F-7B4F-6D57-471797359583}"/>
              </a:ext>
            </a:extLst>
          </p:cNvPr>
          <p:cNvSpPr txBox="1"/>
          <p:nvPr/>
        </p:nvSpPr>
        <p:spPr>
          <a:xfrm>
            <a:off x="5486400" y="28945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57F950-440C-C524-9BB4-BBFA6A8EA563}"/>
              </a:ext>
            </a:extLst>
          </p:cNvPr>
          <p:cNvSpPr txBox="1"/>
          <p:nvPr/>
        </p:nvSpPr>
        <p:spPr>
          <a:xfrm>
            <a:off x="6320273" y="344650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&gt; 47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D3AF42-93CB-54CF-B2E1-6DD992F5A1E9}"/>
              </a:ext>
            </a:extLst>
          </p:cNvPr>
          <p:cNvSpPr txBox="1"/>
          <p:nvPr/>
        </p:nvSpPr>
        <p:spPr>
          <a:xfrm>
            <a:off x="5486400" y="3969775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8FBC01-6998-DCED-49C7-BB835A469153}"/>
              </a:ext>
            </a:extLst>
          </p:cNvPr>
          <p:cNvSpPr txBox="1"/>
          <p:nvPr/>
        </p:nvSpPr>
        <p:spPr>
          <a:xfrm>
            <a:off x="5486400" y="5044982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z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8A3800D-FA54-EA8E-2504-6A84B5541B6A}"/>
              </a:ext>
            </a:extLst>
          </p:cNvPr>
          <p:cNvSpPr txBox="1">
            <a:spLocks/>
          </p:cNvSpPr>
          <p:nvPr/>
        </p:nvSpPr>
        <p:spPr>
          <a:xfrm>
            <a:off x="4568252" y="1324351"/>
            <a:ext cx="4347148" cy="5410200"/>
          </a:xfrm>
          <a:prstGeom prst="rect">
            <a:avLst/>
          </a:prstGeom>
          <a:ln w="28575" cap="flat" cmpd="sng" algn="ctr">
            <a:solidFill>
              <a:schemeClr val="accent3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8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test(long x, long y, long z){</a:t>
            </a:r>
          </a:p>
          <a:p>
            <a:pPr marL="0" indent="0">
              <a:buFont typeface="Arial" pitchFamily="34" charset="0"/>
              <a:buNone/>
            </a:pP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long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val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= __________;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if (__________);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    __________;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} else if (__________);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    __________;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} else {</a:t>
            </a:r>
          </a:p>
          <a:p>
            <a:pPr marL="0" indent="0">
              <a:buFont typeface="Arial" pitchFamily="34" charset="0"/>
              <a:buNone/>
            </a:pP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    __________;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}</a:t>
            </a:r>
          </a:p>
          <a:p>
            <a:pPr marL="0" indent="0">
              <a:buFont typeface="Arial" pitchFamily="34" charset="0"/>
              <a:buNone/>
            </a:pPr>
            <a:endParaRPr lang="en-US" sz="19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return </a:t>
            </a:r>
            <a:r>
              <a:rPr lang="en-US" sz="19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val</a:t>
            </a: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;</a:t>
            </a:r>
          </a:p>
          <a:p>
            <a:pPr marL="0" indent="0">
              <a:buFont typeface="Arial" pitchFamily="34" charset="0"/>
              <a:buNone/>
            </a:pPr>
            <a:r>
              <a:rPr lang="en-US" sz="19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D214C38-5A3B-C1BA-0AEA-0CCEE352AB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58441"/>
              </p:ext>
            </p:extLst>
          </p:nvPr>
        </p:nvGraphicFramePr>
        <p:xfrm>
          <a:off x="7239000" y="5003800"/>
          <a:ext cx="1905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7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852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All use conditions and jumps</a:t>
            </a:r>
          </a:p>
          <a:p>
            <a:pPr lvl="1"/>
            <a:r>
              <a:rPr lang="en-US" dirty="0"/>
              <a:t>do-while</a:t>
            </a:r>
          </a:p>
          <a:p>
            <a:pPr lvl="1"/>
            <a:r>
              <a:rPr lang="en-US" dirty="0"/>
              <a:t>while</a:t>
            </a:r>
          </a:p>
          <a:p>
            <a:pPr lvl="1"/>
            <a:r>
              <a:rPr lang="en-US" dirty="0"/>
              <a:t>for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440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Do-while Loops</a:t>
            </a:r>
          </a:p>
        </p:txBody>
      </p:sp>
      <p:sp>
        <p:nvSpPr>
          <p:cNvPr id="4" name="Rectangle 4"/>
          <p:cNvSpPr>
            <a:spLocks/>
          </p:cNvSpPr>
          <p:nvPr/>
        </p:nvSpPr>
        <p:spPr bwMode="auto">
          <a:xfrm>
            <a:off x="176801" y="1676400"/>
            <a:ext cx="4318999" cy="22645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bitcount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(unsigned long x){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do 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result += x &amp; 0x1;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x &gt;&gt;= 1;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} while (x != 0);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</a:p>
        </p:txBody>
      </p:sp>
      <p:sp>
        <p:nvSpPr>
          <p:cNvPr id="5" name="Rectangle 6"/>
          <p:cNvSpPr>
            <a:spLocks/>
          </p:cNvSpPr>
          <p:nvPr/>
        </p:nvSpPr>
        <p:spPr bwMode="auto">
          <a:xfrm>
            <a:off x="4648200" y="1676400"/>
            <a:ext cx="4318999" cy="22645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bitcount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(unsigned long x){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result = 0;</a:t>
            </a:r>
          </a:p>
          <a:p>
            <a:pPr algn="l"/>
            <a:r>
              <a:rPr lang="en-US" sz="18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loop: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result += x &amp; 0x1;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x &gt;&gt;= 1;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if(x != 0) </a:t>
            </a:r>
            <a:r>
              <a:rPr lang="en-US" sz="180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goto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</a:t>
            </a:r>
            <a:r>
              <a:rPr lang="en-US" sz="1800" dirty="0">
                <a:solidFill>
                  <a:srgbClr val="CC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loop</a:t>
            </a: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return result;</a:t>
            </a:r>
          </a:p>
          <a:p>
            <a:pPr algn="l"/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5F288C8D-A9A0-F645-A736-5186CC8E0603}"/>
              </a:ext>
            </a:extLst>
          </p:cNvPr>
          <p:cNvSpPr/>
          <p:nvPr/>
        </p:nvSpPr>
        <p:spPr>
          <a:xfrm>
            <a:off x="4350999" y="2687495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AC053584-2852-BB4D-A0D3-53FC2BA75919}"/>
              </a:ext>
            </a:extLst>
          </p:cNvPr>
          <p:cNvSpPr>
            <a:spLocks/>
          </p:cNvSpPr>
          <p:nvPr/>
        </p:nvSpPr>
        <p:spPr bwMode="auto">
          <a:xfrm>
            <a:off x="1143000" y="4214072"/>
            <a:ext cx="5791200" cy="2286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en-US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	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movq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$0, %</a:t>
            </a:r>
            <a:r>
              <a:rPr lang="cs-CZ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ax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		#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result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= 0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.L2:				#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loop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: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movq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%rdi, %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rdx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	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andq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$1, %</a:t>
            </a:r>
            <a:r>
              <a:rPr lang="cs-CZ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dx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		#  t =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&amp; 0x1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addq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rdx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, %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rax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	#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result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+= t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shrq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%rdi, $1		#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&gt;&gt;= 1</a:t>
            </a: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jne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  .L2		#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if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(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x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)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goto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loop</a:t>
            </a:r>
            <a:endParaRPr lang="cs-CZ" sz="1800" dirty="0">
              <a:solidFill>
                <a:schemeClr val="tx1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  <a:p>
            <a:pPr algn="l">
              <a:tabLst>
                <a:tab pos="292100" algn="l"/>
                <a:tab pos="292100" algn="l"/>
                <a:tab pos="292100" algn="l"/>
                <a:tab pos="1150938" algn="l"/>
                <a:tab pos="292100" algn="l"/>
                <a:tab pos="2860675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  <a:tab pos="292100" algn="l"/>
                <a:tab pos="3086100" algn="l"/>
              </a:tabLst>
            </a:pP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   </a:t>
            </a:r>
            <a:r>
              <a:rPr lang="cs-CZ" sz="1800" dirty="0" err="1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rep</a:t>
            </a:r>
            <a:r>
              <a:rPr lang="cs-CZ" sz="1800" dirty="0">
                <a:solidFill>
                  <a:schemeClr val="tx1"/>
                </a:solidFill>
                <a:latin typeface="Consolas" panose="020B0609020204030204" pitchFamily="49" charset="0"/>
                <a:ea typeface="Monaco" charset="0"/>
                <a:cs typeface="Consolas" panose="020B0609020204030204" pitchFamily="49" charset="0"/>
                <a:sym typeface="Monaco" charset="0"/>
              </a:rPr>
              <a:t>; ret</a:t>
            </a:r>
            <a:endParaRPr lang="en-US" sz="1800" dirty="0">
              <a:solidFill>
                <a:schemeClr val="tx1"/>
              </a:solidFill>
              <a:latin typeface="Consolas" panose="020B0609020204030204" pitchFamily="49" charset="0"/>
              <a:ea typeface="Monaco" charset="0"/>
              <a:cs typeface="Consolas" panose="020B0609020204030204" pitchFamily="49" charset="0"/>
              <a:sym typeface="Monaco" charset="0"/>
            </a:endParaRPr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6C0A3712-CF20-A044-8F35-B9EB0816D14C}"/>
              </a:ext>
            </a:extLst>
          </p:cNvPr>
          <p:cNvSpPr/>
          <p:nvPr/>
        </p:nvSpPr>
        <p:spPr>
          <a:xfrm rot="5400000">
            <a:off x="5309108" y="3952480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48F2359-B66D-198F-E0E2-78CDA74AA6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690425"/>
              </p:ext>
            </p:extLst>
          </p:nvPr>
        </p:nvGraphicFramePr>
        <p:xfrm>
          <a:off x="5797639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144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While Loops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19158F-3378-D44B-876B-64E70D409B50}" type="slidenum">
              <a:rPr lang="en-US" smtClean="0">
                <a:solidFill>
                  <a:srgbClr val="297FD5"/>
                </a:solidFill>
              </a:rPr>
              <a:pPr/>
              <a:t>11</a:t>
            </a:fld>
            <a:endParaRPr lang="en-US" dirty="0">
              <a:solidFill>
                <a:srgbClr val="297FD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006" y="1362648"/>
            <a:ext cx="4419424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bitcount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(unsigned long x){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long result = 0;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while (x != 0) {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result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+= x &amp; 0x1;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  x &gt;&gt;= 1;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return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result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14711B-6E6D-CEB6-A9CB-6D4F662AB0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725166"/>
              </p:ext>
            </p:extLst>
          </p:nvPr>
        </p:nvGraphicFramePr>
        <p:xfrm>
          <a:off x="5791200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90C483A0-1196-DA56-8612-2C24D07CC57F}"/>
              </a:ext>
            </a:extLst>
          </p:cNvPr>
          <p:cNvSpPr txBox="1"/>
          <p:nvPr/>
        </p:nvSpPr>
        <p:spPr>
          <a:xfrm>
            <a:off x="4601572" y="1349276"/>
            <a:ext cx="4423900" cy="23083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  <a:p>
            <a:endParaRPr lang="fr-FR" b="1" dirty="0">
              <a:latin typeface="Courier New"/>
              <a:cs typeface="Courier New"/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2773207A-775E-2B49-9331-A88321F26E36}"/>
              </a:ext>
            </a:extLst>
          </p:cNvPr>
          <p:cNvSpPr/>
          <p:nvPr/>
        </p:nvSpPr>
        <p:spPr>
          <a:xfrm>
            <a:off x="4349750" y="2284764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E7B55E-4CA2-DD98-F56C-F24D0D82EFED}"/>
              </a:ext>
            </a:extLst>
          </p:cNvPr>
          <p:cNvSpPr txBox="1"/>
          <p:nvPr/>
        </p:nvSpPr>
        <p:spPr>
          <a:xfrm>
            <a:off x="6503095" y="1958876"/>
            <a:ext cx="61266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0479" y="3718678"/>
            <a:ext cx="3599271" cy="3139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hr-HR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	$0, %</a:t>
            </a:r>
            <a:r>
              <a:rPr lang="hr-HR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hr-H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.L1: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test  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rdi,%rdi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je	.L2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andq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$1,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shrq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$1</a:t>
            </a: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nl-NL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.L1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.L2:</a:t>
            </a:r>
            <a:endParaRPr lang="nl-NL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rep; </a:t>
            </a:r>
            <a:r>
              <a:rPr lang="nl-NL" dirty="0" err="1">
                <a:latin typeface="Consolas" panose="020B0609020204030204" pitchFamily="49" charset="0"/>
                <a:cs typeface="Consolas" panose="020B0609020204030204" pitchFamily="49" charset="0"/>
              </a:rPr>
              <a:t>ret</a:t>
            </a:r>
            <a:endParaRPr lang="nl-NL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D9DEE5D-C68B-9F6C-6B62-9A34E5AA844F}"/>
              </a:ext>
            </a:extLst>
          </p:cNvPr>
          <p:cNvSpPr/>
          <p:nvPr/>
        </p:nvSpPr>
        <p:spPr>
          <a:xfrm rot="5400000">
            <a:off x="6833108" y="331419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81C507-294C-F5B6-A303-7216B959B8AC}"/>
              </a:ext>
            </a:extLst>
          </p:cNvPr>
          <p:cNvSpPr txBox="1"/>
          <p:nvPr/>
        </p:nvSpPr>
        <p:spPr>
          <a:xfrm>
            <a:off x="5134564" y="3718679"/>
            <a:ext cx="3599271" cy="313932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hr-HR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	$0, %</a:t>
            </a:r>
            <a:r>
              <a:rPr lang="hr-HR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hr-H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.L2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.L3: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andq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$1,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shrq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$1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.L2: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testq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%rdi</a:t>
            </a: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nl-NL" dirty="0" err="1">
                <a:latin typeface="Consolas" panose="020B0609020204030204" pitchFamily="49" charset="0"/>
                <a:cs typeface="Consolas" panose="020B0609020204030204" pitchFamily="49" charset="0"/>
              </a:rPr>
              <a:t>jne</a:t>
            </a:r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.L3</a:t>
            </a: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rep; </a:t>
            </a:r>
            <a:r>
              <a:rPr lang="nl-NL" dirty="0" err="1">
                <a:latin typeface="Consolas" panose="020B0609020204030204" pitchFamily="49" charset="0"/>
                <a:cs typeface="Consolas" panose="020B0609020204030204" pitchFamily="49" charset="0"/>
              </a:rPr>
              <a:t>ret</a:t>
            </a:r>
            <a:endParaRPr lang="nl-NL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352F7B0-A1D3-FA3F-2124-EACEC19B9F85}"/>
              </a:ext>
            </a:extLst>
          </p:cNvPr>
          <p:cNvSpPr/>
          <p:nvPr/>
        </p:nvSpPr>
        <p:spPr>
          <a:xfrm rot="8417952">
            <a:off x="4231233" y="350753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91095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/>
      <p:bldP spid="10" grpId="0" animBg="1"/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4DB98-886C-824F-AC2D-6AA980EBF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Loops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64475-4A29-4542-A2C5-15CA2E1A0244}"/>
              </a:ext>
            </a:extLst>
          </p:cNvPr>
          <p:cNvSpPr txBox="1">
            <a:spLocks/>
          </p:cNvSpPr>
          <p:nvPr/>
        </p:nvSpPr>
        <p:spPr>
          <a:xfrm>
            <a:off x="228600" y="1828800"/>
            <a:ext cx="4347148" cy="4343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loop:                      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movq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$0,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movq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$0,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rdx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jmp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L1 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L0: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addq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rdx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rax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incq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rdx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L1: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cmp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, %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rdx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jl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L0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B563E4-CA76-0845-B2AD-D8A1A851E36B}"/>
              </a:ext>
            </a:extLst>
          </p:cNvPr>
          <p:cNvSpPr txBox="1">
            <a:spLocks/>
          </p:cNvSpPr>
          <p:nvPr/>
        </p:nvSpPr>
        <p:spPr>
          <a:xfrm>
            <a:off x="4568252" y="1828800"/>
            <a:ext cx="4423348" cy="4343400"/>
          </a:xfrm>
          <a:prstGeom prst="rect">
            <a:avLst/>
          </a:prstGeom>
          <a:ln w="28575" cap="flat" cmpd="sng" algn="ctr">
            <a:solidFill>
              <a:schemeClr val="accent3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loop(long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val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){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ret = 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= ______;</a:t>
            </a:r>
          </a:p>
          <a:p>
            <a:pPr marL="0" indent="0"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while(__________){</a:t>
            </a:r>
          </a:p>
          <a:p>
            <a:pPr marL="0" indent="0"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ret = 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= _______;</a:t>
            </a:r>
          </a:p>
          <a:p>
            <a:pPr marL="0" indent="0"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} 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return ret;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B63E16-C0A1-4E48-65D9-79E5041C2F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4160637"/>
              </p:ext>
            </p:extLst>
          </p:nvPr>
        </p:nvGraphicFramePr>
        <p:xfrm>
          <a:off x="6522308" y="0"/>
          <a:ext cx="2621692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34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val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496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311288-7361-D9BA-C9D1-A485C27FDA73}"/>
              </a:ext>
            </a:extLst>
          </p:cNvPr>
          <p:cNvSpPr txBox="1"/>
          <p:nvPr/>
        </p:nvSpPr>
        <p:spPr>
          <a:xfrm>
            <a:off x="6481525" y="21336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A23DD-0F45-0924-E1E0-3AFB0879C0D2}"/>
              </a:ext>
            </a:extLst>
          </p:cNvPr>
          <p:cNvSpPr txBox="1"/>
          <p:nvPr/>
        </p:nvSpPr>
        <p:spPr>
          <a:xfrm>
            <a:off x="6477000" y="2438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ACB74F-9219-2438-EFBA-25656D2F1E39}"/>
              </a:ext>
            </a:extLst>
          </p:cNvPr>
          <p:cNvSpPr txBox="1"/>
          <p:nvPr/>
        </p:nvSpPr>
        <p:spPr>
          <a:xfrm>
            <a:off x="5715000" y="3135868"/>
            <a:ext cx="1071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val</a:t>
            </a:r>
            <a:endParaRPr lang="en-US" dirty="0">
              <a:solidFill>
                <a:schemeClr val="accent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C354CC-C762-7B44-E74C-0DC3347C165C}"/>
              </a:ext>
            </a:extLst>
          </p:cNvPr>
          <p:cNvSpPr txBox="1"/>
          <p:nvPr/>
        </p:nvSpPr>
        <p:spPr>
          <a:xfrm>
            <a:off x="5962073" y="378725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ret+i</a:t>
            </a:r>
            <a:endParaRPr lang="en-US" dirty="0">
              <a:solidFill>
                <a:schemeClr val="accent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1FFEA0-4709-E060-B639-5561A2638C58}"/>
              </a:ext>
            </a:extLst>
          </p:cNvPr>
          <p:cNvSpPr txBox="1"/>
          <p:nvPr/>
        </p:nvSpPr>
        <p:spPr>
          <a:xfrm>
            <a:off x="6088710" y="4110370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i+1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EFA1A02-A3F6-1E53-CDF8-5B0230129C47}"/>
              </a:ext>
            </a:extLst>
          </p:cNvPr>
          <p:cNvSpPr txBox="1">
            <a:spLocks/>
          </p:cNvSpPr>
          <p:nvPr/>
        </p:nvSpPr>
        <p:spPr>
          <a:xfrm>
            <a:off x="4568252" y="1833081"/>
            <a:ext cx="4423348" cy="4343400"/>
          </a:xfrm>
          <a:prstGeom prst="rect">
            <a:avLst/>
          </a:prstGeom>
          <a:ln w="28575" cap="flat" cmpd="sng" algn="ctr">
            <a:solidFill>
              <a:schemeClr val="accent3"/>
            </a:solidFill>
            <a:prstDash val="soli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long loop(long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val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){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ret = 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long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= ______;</a:t>
            </a:r>
          </a:p>
          <a:p>
            <a:pPr marL="0" indent="0"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while(__________){</a:t>
            </a:r>
          </a:p>
          <a:p>
            <a:pPr marL="0" indent="0"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ret = _______;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 = _______;</a:t>
            </a:r>
          </a:p>
          <a:p>
            <a:pPr marL="0" indent="0">
              <a:buFont typeface="Arial" pitchFamily="34" charset="0"/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  <a:sym typeface="Courier New Bold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} 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  return ret;</a:t>
            </a:r>
          </a:p>
          <a:p>
            <a:pPr marL="0" indent="0">
              <a:buFont typeface="Arial" pitchFamily="34" charset="0"/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  <a:sym typeface="Courier New Bold" charset="0"/>
              </a:rPr>
              <a:t>}</a:t>
            </a:r>
          </a:p>
          <a:p>
            <a:pPr marL="0" indent="0">
              <a:buFont typeface="Arial" pitchFamily="34" charset="0"/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87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806" y="1801641"/>
            <a:ext cx="3097323" cy="923330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for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 Cond;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Incr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Body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28619" y="1524642"/>
            <a:ext cx="1957587" cy="1477328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Init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while (Cond) 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Body;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Incr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1" y="3075057"/>
            <a:ext cx="469044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/>
              <a:t>Initial test can often be optimized away:</a:t>
            </a:r>
          </a:p>
          <a:p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for (int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&lt; 100;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0B082236-D868-EA48-BACA-1F9F3A870CA4}"/>
              </a:ext>
            </a:extLst>
          </p:cNvPr>
          <p:cNvSpPr/>
          <p:nvPr/>
        </p:nvSpPr>
        <p:spPr>
          <a:xfrm>
            <a:off x="4474544" y="2142148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06DEA9-609C-4947-A2D6-AC44E33A59C6}"/>
              </a:ext>
            </a:extLst>
          </p:cNvPr>
          <p:cNvSpPr txBox="1"/>
          <p:nvPr/>
        </p:nvSpPr>
        <p:spPr>
          <a:xfrm>
            <a:off x="228601" y="3969097"/>
            <a:ext cx="4690442" cy="175432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long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bitcount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(unsigned long x) {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long result;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for (result = 0; x!=0; x &gt;&gt;= 1)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result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+= x &amp; 0x1;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  return </a:t>
            </a:r>
            <a:r>
              <a:rPr lang="fr-FR" dirty="0" err="1">
                <a:latin typeface="Consolas" panose="020B0609020204030204" pitchFamily="49" charset="0"/>
                <a:cs typeface="Consolas" panose="020B0609020204030204" pitchFamily="49" charset="0"/>
              </a:rPr>
              <a:t>result</a:t>
            </a:r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r>
              <a:rPr lang="fr-FR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048B5FFB-346C-AB45-B0D7-23BDBBF446B9}"/>
              </a:ext>
            </a:extLst>
          </p:cNvPr>
          <p:cNvSpPr/>
          <p:nvPr/>
        </p:nvSpPr>
        <p:spPr>
          <a:xfrm>
            <a:off x="4884119" y="4725102"/>
            <a:ext cx="44450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B36ECAE-1110-9A47-99C4-2DA51ECC20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6133782"/>
              </p:ext>
            </p:extLst>
          </p:nvPr>
        </p:nvGraphicFramePr>
        <p:xfrm>
          <a:off x="5797535" y="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b="0" i="0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b="0" i="0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result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EB7FA83-A29F-39EE-8195-F6E1EA5F355E}"/>
              </a:ext>
            </a:extLst>
          </p:cNvPr>
          <p:cNvSpPr txBox="1"/>
          <p:nvPr/>
        </p:nvSpPr>
        <p:spPr>
          <a:xfrm>
            <a:off x="5316128" y="3276600"/>
            <a:ext cx="3599271" cy="34163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hr-HR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hr-HR" dirty="0">
                <a:latin typeface="Consolas" panose="020B0609020204030204" pitchFamily="49" charset="0"/>
                <a:cs typeface="Consolas" panose="020B0609020204030204" pitchFamily="49" charset="0"/>
              </a:rPr>
              <a:t>	$0, %</a:t>
            </a:r>
            <a:r>
              <a:rPr lang="hr-HR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hr-HR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.L1: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test  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rdi,%rdi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je	.L2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andq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$1,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addq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rdx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cs-CZ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shrq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$1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cs-CZ" dirty="0" err="1">
                <a:latin typeface="Consolas" panose="020B0609020204030204" pitchFamily="49" charset="0"/>
                <a:cs typeface="Consolas" panose="020B0609020204030204" pitchFamily="49" charset="0"/>
              </a:rPr>
              <a:t>testq</a:t>
            </a:r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	%rdi, %rdi</a:t>
            </a: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nl-NL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.L1</a:t>
            </a:r>
          </a:p>
          <a:p>
            <a:r>
              <a:rPr lang="cs-CZ" dirty="0">
                <a:latin typeface="Consolas" panose="020B0609020204030204" pitchFamily="49" charset="0"/>
                <a:cs typeface="Consolas" panose="020B0609020204030204" pitchFamily="49" charset="0"/>
              </a:rPr>
              <a:t>.L2:</a:t>
            </a:r>
            <a:endParaRPr lang="nl-NL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nl-NL" dirty="0">
                <a:latin typeface="Consolas" panose="020B0609020204030204" pitchFamily="49" charset="0"/>
                <a:cs typeface="Consolas" panose="020B0609020204030204" pitchFamily="49" charset="0"/>
              </a:rPr>
              <a:t>	rep </a:t>
            </a:r>
            <a:r>
              <a:rPr lang="nl-NL" dirty="0" err="1">
                <a:latin typeface="Consolas" panose="020B0609020204030204" pitchFamily="49" charset="0"/>
                <a:cs typeface="Consolas" panose="020B0609020204030204" pitchFamily="49" charset="0"/>
              </a:rPr>
              <a:t>ret</a:t>
            </a:r>
            <a:endParaRPr lang="nl-NL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175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itchFamily="-96" charset="0"/>
              </a:rPr>
              <a:t>Exercise : Array Loop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C7B1A96-FC15-3945-9D3B-D80EA97F1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945250"/>
              </p:ext>
            </p:extLst>
          </p:nvPr>
        </p:nvGraphicFramePr>
        <p:xfrm>
          <a:off x="6471313" y="-13648"/>
          <a:ext cx="2667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607">
                  <a:extLst>
                    <a:ext uri="{9D8B030D-6E8A-4147-A177-3AD203B41FA5}">
                      <a16:colId xmlns:a16="http://schemas.microsoft.com/office/drawing/2014/main" val="3324061568"/>
                    </a:ext>
                  </a:extLst>
                </a:gridCol>
                <a:gridCol w="1309393">
                  <a:extLst>
                    <a:ext uri="{9D8B030D-6E8A-4147-A177-3AD203B41FA5}">
                      <a16:colId xmlns:a16="http://schemas.microsoft.com/office/drawing/2014/main" val="29116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6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rdi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75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rax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63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%</a:t>
                      </a:r>
                      <a:r>
                        <a:rPr lang="en-US" dirty="0" err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rsi</a:t>
                      </a:r>
                      <a:endParaRPr lang="en-US" dirty="0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2263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520E61EA-5F5F-344A-9188-8B3AE91E7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31" y="1655549"/>
            <a:ext cx="4176738" cy="31367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0487" tIns="44450" rIns="90487" bIns="44450">
            <a:spAutoFit/>
          </a:bodyPr>
          <a:lstStyle/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array_loop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:          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$0,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xorl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jmp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	 L2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L1:                         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addl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(%rdi,%rsi,4),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eax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incq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L2: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cmpq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  $5, %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rsi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jl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    L1</a:t>
            </a:r>
          </a:p>
          <a:p>
            <a:pPr eaLnBrk="0" hangingPunct="0">
              <a:tabLst>
                <a:tab pos="342900" algn="l"/>
                <a:tab pos="1147763" algn="l"/>
                <a:tab pos="3657600" algn="l"/>
              </a:tabLst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 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retq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B23B0CB-46A9-7D43-915C-593D3C1DF8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655549"/>
            <a:ext cx="4871113" cy="31367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array_loop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(int* z) {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sum = ______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for(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_____ 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_____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_____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eaLnBrk="0" hangingPunct="0"/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sum = _________;</a:t>
            </a:r>
          </a:p>
          <a:p>
            <a:pPr eaLnBrk="0" hangingPunct="0"/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return _______;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253948-9D7D-7CC2-F223-C21059B9A869}"/>
              </a:ext>
            </a:extLst>
          </p:cNvPr>
          <p:cNvSpPr txBox="1"/>
          <p:nvPr/>
        </p:nvSpPr>
        <p:spPr>
          <a:xfrm>
            <a:off x="6011694" y="1905000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A112A1-6E5C-3525-8E8E-37AC9BAEF9F2}"/>
              </a:ext>
            </a:extLst>
          </p:cNvPr>
          <p:cNvSpPr txBox="1"/>
          <p:nvPr/>
        </p:nvSpPr>
        <p:spPr>
          <a:xfrm>
            <a:off x="5715000" y="27548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74FFD-97DA-97CA-DDDF-AB417AED955C}"/>
              </a:ext>
            </a:extLst>
          </p:cNvPr>
          <p:cNvSpPr txBox="1"/>
          <p:nvPr/>
        </p:nvSpPr>
        <p:spPr>
          <a:xfrm>
            <a:off x="7239000" y="2743200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A50403-9A47-92AA-DA09-0F0279011B2A}"/>
              </a:ext>
            </a:extLst>
          </p:cNvPr>
          <p:cNvSpPr txBox="1"/>
          <p:nvPr/>
        </p:nvSpPr>
        <p:spPr>
          <a:xfrm>
            <a:off x="8153400" y="2743200"/>
            <a:ext cx="617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25ABC-621A-B0E0-74D4-1AEA3E407A5B}"/>
              </a:ext>
            </a:extLst>
          </p:cNvPr>
          <p:cNvSpPr txBox="1"/>
          <p:nvPr/>
        </p:nvSpPr>
        <p:spPr>
          <a:xfrm>
            <a:off x="5638800" y="3255749"/>
            <a:ext cx="122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sum+z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US" dirty="0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0CE62A-9876-D278-7945-AAAA87B2D4FA}"/>
              </a:ext>
            </a:extLst>
          </p:cNvPr>
          <p:cNvSpPr txBox="1"/>
          <p:nvPr/>
        </p:nvSpPr>
        <p:spPr>
          <a:xfrm>
            <a:off x="5475450" y="4105617"/>
            <a:ext cx="696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sum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17B9D9DD-7705-31F1-121A-669DDE1B4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8973" y="1655549"/>
            <a:ext cx="4871113" cy="313675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0487" tIns="44450" rIns="90487" bIns="44450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array_loop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(int* z) {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sum = ______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int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for(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_____ 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_____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_____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){</a:t>
            </a:r>
          </a:p>
          <a:p>
            <a:pPr eaLnBrk="0" hangingPunct="0"/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sum = _________;</a:t>
            </a:r>
          </a:p>
          <a:p>
            <a:pPr eaLnBrk="0" hangingPunct="0"/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return _______;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0" hangingPunct="0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93117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10" grpId="0"/>
      <p:bldP spid="11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4642</TotalTime>
  <Words>1670</Words>
  <Application>Microsoft Macintosh PowerPoint</Application>
  <PresentationFormat>On-screen Show (4:3)</PresentationFormat>
  <Paragraphs>483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Arial</vt:lpstr>
      <vt:lpstr>Arial Narrow</vt:lpstr>
      <vt:lpstr>Calibri</vt:lpstr>
      <vt:lpstr>Calibri Bold</vt:lpstr>
      <vt:lpstr>Consolas</vt:lpstr>
      <vt:lpstr>Courier</vt:lpstr>
      <vt:lpstr>Courier New</vt:lpstr>
      <vt:lpstr>Courier New Bold</vt:lpstr>
      <vt:lpstr>Times New Roman</vt:lpstr>
      <vt:lpstr>Wingdings 2</vt:lpstr>
      <vt:lpstr>Wingdings 3</vt:lpstr>
      <vt:lpstr>Clarity</vt:lpstr>
      <vt:lpstr>Lecture 6: Control Flow in Assembly</vt:lpstr>
      <vt:lpstr>Review: Assembly/Machine Code View</vt:lpstr>
      <vt:lpstr>Review: Conditional Jumps </vt:lpstr>
      <vt:lpstr>Review: Conditional Jumps</vt:lpstr>
      <vt:lpstr>Review: Condition Codes</vt:lpstr>
      <vt:lpstr>Review: Implementing Conditional Jumps </vt:lpstr>
      <vt:lpstr>Conditional Branching</vt:lpstr>
      <vt:lpstr>Exercise 4: Conditionals</vt:lpstr>
      <vt:lpstr>Loops</vt:lpstr>
      <vt:lpstr>Do-while Loops</vt:lpstr>
      <vt:lpstr>While Loops</vt:lpstr>
      <vt:lpstr>Exercise: Loops</vt:lpstr>
      <vt:lpstr>For loops</vt:lpstr>
      <vt:lpstr>Exercise : Array Loop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7: Data Structures in Assembly</dc:title>
  <dc:creator>Eleanor  Birrell</dc:creator>
  <cp:lastModifiedBy>Eleanor Birrell</cp:lastModifiedBy>
  <cp:revision>141</cp:revision>
  <cp:lastPrinted>2023-09-21T19:34:08Z</cp:lastPrinted>
  <dcterms:created xsi:type="dcterms:W3CDTF">2019-02-13T05:22:03Z</dcterms:created>
  <dcterms:modified xsi:type="dcterms:W3CDTF">2024-09-16T23:19:28Z</dcterms:modified>
</cp:coreProperties>
</file>