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1638" r:id="rId3"/>
    <p:sldId id="1639" r:id="rId4"/>
    <p:sldId id="1530" r:id="rId5"/>
    <p:sldId id="1642" r:id="rId6"/>
    <p:sldId id="1641" r:id="rId7"/>
    <p:sldId id="1643" r:id="rId8"/>
    <p:sldId id="1644" r:id="rId9"/>
    <p:sldId id="1533" r:id="rId10"/>
    <p:sldId id="1645" r:id="rId11"/>
    <p:sldId id="1536" r:id="rId12"/>
    <p:sldId id="1646" r:id="rId13"/>
    <p:sldId id="1580" r:id="rId14"/>
    <p:sldId id="1656" r:id="rId15"/>
    <p:sldId id="1539" r:id="rId16"/>
    <p:sldId id="1650" r:id="rId17"/>
    <p:sldId id="1647" r:id="rId18"/>
    <p:sldId id="1652" r:id="rId19"/>
    <p:sldId id="1585" r:id="rId20"/>
    <p:sldId id="1590" r:id="rId21"/>
    <p:sldId id="1591" r:id="rId22"/>
    <p:sldId id="1653" r:id="rId23"/>
    <p:sldId id="1618" r:id="rId24"/>
    <p:sldId id="1588" r:id="rId25"/>
    <p:sldId id="1620" r:id="rId26"/>
    <p:sldId id="1649" r:id="rId27"/>
    <p:sldId id="1617" r:id="rId28"/>
    <p:sldId id="1619" r:id="rId29"/>
    <p:sldId id="1621" r:id="rId30"/>
    <p:sldId id="1654" r:id="rId31"/>
    <p:sldId id="1651" r:id="rId32"/>
    <p:sldId id="162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03" autoAdjust="0"/>
    <p:restoredTop sz="84150" autoAdjust="0"/>
  </p:normalViewPr>
  <p:slideViewPr>
    <p:cSldViewPr>
      <p:cViewPr varScale="1">
        <p:scale>
          <a:sx n="102" d="100"/>
          <a:sy n="102" d="100"/>
        </p:scale>
        <p:origin x="20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Twisted-pair cable is used for wired telephones and Ethernet networks. Pair of wires forms a circuit; twisted to protect against noise from adjacent pairs. Zeros and ones encoded as low/high voltages</a:t>
            </a:r>
          </a:p>
          <a:p>
            <a:endParaRPr lang="en-US" dirty="0"/>
          </a:p>
          <a:p>
            <a:r>
              <a:rPr lang="en-US" dirty="0"/>
              <a:t>I think coax is basically the same thing, but it uses external shielding, and can superimpose waves of different frequencies to carry multiple signals(?)</a:t>
            </a:r>
          </a:p>
          <a:p>
            <a:endParaRPr lang="en-US" dirty="0"/>
          </a:p>
          <a:p>
            <a:r>
              <a:rPr lang="en-US" dirty="0"/>
              <a:t>Fiberoptic cables use light to transmit bits</a:t>
            </a:r>
          </a:p>
          <a:p>
            <a:endParaRPr lang="en-US" dirty="0"/>
          </a:p>
          <a:p>
            <a:r>
              <a:rPr lang="en-US" dirty="0"/>
              <a:t>Radio waves send bits by alternating the frequency or amplitude of the wave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36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host has one or more network adapters (aka network interface cards) that translate messages to/from physical network following a particular protocol and export a network abstraction</a:t>
            </a:r>
          </a:p>
        </p:txBody>
      </p:sp>
    </p:spTree>
    <p:extLst>
      <p:ext uri="{BB962C8B-B14F-4D97-AF65-F5344CB8AC3E}">
        <p14:creationId xmlns:p14="http://schemas.microsoft.com/office/powerpoint/2010/main" val="105829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61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63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 = version (4 or 6) </a:t>
            </a:r>
          </a:p>
          <a:p>
            <a:r>
              <a:rPr lang="en-US" dirty="0"/>
              <a:t>IHL = header length in 32-bit words (usually 5 unless options present)</a:t>
            </a:r>
          </a:p>
          <a:p>
            <a:r>
              <a:rPr lang="en-US" dirty="0"/>
              <a:t>TOS: type of service (?)</a:t>
            </a:r>
          </a:p>
          <a:p>
            <a:r>
              <a:rPr lang="en-US" dirty="0"/>
              <a:t>total length = total length in bytes</a:t>
            </a:r>
          </a:p>
          <a:p>
            <a:r>
              <a:rPr lang="en-US" dirty="0"/>
              <a:t>id/flags/offset used for fragmentation/reassembly</a:t>
            </a:r>
          </a:p>
          <a:p>
            <a:r>
              <a:rPr lang="en-US" dirty="0"/>
              <a:t>TTL = time to live (</a:t>
            </a:r>
            <a:r>
              <a:rPr lang="en-US" dirty="0" err="1"/>
              <a:t>decrementd</a:t>
            </a:r>
            <a:r>
              <a:rPr lang="en-US" dirty="0"/>
              <a:t> each hop</a:t>
            </a:r>
          </a:p>
          <a:p>
            <a:r>
              <a:rPr lang="en-US" dirty="0"/>
              <a:t>Protocol = TCP, UDP, ICMP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08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www.google.com</a:t>
            </a:r>
            <a:r>
              <a:rPr lang="en-US" dirty="0"/>
              <a:t>/</a:t>
            </a:r>
            <a:r>
              <a:rPr lang="en-US" dirty="0" err="1"/>
              <a:t>intl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/ipv6/</a:t>
            </a:r>
            <a:r>
              <a:rPr lang="en-US" dirty="0" err="1"/>
              <a:t>statistics.html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17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Capture some packets in </a:t>
            </a:r>
            <a:r>
              <a:rPr lang="en-US" dirty="0" err="1"/>
              <a:t>wireshark</a:t>
            </a:r>
            <a:r>
              <a:rPr lang="en-US" dirty="0"/>
              <a:t>. Show layers of encapsulation </a:t>
            </a:r>
          </a:p>
        </p:txBody>
      </p:sp>
    </p:spTree>
    <p:extLst>
      <p:ext uri="{BB962C8B-B14F-4D97-AF65-F5344CB8AC3E}">
        <p14:creationId xmlns:p14="http://schemas.microsoft.com/office/powerpoint/2010/main" val="109443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85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44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89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42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neither guarantees latency or bandwidth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9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www.cs.cornell.edu</a:t>
            </a:r>
            <a:r>
              <a:rPr lang="en-US" dirty="0"/>
              <a:t>/courses/cs4410/2018sp/schedule/slides/09-networking.pdf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36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4/24/23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         Spring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25: Networking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BC633-4A02-2E47-9C10-4031D3E31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B2E18-4356-4D4D-BA48-762F33BF7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Twisted Pair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Coaxial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Fiber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Radio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D2B87-9229-194B-88B1-6AACC58C7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5202875"/>
            <a:ext cx="2635075" cy="14081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CC0469-910E-D642-8225-B1A74AA8E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35967">
            <a:off x="3124200" y="2290285"/>
            <a:ext cx="1766850" cy="1766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69E0BC-F93E-EC4E-8E60-E63C28F63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1287075"/>
            <a:ext cx="2635075" cy="1151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304039-4D57-5C46-9EFD-EC409F2456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3"/>
          <a:stretch/>
        </p:blipFill>
        <p:spPr>
          <a:xfrm>
            <a:off x="2819401" y="3869870"/>
            <a:ext cx="2491780" cy="13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ABC3-31FE-5640-AB01-06ADDC38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Link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5470F-8C5B-0546-86BE-4D8B3369E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DSL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Ethernet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WiFi</a:t>
            </a:r>
            <a:r>
              <a:rPr lang="en-US" dirty="0"/>
              <a:t> (802.11)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3G</a:t>
            </a:r>
          </a:p>
          <a:p>
            <a:r>
              <a:rPr lang="en-US" dirty="0"/>
              <a:t>LTE</a:t>
            </a:r>
          </a:p>
          <a:p>
            <a:r>
              <a:rPr lang="en-US" dirty="0"/>
              <a:t>5G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F365E0-B45C-5842-A94A-804D17655594}"/>
              </a:ext>
            </a:extLst>
          </p:cNvPr>
          <p:cNvSpPr/>
          <p:nvPr/>
        </p:nvSpPr>
        <p:spPr>
          <a:xfrm>
            <a:off x="4125686" y="19812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Twisted Pair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Coaxial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Fiber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Radio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52B571-C748-3344-A106-FB30F1019FC2}"/>
              </a:ext>
            </a:extLst>
          </p:cNvPr>
          <p:cNvCxnSpPr>
            <a:cxnSpLocks/>
          </p:cNvCxnSpPr>
          <p:nvPr/>
        </p:nvCxnSpPr>
        <p:spPr>
          <a:xfrm>
            <a:off x="1600200" y="1752600"/>
            <a:ext cx="2525486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1084CD-F353-204E-8B97-F25FB9BD0A10}"/>
              </a:ext>
            </a:extLst>
          </p:cNvPr>
          <p:cNvCxnSpPr>
            <a:cxnSpLocks/>
          </p:cNvCxnSpPr>
          <p:nvPr/>
        </p:nvCxnSpPr>
        <p:spPr>
          <a:xfrm flipV="1">
            <a:off x="2068286" y="2286000"/>
            <a:ext cx="2057400" cy="6858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CB1A7C-9515-6349-821B-738672B71B2D}"/>
              </a:ext>
            </a:extLst>
          </p:cNvPr>
          <p:cNvCxnSpPr>
            <a:cxnSpLocks/>
          </p:cNvCxnSpPr>
          <p:nvPr/>
        </p:nvCxnSpPr>
        <p:spPr>
          <a:xfrm>
            <a:off x="2068286" y="2971800"/>
            <a:ext cx="2057400" cy="3048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2C83FA-23B6-0D47-B347-516DC6CDD2A2}"/>
              </a:ext>
            </a:extLst>
          </p:cNvPr>
          <p:cNvCxnSpPr>
            <a:cxnSpLocks/>
          </p:cNvCxnSpPr>
          <p:nvPr/>
        </p:nvCxnSpPr>
        <p:spPr>
          <a:xfrm>
            <a:off x="2068286" y="2971800"/>
            <a:ext cx="2057400" cy="14478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4F546ED-C15E-5649-A2E7-5282C160E5B8}"/>
              </a:ext>
            </a:extLst>
          </p:cNvPr>
          <p:cNvCxnSpPr/>
          <p:nvPr/>
        </p:nvCxnSpPr>
        <p:spPr>
          <a:xfrm>
            <a:off x="1600200" y="1752600"/>
            <a:ext cx="2514600" cy="457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140574-31B1-7640-9F57-EBDFA106A177}"/>
              </a:ext>
            </a:extLst>
          </p:cNvPr>
          <p:cNvCxnSpPr>
            <a:cxnSpLocks/>
          </p:cNvCxnSpPr>
          <p:nvPr/>
        </p:nvCxnSpPr>
        <p:spPr>
          <a:xfrm>
            <a:off x="1295400" y="5361504"/>
            <a:ext cx="2819400" cy="12489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98016B-4F29-F744-9AC1-A696E20FB7F9}"/>
              </a:ext>
            </a:extLst>
          </p:cNvPr>
          <p:cNvCxnSpPr>
            <a:cxnSpLocks/>
          </p:cNvCxnSpPr>
          <p:nvPr/>
        </p:nvCxnSpPr>
        <p:spPr>
          <a:xfrm flipV="1">
            <a:off x="1306286" y="5486400"/>
            <a:ext cx="2819400" cy="32399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73F8477-9677-1D46-BE0B-55CE5ACC79BD}"/>
              </a:ext>
            </a:extLst>
          </p:cNvPr>
          <p:cNvCxnSpPr>
            <a:cxnSpLocks/>
          </p:cNvCxnSpPr>
          <p:nvPr/>
        </p:nvCxnSpPr>
        <p:spPr>
          <a:xfrm flipV="1">
            <a:off x="1295400" y="5486400"/>
            <a:ext cx="2819400" cy="71330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0A8AE3C-B68C-C04E-AD12-4D26388DFDEF}"/>
              </a:ext>
            </a:extLst>
          </p:cNvPr>
          <p:cNvCxnSpPr>
            <a:cxnSpLocks/>
          </p:cNvCxnSpPr>
          <p:nvPr/>
        </p:nvCxnSpPr>
        <p:spPr>
          <a:xfrm>
            <a:off x="2590800" y="4191000"/>
            <a:ext cx="1534886" cy="12954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7DD98B87-C1C0-004B-8CAF-C80E21973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35967">
            <a:off x="6432727" y="2461092"/>
            <a:ext cx="1766850" cy="17668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1436A92-5BA5-454E-968C-C6820E5F5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26" y="1589314"/>
            <a:ext cx="2635075" cy="11513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73DC3CC-94C8-5741-9249-EF490E17F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3"/>
          <a:stretch/>
        </p:blipFill>
        <p:spPr>
          <a:xfrm>
            <a:off x="6183057" y="3806761"/>
            <a:ext cx="2427543" cy="12986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181247-FF82-4F4F-8767-CC2BCACDE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27" y="5105400"/>
            <a:ext cx="2635075" cy="140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51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9" name="Rectangle 19"/>
          <p:cNvSpPr>
            <a:spLocks noChangeArrowheads="1"/>
          </p:cNvSpPr>
          <p:nvPr/>
        </p:nvSpPr>
        <p:spPr bwMode="auto">
          <a:xfrm>
            <a:off x="1066800" y="1295400"/>
            <a:ext cx="2971800" cy="2438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62" name="AutoShape 2"/>
          <p:cNvSpPr>
            <a:spLocks noChangeArrowheads="1"/>
          </p:cNvSpPr>
          <p:nvPr/>
        </p:nvSpPr>
        <p:spPr bwMode="auto">
          <a:xfrm flipV="1">
            <a:off x="5778500" y="4394200"/>
            <a:ext cx="495300" cy="711200"/>
          </a:xfrm>
          <a:prstGeom prst="upArrow">
            <a:avLst>
              <a:gd name="adj1" fmla="val 36667"/>
              <a:gd name="adj2" fmla="val 44872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64" name="Rectangle 4"/>
          <p:cNvSpPr>
            <a:spLocks noChangeArrowheads="1"/>
          </p:cNvSpPr>
          <p:nvPr/>
        </p:nvSpPr>
        <p:spPr bwMode="auto">
          <a:xfrm>
            <a:off x="7015163" y="2819400"/>
            <a:ext cx="909637" cy="914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main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memory</a:t>
            </a:r>
          </a:p>
        </p:txBody>
      </p:sp>
      <p:sp>
        <p:nvSpPr>
          <p:cNvPr id="706565" name="AutoShape 5"/>
          <p:cNvSpPr>
            <a:spLocks noChangeArrowheads="1"/>
          </p:cNvSpPr>
          <p:nvPr/>
        </p:nvSpPr>
        <p:spPr bwMode="auto">
          <a:xfrm>
            <a:off x="5491163" y="3021228"/>
            <a:ext cx="1492250" cy="533400"/>
          </a:xfrm>
          <a:prstGeom prst="leftRightArrow">
            <a:avLst>
              <a:gd name="adj1" fmla="val 50000"/>
              <a:gd name="adj2" fmla="val 55952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66" name="Rectangle 6"/>
          <p:cNvSpPr>
            <a:spLocks noChangeArrowheads="1"/>
          </p:cNvSpPr>
          <p:nvPr/>
        </p:nvSpPr>
        <p:spPr bwMode="auto">
          <a:xfrm>
            <a:off x="4576763" y="3003550"/>
            <a:ext cx="909637" cy="577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I/O 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bridge</a:t>
            </a:r>
          </a:p>
        </p:txBody>
      </p:sp>
      <p:sp>
        <p:nvSpPr>
          <p:cNvPr id="706567" name="AutoShape 7"/>
          <p:cNvSpPr>
            <a:spLocks noChangeArrowheads="1"/>
          </p:cNvSpPr>
          <p:nvPr/>
        </p:nvSpPr>
        <p:spPr bwMode="auto">
          <a:xfrm>
            <a:off x="3092450" y="3021228"/>
            <a:ext cx="1479550" cy="533400"/>
          </a:xfrm>
          <a:prstGeom prst="leftRightArrow">
            <a:avLst>
              <a:gd name="adj1" fmla="val 50000"/>
              <a:gd name="adj2" fmla="val 54464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68" name="Rectangle 8"/>
          <p:cNvSpPr>
            <a:spLocks noChangeArrowheads="1"/>
          </p:cNvSpPr>
          <p:nvPr/>
        </p:nvSpPr>
        <p:spPr bwMode="auto">
          <a:xfrm>
            <a:off x="1219200" y="3003550"/>
            <a:ext cx="1873250" cy="577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MI</a:t>
            </a:r>
          </a:p>
        </p:txBody>
      </p:sp>
      <p:sp>
        <p:nvSpPr>
          <p:cNvPr id="706569" name="Rectangle 9"/>
          <p:cNvSpPr>
            <a:spLocks noChangeArrowheads="1"/>
          </p:cNvSpPr>
          <p:nvPr/>
        </p:nvSpPr>
        <p:spPr bwMode="auto">
          <a:xfrm>
            <a:off x="2135188" y="1676400"/>
            <a:ext cx="684212" cy="152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0" name="Rectangle 10"/>
          <p:cNvSpPr>
            <a:spLocks noChangeArrowheads="1"/>
          </p:cNvSpPr>
          <p:nvPr/>
        </p:nvSpPr>
        <p:spPr bwMode="auto">
          <a:xfrm>
            <a:off x="2135188" y="1828800"/>
            <a:ext cx="684212" cy="152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1" name="Rectangle 11"/>
          <p:cNvSpPr>
            <a:spLocks noChangeArrowheads="1"/>
          </p:cNvSpPr>
          <p:nvPr/>
        </p:nvSpPr>
        <p:spPr bwMode="auto">
          <a:xfrm>
            <a:off x="2135188" y="1981200"/>
            <a:ext cx="684212" cy="152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2" name="Rectangle 12"/>
          <p:cNvSpPr>
            <a:spLocks noChangeArrowheads="1"/>
          </p:cNvSpPr>
          <p:nvPr/>
        </p:nvSpPr>
        <p:spPr bwMode="auto">
          <a:xfrm>
            <a:off x="2135188" y="2133600"/>
            <a:ext cx="684212" cy="152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3" name="Rectangle 13"/>
          <p:cNvSpPr>
            <a:spLocks noChangeArrowheads="1"/>
          </p:cNvSpPr>
          <p:nvPr/>
        </p:nvSpPr>
        <p:spPr bwMode="auto">
          <a:xfrm>
            <a:off x="2135188" y="2286000"/>
            <a:ext cx="684212" cy="152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4" name="AutoShape 14"/>
          <p:cNvSpPr>
            <a:spLocks noChangeArrowheads="1"/>
          </p:cNvSpPr>
          <p:nvPr/>
        </p:nvSpPr>
        <p:spPr bwMode="auto">
          <a:xfrm>
            <a:off x="2863850" y="1676400"/>
            <a:ext cx="444500" cy="381000"/>
          </a:xfrm>
          <a:prstGeom prst="rightArrow">
            <a:avLst>
              <a:gd name="adj1" fmla="val 50000"/>
              <a:gd name="adj2" fmla="val 2916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5" name="AutoShape 15"/>
          <p:cNvSpPr>
            <a:spLocks noChangeArrowheads="1"/>
          </p:cNvSpPr>
          <p:nvPr/>
        </p:nvSpPr>
        <p:spPr bwMode="auto">
          <a:xfrm flipH="1">
            <a:off x="2863850" y="2057400"/>
            <a:ext cx="444500" cy="381000"/>
          </a:xfrm>
          <a:prstGeom prst="rightArrow">
            <a:avLst>
              <a:gd name="adj1" fmla="val 50000"/>
              <a:gd name="adj2" fmla="val 2916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76" name="Rectangle 16"/>
          <p:cNvSpPr>
            <a:spLocks noChangeArrowheads="1"/>
          </p:cNvSpPr>
          <p:nvPr/>
        </p:nvSpPr>
        <p:spPr bwMode="auto">
          <a:xfrm>
            <a:off x="3352800" y="1524000"/>
            <a:ext cx="533400" cy="10668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ALU</a:t>
            </a:r>
          </a:p>
        </p:txBody>
      </p:sp>
      <p:sp>
        <p:nvSpPr>
          <p:cNvPr id="706577" name="Text Box 17"/>
          <p:cNvSpPr txBox="1">
            <a:spLocks noChangeArrowheads="1"/>
          </p:cNvSpPr>
          <p:nvPr/>
        </p:nvSpPr>
        <p:spPr bwMode="auto">
          <a:xfrm>
            <a:off x="1852613" y="1355725"/>
            <a:ext cx="126194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register file</a:t>
            </a:r>
          </a:p>
        </p:txBody>
      </p:sp>
      <p:sp>
        <p:nvSpPr>
          <p:cNvPr id="706578" name="AutoShape 18"/>
          <p:cNvSpPr>
            <a:spLocks noChangeArrowheads="1"/>
          </p:cNvSpPr>
          <p:nvPr/>
        </p:nvSpPr>
        <p:spPr bwMode="auto">
          <a:xfrm>
            <a:off x="2166552" y="2489886"/>
            <a:ext cx="609600" cy="457200"/>
          </a:xfrm>
          <a:prstGeom prst="upDownArrow">
            <a:avLst>
              <a:gd name="adj1" fmla="val 50000"/>
              <a:gd name="adj2" fmla="val 200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80" name="Text Box 20"/>
          <p:cNvSpPr txBox="1">
            <a:spLocks noChangeArrowheads="1"/>
          </p:cNvSpPr>
          <p:nvPr/>
        </p:nvSpPr>
        <p:spPr bwMode="auto">
          <a:xfrm>
            <a:off x="1066800" y="1307068"/>
            <a:ext cx="57419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CPU</a:t>
            </a:r>
          </a:p>
        </p:txBody>
      </p:sp>
      <p:sp>
        <p:nvSpPr>
          <p:cNvPr id="706581" name="Text Box 21"/>
          <p:cNvSpPr txBox="1">
            <a:spLocks noChangeArrowheads="1"/>
          </p:cNvSpPr>
          <p:nvPr/>
        </p:nvSpPr>
        <p:spPr bwMode="auto">
          <a:xfrm>
            <a:off x="4000500" y="2286000"/>
            <a:ext cx="124034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system bus</a:t>
            </a:r>
          </a:p>
        </p:txBody>
      </p:sp>
      <p:sp>
        <p:nvSpPr>
          <p:cNvPr id="706582" name="Line 22"/>
          <p:cNvSpPr>
            <a:spLocks noChangeShapeType="1"/>
          </p:cNvSpPr>
          <p:nvPr/>
        </p:nvSpPr>
        <p:spPr bwMode="auto">
          <a:xfrm flipH="1">
            <a:off x="3886200" y="2590800"/>
            <a:ext cx="6858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83" name="Text Box 23"/>
          <p:cNvSpPr txBox="1">
            <a:spLocks noChangeArrowheads="1"/>
          </p:cNvSpPr>
          <p:nvPr/>
        </p:nvSpPr>
        <p:spPr bwMode="auto">
          <a:xfrm>
            <a:off x="5521325" y="2286000"/>
            <a:ext cx="1381532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memory bus</a:t>
            </a:r>
          </a:p>
        </p:txBody>
      </p:sp>
      <p:sp>
        <p:nvSpPr>
          <p:cNvPr id="706584" name="Line 24"/>
          <p:cNvSpPr>
            <a:spLocks noChangeShapeType="1"/>
          </p:cNvSpPr>
          <p:nvPr/>
        </p:nvSpPr>
        <p:spPr bwMode="auto">
          <a:xfrm>
            <a:off x="6172200" y="25908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85" name="AutoShape 25"/>
          <p:cNvSpPr>
            <a:spLocks noChangeArrowheads="1"/>
          </p:cNvSpPr>
          <p:nvPr/>
        </p:nvSpPr>
        <p:spPr bwMode="auto">
          <a:xfrm>
            <a:off x="4800600" y="3581400"/>
            <a:ext cx="495300" cy="762000"/>
          </a:xfrm>
          <a:prstGeom prst="upArrow">
            <a:avLst>
              <a:gd name="adj1" fmla="val 36667"/>
              <a:gd name="adj2" fmla="val 44872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86" name="Rectangle 26"/>
          <p:cNvSpPr>
            <a:spLocks noChangeArrowheads="1"/>
          </p:cNvSpPr>
          <p:nvPr/>
        </p:nvSpPr>
        <p:spPr bwMode="auto">
          <a:xfrm>
            <a:off x="5359400" y="5118100"/>
            <a:ext cx="1295400" cy="520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disk 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controller</a:t>
            </a:r>
          </a:p>
        </p:txBody>
      </p:sp>
      <p:sp>
        <p:nvSpPr>
          <p:cNvPr id="706587" name="AutoShape 27"/>
          <p:cNvSpPr>
            <a:spLocks noChangeArrowheads="1"/>
          </p:cNvSpPr>
          <p:nvPr/>
        </p:nvSpPr>
        <p:spPr bwMode="auto">
          <a:xfrm flipV="1">
            <a:off x="3575050" y="4394200"/>
            <a:ext cx="495300" cy="711200"/>
          </a:xfrm>
          <a:prstGeom prst="upArrow">
            <a:avLst>
              <a:gd name="adj1" fmla="val 36667"/>
              <a:gd name="adj2" fmla="val 44872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88" name="Rectangle 28"/>
          <p:cNvSpPr>
            <a:spLocks noChangeArrowheads="1"/>
          </p:cNvSpPr>
          <p:nvPr/>
        </p:nvSpPr>
        <p:spPr bwMode="auto">
          <a:xfrm>
            <a:off x="3155950" y="5118100"/>
            <a:ext cx="1295400" cy="520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graphics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adapter</a:t>
            </a:r>
          </a:p>
        </p:txBody>
      </p:sp>
      <p:sp>
        <p:nvSpPr>
          <p:cNvPr id="706589" name="AutoShape 29"/>
          <p:cNvSpPr>
            <a:spLocks noChangeArrowheads="1"/>
          </p:cNvSpPr>
          <p:nvPr/>
        </p:nvSpPr>
        <p:spPr bwMode="auto">
          <a:xfrm flipV="1">
            <a:off x="1898650" y="4377724"/>
            <a:ext cx="495300" cy="719438"/>
          </a:xfrm>
          <a:prstGeom prst="upArrow">
            <a:avLst>
              <a:gd name="adj1" fmla="val 36667"/>
              <a:gd name="adj2" fmla="val 44872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90" name="Rectangle 30"/>
          <p:cNvSpPr>
            <a:spLocks noChangeArrowheads="1"/>
          </p:cNvSpPr>
          <p:nvPr/>
        </p:nvSpPr>
        <p:spPr bwMode="auto">
          <a:xfrm>
            <a:off x="1555750" y="5105400"/>
            <a:ext cx="1143000" cy="5207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USB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controller</a:t>
            </a:r>
          </a:p>
        </p:txBody>
      </p:sp>
      <p:sp>
        <p:nvSpPr>
          <p:cNvPr id="706591" name="Line 31"/>
          <p:cNvSpPr>
            <a:spLocks noChangeShapeType="1"/>
          </p:cNvSpPr>
          <p:nvPr/>
        </p:nvSpPr>
        <p:spPr bwMode="auto">
          <a:xfrm>
            <a:off x="1784350" y="5638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92" name="Line 32"/>
          <p:cNvSpPr>
            <a:spLocks noChangeShapeType="1"/>
          </p:cNvSpPr>
          <p:nvPr/>
        </p:nvSpPr>
        <p:spPr bwMode="auto">
          <a:xfrm>
            <a:off x="2546350" y="5638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93" name="Text Box 33"/>
          <p:cNvSpPr txBox="1">
            <a:spLocks noChangeArrowheads="1"/>
          </p:cNvSpPr>
          <p:nvPr/>
        </p:nvSpPr>
        <p:spPr bwMode="auto">
          <a:xfrm>
            <a:off x="1349375" y="5867400"/>
            <a:ext cx="82586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mouse</a:t>
            </a:r>
          </a:p>
        </p:txBody>
      </p:sp>
      <p:sp>
        <p:nvSpPr>
          <p:cNvPr id="706594" name="Text Box 34"/>
          <p:cNvSpPr txBox="1">
            <a:spLocks noChangeArrowheads="1"/>
          </p:cNvSpPr>
          <p:nvPr/>
        </p:nvSpPr>
        <p:spPr bwMode="auto">
          <a:xfrm>
            <a:off x="2027238" y="5867400"/>
            <a:ext cx="1074332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keyboard</a:t>
            </a:r>
          </a:p>
        </p:txBody>
      </p:sp>
      <p:sp>
        <p:nvSpPr>
          <p:cNvPr id="706595" name="Line 35"/>
          <p:cNvSpPr>
            <a:spLocks noChangeShapeType="1"/>
          </p:cNvSpPr>
          <p:nvPr/>
        </p:nvSpPr>
        <p:spPr bwMode="auto">
          <a:xfrm>
            <a:off x="3841750" y="5638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96" name="Text Box 36"/>
          <p:cNvSpPr txBox="1">
            <a:spLocks noChangeArrowheads="1"/>
          </p:cNvSpPr>
          <p:nvPr/>
        </p:nvSpPr>
        <p:spPr bwMode="auto">
          <a:xfrm>
            <a:off x="3344863" y="5867400"/>
            <a:ext cx="95827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monitor</a:t>
            </a:r>
          </a:p>
        </p:txBody>
      </p:sp>
      <p:sp>
        <p:nvSpPr>
          <p:cNvPr id="706597" name="Line 37"/>
          <p:cNvSpPr>
            <a:spLocks noChangeShapeType="1"/>
          </p:cNvSpPr>
          <p:nvPr/>
        </p:nvSpPr>
        <p:spPr bwMode="auto">
          <a:xfrm>
            <a:off x="6019800" y="56388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598" name="AutoShape 38"/>
          <p:cNvSpPr>
            <a:spLocks noChangeArrowheads="1"/>
          </p:cNvSpPr>
          <p:nvPr/>
        </p:nvSpPr>
        <p:spPr bwMode="auto">
          <a:xfrm>
            <a:off x="5715000" y="6019800"/>
            <a:ext cx="609600" cy="609600"/>
          </a:xfrm>
          <a:prstGeom prst="can">
            <a:avLst>
              <a:gd name="adj" fmla="val 25000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disk</a:t>
            </a:r>
          </a:p>
        </p:txBody>
      </p:sp>
      <p:sp>
        <p:nvSpPr>
          <p:cNvPr id="706599" name="AutoShape 39"/>
          <p:cNvSpPr>
            <a:spLocks noChangeArrowheads="1"/>
          </p:cNvSpPr>
          <p:nvPr/>
        </p:nvSpPr>
        <p:spPr bwMode="auto">
          <a:xfrm>
            <a:off x="990600" y="4178300"/>
            <a:ext cx="7277100" cy="393700"/>
          </a:xfrm>
          <a:prstGeom prst="leftRightArrow">
            <a:avLst>
              <a:gd name="adj1" fmla="val 48611"/>
              <a:gd name="adj2" fmla="val 95500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0" name="Rectangle 40"/>
          <p:cNvSpPr>
            <a:spLocks noChangeArrowheads="1"/>
          </p:cNvSpPr>
          <p:nvPr/>
        </p:nvSpPr>
        <p:spPr bwMode="auto">
          <a:xfrm>
            <a:off x="2066925" y="4348163"/>
            <a:ext cx="166688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1" name="Rectangle 41"/>
          <p:cNvSpPr>
            <a:spLocks noChangeArrowheads="1"/>
          </p:cNvSpPr>
          <p:nvPr/>
        </p:nvSpPr>
        <p:spPr bwMode="auto">
          <a:xfrm>
            <a:off x="3743325" y="4338638"/>
            <a:ext cx="166688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2" name="Rectangle 42"/>
          <p:cNvSpPr>
            <a:spLocks noChangeArrowheads="1"/>
          </p:cNvSpPr>
          <p:nvPr/>
        </p:nvSpPr>
        <p:spPr bwMode="auto">
          <a:xfrm>
            <a:off x="5949950" y="4329113"/>
            <a:ext cx="161925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3" name="Text Box 43"/>
          <p:cNvSpPr txBox="1">
            <a:spLocks noChangeArrowheads="1"/>
          </p:cNvSpPr>
          <p:nvPr/>
        </p:nvSpPr>
        <p:spPr bwMode="auto">
          <a:xfrm>
            <a:off x="4664075" y="4483100"/>
            <a:ext cx="89159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I/O bus</a:t>
            </a:r>
          </a:p>
        </p:txBody>
      </p:sp>
      <p:sp>
        <p:nvSpPr>
          <p:cNvPr id="706604" name="Rectangle 44"/>
          <p:cNvSpPr>
            <a:spLocks noChangeArrowheads="1"/>
          </p:cNvSpPr>
          <p:nvPr/>
        </p:nvSpPr>
        <p:spPr bwMode="auto">
          <a:xfrm>
            <a:off x="4967288" y="4267200"/>
            <a:ext cx="161925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5" name="Rectangle 45"/>
          <p:cNvSpPr>
            <a:spLocks noChangeArrowheads="1"/>
          </p:cNvSpPr>
          <p:nvPr/>
        </p:nvSpPr>
        <p:spPr bwMode="auto">
          <a:xfrm>
            <a:off x="6858000" y="4191000"/>
            <a:ext cx="127000" cy="406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6" name="Rectangle 46"/>
          <p:cNvSpPr>
            <a:spLocks noChangeArrowheads="1"/>
          </p:cNvSpPr>
          <p:nvPr/>
        </p:nvSpPr>
        <p:spPr bwMode="auto">
          <a:xfrm>
            <a:off x="7162800" y="4191000"/>
            <a:ext cx="127000" cy="406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7" name="AutoShape 47"/>
          <p:cNvSpPr>
            <a:spLocks noChangeArrowheads="1"/>
          </p:cNvSpPr>
          <p:nvPr/>
        </p:nvSpPr>
        <p:spPr bwMode="auto">
          <a:xfrm>
            <a:off x="7454900" y="4191000"/>
            <a:ext cx="279400" cy="914400"/>
          </a:xfrm>
          <a:prstGeom prst="downArrow">
            <a:avLst>
              <a:gd name="adj1" fmla="val 50000"/>
              <a:gd name="adj2" fmla="val 81818"/>
            </a:avLst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08" name="Text Box 48"/>
          <p:cNvSpPr txBox="1">
            <a:spLocks noChangeArrowheads="1"/>
          </p:cNvSpPr>
          <p:nvPr/>
        </p:nvSpPr>
        <p:spPr bwMode="auto">
          <a:xfrm>
            <a:off x="6332538" y="3870325"/>
            <a:ext cx="165301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Expansion slots</a:t>
            </a:r>
          </a:p>
        </p:txBody>
      </p:sp>
      <p:sp>
        <p:nvSpPr>
          <p:cNvPr id="706609" name="Rectangle 49"/>
          <p:cNvSpPr>
            <a:spLocks noChangeArrowheads="1"/>
          </p:cNvSpPr>
          <p:nvPr/>
        </p:nvSpPr>
        <p:spPr bwMode="auto">
          <a:xfrm>
            <a:off x="6953250" y="5113638"/>
            <a:ext cx="1295400" cy="5207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network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adapter</a:t>
            </a:r>
          </a:p>
        </p:txBody>
      </p:sp>
      <p:sp>
        <p:nvSpPr>
          <p:cNvPr id="706610" name="Line 50"/>
          <p:cNvSpPr>
            <a:spLocks noChangeShapeType="1"/>
          </p:cNvSpPr>
          <p:nvPr/>
        </p:nvSpPr>
        <p:spPr bwMode="auto">
          <a:xfrm>
            <a:off x="7600950" y="5647038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06611" name="AutoShape 51"/>
          <p:cNvSpPr>
            <a:spLocks noChangeArrowheads="1"/>
          </p:cNvSpPr>
          <p:nvPr/>
        </p:nvSpPr>
        <p:spPr bwMode="auto">
          <a:xfrm>
            <a:off x="6819900" y="6053438"/>
            <a:ext cx="1562100" cy="5715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3015046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5A4C-A020-7349-B7BC-5FB2B1188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Link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B395F-02FF-8B48-9039-8346E264B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host has one or more network adapter (aka NIC)</a:t>
            </a:r>
          </a:p>
          <a:p>
            <a:pPr lvl="1"/>
            <a:r>
              <a:rPr lang="en-US" dirty="0"/>
              <a:t>handles particular physical layer and protocol</a:t>
            </a:r>
          </a:p>
          <a:p>
            <a:r>
              <a:rPr lang="en-US" dirty="0"/>
              <a:t>Each network adapter has a media access control (MAC) address</a:t>
            </a:r>
          </a:p>
          <a:p>
            <a:pPr lvl="1"/>
            <a:r>
              <a:rPr lang="en-US" dirty="0"/>
              <a:t>unique to that network instance</a:t>
            </a:r>
          </a:p>
          <a:p>
            <a:r>
              <a:rPr lang="en-US" dirty="0"/>
              <a:t>Messages are organized as packets</a:t>
            </a:r>
          </a:p>
        </p:txBody>
      </p:sp>
    </p:spTree>
    <p:extLst>
      <p:ext uri="{BB962C8B-B14F-4D97-AF65-F5344CB8AC3E}">
        <p14:creationId xmlns:p14="http://schemas.microsoft.com/office/powerpoint/2010/main" val="3393228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A78A1-BC16-2247-A1F7-3CA5D15B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Ethernet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F1AE4-9C55-F842-802E-E969716553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Developed 1976 at Xerox</a:t>
            </a:r>
          </a:p>
          <a:p>
            <a:r>
              <a:rPr lang="en-US" dirty="0"/>
              <a:t>Simple, scales pretty well</a:t>
            </a:r>
          </a:p>
          <a:p>
            <a:r>
              <a:rPr lang="en-US" dirty="0"/>
              <a:t>Very successful, still in widespread use</a:t>
            </a:r>
          </a:p>
          <a:p>
            <a:endParaRPr lang="en-US" dirty="0"/>
          </a:p>
          <a:p>
            <a:r>
              <a:rPr lang="en-US" dirty="0"/>
              <a:t>Example address: b8:e3:56:15:6a:72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Carrier sense: </a:t>
            </a:r>
            <a:r>
              <a:rPr lang="en-US" dirty="0"/>
              <a:t>listen before you speak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Multiple access: </a:t>
            </a:r>
            <a:r>
              <a:rPr lang="en-US" dirty="0"/>
              <a:t>multiple hosts on network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Collision detection: </a:t>
            </a:r>
            <a:r>
              <a:rPr lang="en-US" dirty="0"/>
              <a:t>detect and respond to cases where two messages collide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B75FB8-BB1E-C246-929D-4373AED15A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22ABF5-3627-1C40-9FC6-5FC594755F1E}"/>
              </a:ext>
            </a:extLst>
          </p:cNvPr>
          <p:cNvGrpSpPr/>
          <p:nvPr/>
        </p:nvGrpSpPr>
        <p:grpSpPr>
          <a:xfrm>
            <a:off x="4673600" y="1673353"/>
            <a:ext cx="4038600" cy="4718303"/>
            <a:chOff x="4968766" y="1316761"/>
            <a:chExt cx="3702268" cy="47183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352142F-7905-624A-834B-3AE0A35D4BEB}"/>
                </a:ext>
              </a:extLst>
            </p:cNvPr>
            <p:cNvGrpSpPr/>
            <p:nvPr/>
          </p:nvGrpSpPr>
          <p:grpSpPr>
            <a:xfrm>
              <a:off x="4968766" y="1316761"/>
              <a:ext cx="3702268" cy="4233511"/>
              <a:chOff x="5064016" y="1317681"/>
              <a:chExt cx="3702268" cy="4233511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462C573-1FE2-234E-B716-F76557B29C14}"/>
                  </a:ext>
                </a:extLst>
              </p:cNvPr>
              <p:cNvSpPr/>
              <p:nvPr/>
            </p:nvSpPr>
            <p:spPr>
              <a:xfrm>
                <a:off x="5064016" y="2772052"/>
                <a:ext cx="3702268" cy="2779140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payload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4361366-6269-DD45-9BF4-5342DE22A918}"/>
                  </a:ext>
                </a:extLst>
              </p:cNvPr>
              <p:cNvSpPr/>
              <p:nvPr/>
            </p:nvSpPr>
            <p:spPr>
              <a:xfrm>
                <a:off x="5064016" y="1317681"/>
                <a:ext cx="3702268" cy="484791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destination address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3C137F-07C9-224C-B7BA-18D7476E23E5}"/>
                </a:ext>
              </a:extLst>
            </p:cNvPr>
            <p:cNvSpPr/>
            <p:nvPr/>
          </p:nvSpPr>
          <p:spPr>
            <a:xfrm>
              <a:off x="4968766" y="1801551"/>
              <a:ext cx="3702268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source address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C7F97A-C817-9E49-AEB7-1647EB6DC521}"/>
                </a:ext>
              </a:extLst>
            </p:cNvPr>
            <p:cNvSpPr/>
            <p:nvPr/>
          </p:nvSpPr>
          <p:spPr>
            <a:xfrm>
              <a:off x="4968766" y="2286341"/>
              <a:ext cx="3702268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type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AE4175C-DA5A-EF42-96EB-2EA19B91E7D2}"/>
                </a:ext>
              </a:extLst>
            </p:cNvPr>
            <p:cNvSpPr/>
            <p:nvPr/>
          </p:nvSpPr>
          <p:spPr>
            <a:xfrm>
              <a:off x="4968766" y="5550273"/>
              <a:ext cx="3702268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checksum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70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EE765-B826-664C-93DA-63BE6759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Ethernet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F7641B-A959-144F-BD98-D085A548D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19400"/>
          </a:xfrm>
        </p:spPr>
        <p:txBody>
          <a:bodyPr/>
          <a:lstStyle/>
          <a:p>
            <a:r>
              <a:rPr lang="en-US" dirty="0"/>
              <a:t>Carrier sense: broadcast if wire is available</a:t>
            </a:r>
          </a:p>
          <a:p>
            <a:r>
              <a:rPr lang="en-US" dirty="0"/>
              <a:t>In case of collision: stop, sleep, retry</a:t>
            </a:r>
          </a:p>
          <a:p>
            <a:pPr lvl="1"/>
            <a:r>
              <a:rPr lang="en-US" dirty="0"/>
              <a:t>sleep time is determined by collision number</a:t>
            </a:r>
          </a:p>
          <a:p>
            <a:pPr lvl="1"/>
            <a:r>
              <a:rPr lang="en-US" dirty="0"/>
              <a:t>abort after 16 attempts</a:t>
            </a:r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2592FB6D-FF1F-6643-A1E4-83D08E2C7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8518"/>
            <a:ext cx="8229600" cy="185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9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7DC3B-D227-0F47-80E1-25BCF193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Ethernet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7FD5B-0C76-D547-80A6-AB2AB9D2B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A54880-98FD-2848-9ABD-B8E3CF8CF6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completely decentralized</a:t>
            </a:r>
          </a:p>
          <a:p>
            <a:r>
              <a:rPr lang="en-US" dirty="0"/>
              <a:t>inexpensive</a:t>
            </a:r>
          </a:p>
          <a:p>
            <a:pPr lvl="1"/>
            <a:r>
              <a:rPr lang="en-US" dirty="0"/>
              <a:t>no state in the network</a:t>
            </a:r>
          </a:p>
          <a:p>
            <a:pPr lvl="1"/>
            <a:r>
              <a:rPr lang="en-US" dirty="0"/>
              <a:t>no arbiter</a:t>
            </a:r>
          </a:p>
          <a:p>
            <a:pPr lvl="1"/>
            <a:r>
              <a:rPr lang="en-US" dirty="0"/>
              <a:t>cheap physical links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F64CEB-E1CB-0C4B-AEFC-BD2641342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Disadvantages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A25486F-2A49-5143-B5D3-1103D0E3A79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data is available for all to see</a:t>
            </a:r>
          </a:p>
          <a:p>
            <a:pPr lvl="1"/>
            <a:r>
              <a:rPr lang="en-US" dirty="0"/>
              <a:t>can place ethernet card in promiscuous mode and listen to all messages</a:t>
            </a:r>
          </a:p>
          <a:p>
            <a:r>
              <a:rPr lang="en-US" dirty="0"/>
              <a:t>endpoints must be trusted</a:t>
            </a:r>
          </a:p>
          <a:p>
            <a:r>
              <a:rPr lang="en-US" dirty="0"/>
              <a:t>In large/high-traffic networks, many collisions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143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66" name="Line 30"/>
          <p:cNvSpPr>
            <a:spLocks noChangeShapeType="1"/>
          </p:cNvSpPr>
          <p:nvPr/>
        </p:nvSpPr>
        <p:spPr bwMode="auto">
          <a:xfrm>
            <a:off x="4639122" y="2704414"/>
            <a:ext cx="0" cy="10972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Bridged Ethernet</a:t>
            </a:r>
          </a:p>
        </p:txBody>
      </p:sp>
      <p:sp>
        <p:nvSpPr>
          <p:cNvPr id="67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031184"/>
            <a:ext cx="8229600" cy="1445816"/>
          </a:xfrm>
        </p:spPr>
        <p:txBody>
          <a:bodyPr>
            <a:normAutofit fontScale="92500"/>
          </a:bodyPr>
          <a:lstStyle/>
          <a:p>
            <a:pPr>
              <a:lnSpc>
                <a:spcPct val="85000"/>
              </a:lnSpc>
            </a:pPr>
            <a:r>
              <a:rPr lang="en-US" dirty="0"/>
              <a:t>Spans building or campus</a:t>
            </a:r>
          </a:p>
          <a:p>
            <a:pPr>
              <a:spcBef>
                <a:spcPts val="1200"/>
              </a:spcBef>
            </a:pPr>
            <a:r>
              <a:rPr lang="en-US" dirty="0"/>
              <a:t>Bridges cleverly learn which hosts are reachable from which ports and then selectively copy frames from port to port</a:t>
            </a:r>
          </a:p>
        </p:txBody>
      </p:sp>
      <p:sp>
        <p:nvSpPr>
          <p:cNvPr id="679940" name="Line 4"/>
          <p:cNvSpPr>
            <a:spLocks noChangeShapeType="1"/>
          </p:cNvSpPr>
          <p:nvPr/>
        </p:nvSpPr>
        <p:spPr bwMode="auto">
          <a:xfrm>
            <a:off x="1752600" y="19939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41" name="Line 5"/>
          <p:cNvSpPr>
            <a:spLocks noChangeShapeType="1"/>
          </p:cNvSpPr>
          <p:nvPr/>
        </p:nvSpPr>
        <p:spPr bwMode="auto">
          <a:xfrm>
            <a:off x="2743200" y="19939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42" name="Line 6"/>
          <p:cNvSpPr>
            <a:spLocks noChangeShapeType="1"/>
          </p:cNvSpPr>
          <p:nvPr/>
        </p:nvSpPr>
        <p:spPr bwMode="auto">
          <a:xfrm flipH="1">
            <a:off x="2971800" y="1993900"/>
            <a:ext cx="6858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43" name="Rectangle 7"/>
          <p:cNvSpPr>
            <a:spLocks noChangeArrowheads="1"/>
          </p:cNvSpPr>
          <p:nvPr/>
        </p:nvSpPr>
        <p:spPr bwMode="auto">
          <a:xfrm>
            <a:off x="1444625" y="170815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44" name="Rectangle 8"/>
          <p:cNvSpPr>
            <a:spLocks noChangeArrowheads="1"/>
          </p:cNvSpPr>
          <p:nvPr/>
        </p:nvSpPr>
        <p:spPr bwMode="auto">
          <a:xfrm>
            <a:off x="2425700" y="16891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45" name="Rectangle 9"/>
          <p:cNvSpPr>
            <a:spLocks noChangeArrowheads="1"/>
          </p:cNvSpPr>
          <p:nvPr/>
        </p:nvSpPr>
        <p:spPr bwMode="auto">
          <a:xfrm>
            <a:off x="3406775" y="16891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46" name="Line 10"/>
          <p:cNvSpPr>
            <a:spLocks noChangeShapeType="1"/>
          </p:cNvSpPr>
          <p:nvPr/>
        </p:nvSpPr>
        <p:spPr bwMode="auto">
          <a:xfrm>
            <a:off x="6477000" y="19939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47" name="Line 11"/>
          <p:cNvSpPr>
            <a:spLocks noChangeShapeType="1"/>
          </p:cNvSpPr>
          <p:nvPr/>
        </p:nvSpPr>
        <p:spPr bwMode="auto">
          <a:xfrm flipH="1">
            <a:off x="6705600" y="1993900"/>
            <a:ext cx="6858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48" name="Rectangle 12"/>
          <p:cNvSpPr>
            <a:spLocks noChangeArrowheads="1"/>
          </p:cNvSpPr>
          <p:nvPr/>
        </p:nvSpPr>
        <p:spPr bwMode="auto">
          <a:xfrm>
            <a:off x="6159500" y="16891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49" name="Rectangle 13"/>
          <p:cNvSpPr>
            <a:spLocks noChangeArrowheads="1"/>
          </p:cNvSpPr>
          <p:nvPr/>
        </p:nvSpPr>
        <p:spPr bwMode="auto">
          <a:xfrm>
            <a:off x="7140575" y="16891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50" name="Line 14"/>
          <p:cNvSpPr>
            <a:spLocks noChangeShapeType="1"/>
          </p:cNvSpPr>
          <p:nvPr/>
        </p:nvSpPr>
        <p:spPr bwMode="auto">
          <a:xfrm>
            <a:off x="3019425" y="25273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51" name="Line 15"/>
          <p:cNvSpPr>
            <a:spLocks noChangeShapeType="1"/>
          </p:cNvSpPr>
          <p:nvPr/>
        </p:nvSpPr>
        <p:spPr bwMode="auto">
          <a:xfrm>
            <a:off x="5000625" y="25273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52" name="AutoShape 16"/>
          <p:cNvSpPr>
            <a:spLocks noChangeArrowheads="1"/>
          </p:cNvSpPr>
          <p:nvPr/>
        </p:nvSpPr>
        <p:spPr bwMode="auto">
          <a:xfrm>
            <a:off x="2471738" y="2301875"/>
            <a:ext cx="592529" cy="408623"/>
          </a:xfrm>
          <a:prstGeom prst="roundRect">
            <a:avLst>
              <a:gd name="adj" fmla="val 16667"/>
            </a:avLst>
          </a:prstGeom>
          <a:solidFill>
            <a:srgbClr val="F6F5BD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hub</a:t>
            </a:r>
          </a:p>
        </p:txBody>
      </p:sp>
      <p:sp>
        <p:nvSpPr>
          <p:cNvPr id="679953" name="AutoShape 17"/>
          <p:cNvSpPr>
            <a:spLocks noChangeArrowheads="1"/>
          </p:cNvSpPr>
          <p:nvPr/>
        </p:nvSpPr>
        <p:spPr bwMode="auto">
          <a:xfrm>
            <a:off x="6205538" y="2301875"/>
            <a:ext cx="592529" cy="408623"/>
          </a:xfrm>
          <a:prstGeom prst="roundRect">
            <a:avLst>
              <a:gd name="adj" fmla="val 16667"/>
            </a:avLst>
          </a:prstGeom>
          <a:solidFill>
            <a:srgbClr val="F6F5BD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hub</a:t>
            </a:r>
          </a:p>
        </p:txBody>
      </p:sp>
      <p:sp>
        <p:nvSpPr>
          <p:cNvPr id="679954" name="AutoShape 18"/>
          <p:cNvSpPr>
            <a:spLocks noChangeArrowheads="1"/>
          </p:cNvSpPr>
          <p:nvPr/>
        </p:nvSpPr>
        <p:spPr bwMode="auto">
          <a:xfrm>
            <a:off x="4224337" y="2298700"/>
            <a:ext cx="829570" cy="408623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bridge</a:t>
            </a:r>
          </a:p>
        </p:txBody>
      </p:sp>
      <p:sp>
        <p:nvSpPr>
          <p:cNvPr id="679955" name="Text Box 19"/>
          <p:cNvSpPr txBox="1">
            <a:spLocks noChangeArrowheads="1"/>
          </p:cNvSpPr>
          <p:nvPr/>
        </p:nvSpPr>
        <p:spPr bwMode="auto">
          <a:xfrm>
            <a:off x="3111500" y="2209800"/>
            <a:ext cx="109856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100 Mb/s</a:t>
            </a:r>
          </a:p>
        </p:txBody>
      </p:sp>
      <p:sp>
        <p:nvSpPr>
          <p:cNvPr id="679956" name="Text Box 20"/>
          <p:cNvSpPr txBox="1">
            <a:spLocks noChangeArrowheads="1"/>
          </p:cNvSpPr>
          <p:nvPr/>
        </p:nvSpPr>
        <p:spPr bwMode="auto">
          <a:xfrm>
            <a:off x="5095875" y="2209800"/>
            <a:ext cx="109856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100 Mb/s</a:t>
            </a:r>
          </a:p>
        </p:txBody>
      </p:sp>
      <p:sp>
        <p:nvSpPr>
          <p:cNvPr id="679957" name="Line 21"/>
          <p:cNvSpPr>
            <a:spLocks noChangeShapeType="1"/>
          </p:cNvSpPr>
          <p:nvPr/>
        </p:nvSpPr>
        <p:spPr bwMode="auto">
          <a:xfrm flipH="1">
            <a:off x="1781175" y="41275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58" name="Line 22"/>
          <p:cNvSpPr>
            <a:spLocks noChangeShapeType="1"/>
          </p:cNvSpPr>
          <p:nvPr/>
        </p:nvSpPr>
        <p:spPr bwMode="auto">
          <a:xfrm flipH="1">
            <a:off x="2771775" y="41275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59" name="Rectangle 23"/>
          <p:cNvSpPr>
            <a:spLocks noChangeArrowheads="1"/>
          </p:cNvSpPr>
          <p:nvPr/>
        </p:nvSpPr>
        <p:spPr bwMode="auto">
          <a:xfrm>
            <a:off x="1473200" y="445135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60" name="Rectangle 24"/>
          <p:cNvSpPr>
            <a:spLocks noChangeArrowheads="1"/>
          </p:cNvSpPr>
          <p:nvPr/>
        </p:nvSpPr>
        <p:spPr bwMode="auto">
          <a:xfrm>
            <a:off x="2454275" y="44323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61" name="Line 25"/>
          <p:cNvSpPr>
            <a:spLocks noChangeShapeType="1"/>
          </p:cNvSpPr>
          <p:nvPr/>
        </p:nvSpPr>
        <p:spPr bwMode="auto">
          <a:xfrm>
            <a:off x="3048000" y="401955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62" name="Line 26"/>
          <p:cNvSpPr>
            <a:spLocks noChangeShapeType="1"/>
          </p:cNvSpPr>
          <p:nvPr/>
        </p:nvSpPr>
        <p:spPr bwMode="auto">
          <a:xfrm>
            <a:off x="5029200" y="401955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63" name="AutoShape 27"/>
          <p:cNvSpPr>
            <a:spLocks noChangeArrowheads="1"/>
          </p:cNvSpPr>
          <p:nvPr/>
        </p:nvSpPr>
        <p:spPr bwMode="auto">
          <a:xfrm>
            <a:off x="2500313" y="3794125"/>
            <a:ext cx="592529" cy="408623"/>
          </a:xfrm>
          <a:prstGeom prst="roundRect">
            <a:avLst>
              <a:gd name="adj" fmla="val 16667"/>
            </a:avLst>
          </a:prstGeom>
          <a:solidFill>
            <a:srgbClr val="F6F5BD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hub</a:t>
            </a:r>
          </a:p>
        </p:txBody>
      </p:sp>
      <p:sp>
        <p:nvSpPr>
          <p:cNvPr id="679964" name="Text Box 28"/>
          <p:cNvSpPr txBox="1">
            <a:spLocks noChangeArrowheads="1"/>
          </p:cNvSpPr>
          <p:nvPr/>
        </p:nvSpPr>
        <p:spPr bwMode="auto">
          <a:xfrm>
            <a:off x="3140075" y="3681798"/>
            <a:ext cx="109856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100 Mb/s</a:t>
            </a:r>
          </a:p>
        </p:txBody>
      </p:sp>
      <p:sp>
        <p:nvSpPr>
          <p:cNvPr id="679965" name="Text Box 29"/>
          <p:cNvSpPr txBox="1">
            <a:spLocks noChangeArrowheads="1"/>
          </p:cNvSpPr>
          <p:nvPr/>
        </p:nvSpPr>
        <p:spPr bwMode="auto">
          <a:xfrm>
            <a:off x="5124450" y="3681798"/>
            <a:ext cx="109856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100 Mb/s</a:t>
            </a:r>
          </a:p>
        </p:txBody>
      </p:sp>
      <p:sp>
        <p:nvSpPr>
          <p:cNvPr id="679967" name="Text Box 31"/>
          <p:cNvSpPr txBox="1">
            <a:spLocks noChangeArrowheads="1"/>
          </p:cNvSpPr>
          <p:nvPr/>
        </p:nvSpPr>
        <p:spPr bwMode="auto">
          <a:xfrm>
            <a:off x="4613060" y="3039762"/>
            <a:ext cx="81003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1 </a:t>
            </a:r>
            <a:r>
              <a:rPr lang="en-US" sz="1800" dirty="0" err="1">
                <a:latin typeface="Calibri" pitchFamily="34" charset="0"/>
              </a:rPr>
              <a:t>Gb</a:t>
            </a:r>
            <a:r>
              <a:rPr lang="en-US" sz="1800" dirty="0">
                <a:latin typeface="Calibri" pitchFamily="34" charset="0"/>
              </a:rPr>
              <a:t>/s</a:t>
            </a:r>
          </a:p>
        </p:txBody>
      </p:sp>
      <p:sp>
        <p:nvSpPr>
          <p:cNvPr id="679968" name="Line 32"/>
          <p:cNvSpPr>
            <a:spLocks noChangeShapeType="1"/>
          </p:cNvSpPr>
          <p:nvPr/>
        </p:nvSpPr>
        <p:spPr bwMode="auto">
          <a:xfrm flipH="1">
            <a:off x="5534025" y="41275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69" name="Line 33"/>
          <p:cNvSpPr>
            <a:spLocks noChangeShapeType="1"/>
          </p:cNvSpPr>
          <p:nvPr/>
        </p:nvSpPr>
        <p:spPr bwMode="auto">
          <a:xfrm flipH="1">
            <a:off x="6524625" y="41275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70" name="Line 34"/>
          <p:cNvSpPr>
            <a:spLocks noChangeShapeType="1"/>
          </p:cNvSpPr>
          <p:nvPr/>
        </p:nvSpPr>
        <p:spPr bwMode="auto">
          <a:xfrm>
            <a:off x="6753225" y="4127500"/>
            <a:ext cx="6858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71" name="Rectangle 35"/>
          <p:cNvSpPr>
            <a:spLocks noChangeArrowheads="1"/>
          </p:cNvSpPr>
          <p:nvPr/>
        </p:nvSpPr>
        <p:spPr bwMode="auto">
          <a:xfrm>
            <a:off x="5207000" y="445135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72" name="Rectangle 36"/>
          <p:cNvSpPr>
            <a:spLocks noChangeArrowheads="1"/>
          </p:cNvSpPr>
          <p:nvPr/>
        </p:nvSpPr>
        <p:spPr bwMode="auto">
          <a:xfrm>
            <a:off x="6188075" y="44323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73" name="Rectangle 37"/>
          <p:cNvSpPr>
            <a:spLocks noChangeArrowheads="1"/>
          </p:cNvSpPr>
          <p:nvPr/>
        </p:nvSpPr>
        <p:spPr bwMode="auto">
          <a:xfrm>
            <a:off x="7169150" y="44323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74" name="AutoShape 38"/>
          <p:cNvSpPr>
            <a:spLocks noChangeArrowheads="1"/>
          </p:cNvSpPr>
          <p:nvPr/>
        </p:nvSpPr>
        <p:spPr bwMode="auto">
          <a:xfrm>
            <a:off x="4224337" y="3790950"/>
            <a:ext cx="829570" cy="408623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bridge</a:t>
            </a:r>
          </a:p>
        </p:txBody>
      </p:sp>
      <p:sp>
        <p:nvSpPr>
          <p:cNvPr id="679975" name="Line 39"/>
          <p:cNvSpPr>
            <a:spLocks noChangeShapeType="1"/>
          </p:cNvSpPr>
          <p:nvPr/>
        </p:nvSpPr>
        <p:spPr bwMode="auto">
          <a:xfrm flipH="1">
            <a:off x="6705600" y="3517900"/>
            <a:ext cx="6858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76" name="Rectangle 40"/>
          <p:cNvSpPr>
            <a:spLocks noChangeArrowheads="1"/>
          </p:cNvSpPr>
          <p:nvPr/>
        </p:nvSpPr>
        <p:spPr bwMode="auto">
          <a:xfrm>
            <a:off x="7140575" y="32131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77" name="Line 41"/>
          <p:cNvSpPr>
            <a:spLocks noChangeShapeType="1"/>
          </p:cNvSpPr>
          <p:nvPr/>
        </p:nvSpPr>
        <p:spPr bwMode="auto">
          <a:xfrm>
            <a:off x="6515100" y="35179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679978" name="Rectangle 42"/>
          <p:cNvSpPr>
            <a:spLocks noChangeArrowheads="1"/>
          </p:cNvSpPr>
          <p:nvPr/>
        </p:nvSpPr>
        <p:spPr bwMode="auto">
          <a:xfrm>
            <a:off x="6197600" y="32131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679979" name="AutoShape 43"/>
          <p:cNvSpPr>
            <a:spLocks noChangeArrowheads="1"/>
          </p:cNvSpPr>
          <p:nvPr/>
        </p:nvSpPr>
        <p:spPr bwMode="auto">
          <a:xfrm>
            <a:off x="6234113" y="3794125"/>
            <a:ext cx="592529" cy="408623"/>
          </a:xfrm>
          <a:prstGeom prst="roundRect">
            <a:avLst>
              <a:gd name="adj" fmla="val 16667"/>
            </a:avLst>
          </a:prstGeom>
          <a:solidFill>
            <a:srgbClr val="F6F5BD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hub</a:t>
            </a:r>
          </a:p>
        </p:txBody>
      </p:sp>
      <p:sp>
        <p:nvSpPr>
          <p:cNvPr id="679980" name="Text Box 44"/>
          <p:cNvSpPr txBox="1">
            <a:spLocks noChangeArrowheads="1"/>
          </p:cNvSpPr>
          <p:nvPr/>
        </p:nvSpPr>
        <p:spPr bwMode="auto">
          <a:xfrm>
            <a:off x="1589088" y="1371600"/>
            <a:ext cx="32412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A</a:t>
            </a:r>
          </a:p>
        </p:txBody>
      </p:sp>
      <p:sp>
        <p:nvSpPr>
          <p:cNvPr id="679981" name="Text Box 45"/>
          <p:cNvSpPr txBox="1">
            <a:spLocks noChangeArrowheads="1"/>
          </p:cNvSpPr>
          <p:nvPr/>
        </p:nvSpPr>
        <p:spPr bwMode="auto">
          <a:xfrm>
            <a:off x="3576638" y="1371600"/>
            <a:ext cx="31451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B</a:t>
            </a:r>
          </a:p>
        </p:txBody>
      </p:sp>
      <p:sp>
        <p:nvSpPr>
          <p:cNvPr id="679982" name="Text Box 46"/>
          <p:cNvSpPr txBox="1">
            <a:spLocks noChangeArrowheads="1"/>
          </p:cNvSpPr>
          <p:nvPr/>
        </p:nvSpPr>
        <p:spPr bwMode="auto">
          <a:xfrm>
            <a:off x="7315200" y="4768850"/>
            <a:ext cx="30649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C</a:t>
            </a:r>
          </a:p>
        </p:txBody>
      </p:sp>
      <p:sp>
        <p:nvSpPr>
          <p:cNvPr id="679983" name="Text Box 47"/>
          <p:cNvSpPr txBox="1">
            <a:spLocks noChangeArrowheads="1"/>
          </p:cNvSpPr>
          <p:nvPr/>
        </p:nvSpPr>
        <p:spPr bwMode="auto">
          <a:xfrm>
            <a:off x="4483470" y="1981200"/>
            <a:ext cx="31130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X</a:t>
            </a:r>
          </a:p>
        </p:txBody>
      </p:sp>
      <p:sp>
        <p:nvSpPr>
          <p:cNvPr id="679984" name="Text Box 48"/>
          <p:cNvSpPr txBox="1">
            <a:spLocks noChangeArrowheads="1"/>
          </p:cNvSpPr>
          <p:nvPr/>
        </p:nvSpPr>
        <p:spPr bwMode="auto">
          <a:xfrm>
            <a:off x="4486677" y="4155990"/>
            <a:ext cx="30489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49680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FFAE0-6705-DB4A-B7AC-92777DDA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379A1-C436-9441-BE3C-506E0F494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lots of lots of local area networks (LANs)</a:t>
            </a:r>
          </a:p>
          <a:p>
            <a:pPr lvl="1"/>
            <a:r>
              <a:rPr lang="en-US" dirty="0"/>
              <a:t>each determines its own protocols, address format, packet format</a:t>
            </a:r>
          </a:p>
          <a:p>
            <a:r>
              <a:rPr lang="en-US" dirty="0"/>
              <a:t>What if we wanted to connect them together?</a:t>
            </a:r>
          </a:p>
          <a:p>
            <a:pPr lvl="1"/>
            <a:r>
              <a:rPr lang="en-US" dirty="0"/>
              <a:t>physically connected by specialized computers called routers</a:t>
            </a:r>
          </a:p>
          <a:p>
            <a:pPr lvl="1"/>
            <a:r>
              <a:rPr lang="en-US" dirty="0"/>
              <a:t>routers with multiple network adapters can translate</a:t>
            </a:r>
          </a:p>
          <a:p>
            <a:pPr lvl="1"/>
            <a:r>
              <a:rPr lang="en-US" dirty="0"/>
              <a:t>standardize address and packet formats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a internetwork </a:t>
            </a:r>
          </a:p>
          <a:p>
            <a:pPr lvl="1"/>
            <a:r>
              <a:rPr lang="en-US" dirty="0"/>
              <a:t>aka wide-area network (WAN)</a:t>
            </a:r>
          </a:p>
          <a:p>
            <a:pPr lvl="1"/>
            <a:r>
              <a:rPr lang="en-US" dirty="0"/>
              <a:t>aka internet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00CF22A-A82F-A34C-A6A4-C6DBED0AF131}"/>
              </a:ext>
            </a:extLst>
          </p:cNvPr>
          <p:cNvGrpSpPr/>
          <p:nvPr/>
        </p:nvGrpSpPr>
        <p:grpSpPr>
          <a:xfrm>
            <a:off x="742427" y="3810000"/>
            <a:ext cx="7659145" cy="1537046"/>
            <a:chOff x="841923" y="3034954"/>
            <a:chExt cx="7659145" cy="1537046"/>
          </a:xfrm>
        </p:grpSpPr>
        <p:sp>
          <p:nvSpPr>
            <p:cNvPr id="4" name="Line 4">
              <a:extLst>
                <a:ext uri="{FF2B5EF4-FFF2-40B4-BE49-F238E27FC236}">
                  <a16:creationId xmlns:a16="http://schemas.microsoft.com/office/drawing/2014/main" id="{432CB6A8-28FA-E74F-8762-21F4ED32A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2437" y="3720754"/>
              <a:ext cx="2590800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D5822940-9703-C641-BE40-72F8FA6679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7237" y="34159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63333358-54B7-6D46-9F9F-713ABE3C71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1637" y="34159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2A1DFBE6-D202-CF4C-A971-7A7D117381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8437" y="34159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901153D6-EFDF-8C4C-A3F5-49ABED999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262" y="3111154"/>
              <a:ext cx="6004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host</a:t>
              </a: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A43E674B-6F57-5C4B-BB51-DDB863E73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612" y="3111154"/>
              <a:ext cx="6004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host</a:t>
              </a: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FE5862A9-42E2-0842-8C38-ED74C6B17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412" y="3111154"/>
              <a:ext cx="6004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host</a:t>
              </a:r>
            </a:p>
          </p:txBody>
        </p:sp>
        <p:sp>
          <p:nvSpPr>
            <p:cNvPr id="11" name="Text Box 12">
              <a:extLst>
                <a:ext uri="{FF2B5EF4-FFF2-40B4-BE49-F238E27FC236}">
                  <a16:creationId xmlns:a16="http://schemas.microsoft.com/office/drawing/2014/main" id="{CA37074C-938A-ED49-945B-1FF78CEDE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6437" y="3034954"/>
              <a:ext cx="367408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...</a:t>
              </a:r>
            </a:p>
          </p:txBody>
        </p:sp>
        <p:sp>
          <p:nvSpPr>
            <p:cNvPr id="12" name="Line 13">
              <a:extLst>
                <a:ext uri="{FF2B5EF4-FFF2-40B4-BE49-F238E27FC236}">
                  <a16:creationId xmlns:a16="http://schemas.microsoft.com/office/drawing/2014/main" id="{39E5F88E-658D-024C-9E6D-E81A8A050B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80637" y="3720754"/>
              <a:ext cx="2590800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3" name="Line 14">
              <a:extLst>
                <a:ext uri="{FF2B5EF4-FFF2-40B4-BE49-F238E27FC236}">
                  <a16:creationId xmlns:a16="http://schemas.microsoft.com/office/drawing/2014/main" id="{F61399F1-754F-2A49-8C23-AFCF7A666F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85437" y="34159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4" name="Line 15">
              <a:extLst>
                <a:ext uri="{FF2B5EF4-FFF2-40B4-BE49-F238E27FC236}">
                  <a16:creationId xmlns:a16="http://schemas.microsoft.com/office/drawing/2014/main" id="{A63DA633-DACC-D24C-939A-9E75CB349E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9837" y="34159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583C32DC-664D-5D4E-A593-C86397329F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66637" y="34159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0B74DB60-5E1D-E94A-81C2-122984259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7462" y="3111154"/>
              <a:ext cx="6004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host</a:t>
              </a:r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8155B248-71D3-8941-9900-E20976DAF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2812" y="3111154"/>
              <a:ext cx="6004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host</a:t>
              </a:r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913DBD5C-DF87-5342-BB3B-EBB2953B1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612" y="3111154"/>
              <a:ext cx="600484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host</a:t>
              </a:r>
            </a:p>
          </p:txBody>
        </p:sp>
        <p:sp>
          <p:nvSpPr>
            <p:cNvPr id="19" name="Text Box 21">
              <a:extLst>
                <a:ext uri="{FF2B5EF4-FFF2-40B4-BE49-F238E27FC236}">
                  <a16:creationId xmlns:a16="http://schemas.microsoft.com/office/drawing/2014/main" id="{AC3D3C20-C477-F24D-8D35-AC7A358C2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4637" y="3034954"/>
              <a:ext cx="367408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...</a:t>
              </a:r>
            </a:p>
          </p:txBody>
        </p:sp>
        <p:sp>
          <p:nvSpPr>
            <p:cNvPr id="20" name="Line 24">
              <a:extLst>
                <a:ext uri="{FF2B5EF4-FFF2-40B4-BE49-F238E27FC236}">
                  <a16:creationId xmlns:a16="http://schemas.microsoft.com/office/drawing/2014/main" id="{E78B3D57-6BA6-1947-A03D-E2941BB77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1237" y="37207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1" name="Line 26">
              <a:extLst>
                <a:ext uri="{FF2B5EF4-FFF2-40B4-BE49-F238E27FC236}">
                  <a16:creationId xmlns:a16="http://schemas.microsoft.com/office/drawing/2014/main" id="{EEBFEA8F-08F9-5C4E-B842-74A8948056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8837" y="3720754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2" name="Line 27">
              <a:extLst>
                <a:ext uri="{FF2B5EF4-FFF2-40B4-BE49-F238E27FC236}">
                  <a16:creationId xmlns:a16="http://schemas.microsoft.com/office/drawing/2014/main" id="{94C6D79A-80E0-2C48-A050-EB0CE43A66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6037" y="4202668"/>
              <a:ext cx="12192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FF801BF3-4BC4-2E4E-ABFF-221429C3F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4837" y="4202668"/>
              <a:ext cx="12192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24" name="Text Box 29">
              <a:extLst>
                <a:ext uri="{FF2B5EF4-FFF2-40B4-BE49-F238E27FC236}">
                  <a16:creationId xmlns:a16="http://schemas.microsoft.com/office/drawing/2014/main" id="{AD39A178-AB1D-1B4B-AD8A-3AE2B51D3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3850" y="4202668"/>
              <a:ext cx="675570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WAN</a:t>
              </a:r>
            </a:p>
          </p:txBody>
        </p:sp>
        <p:sp>
          <p:nvSpPr>
            <p:cNvPr id="25" name="Text Box 30">
              <a:extLst>
                <a:ext uri="{FF2B5EF4-FFF2-40B4-BE49-F238E27FC236}">
                  <a16:creationId xmlns:a16="http://schemas.microsoft.com/office/drawing/2014/main" id="{B456FAE8-0F32-0644-B04F-A2FD4365E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1062" y="4202668"/>
              <a:ext cx="675570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WAN</a:t>
              </a:r>
            </a:p>
          </p:txBody>
        </p:sp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3EBED58F-D831-324D-9D22-A0D15BECF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0237" y="4025554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1C7C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router</a:t>
              </a:r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153B583D-4F67-394C-88D1-D7B10FF3B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037" y="4025554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1C7C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router</a:t>
              </a:r>
            </a:p>
          </p:txBody>
        </p:sp>
        <p:sp>
          <p:nvSpPr>
            <p:cNvPr id="28" name="AutoShape 25">
              <a:extLst>
                <a:ext uri="{FF2B5EF4-FFF2-40B4-BE49-F238E27FC236}">
                  <a16:creationId xmlns:a16="http://schemas.microsoft.com/office/drawing/2014/main" id="{2CC8AE4A-C8E3-894C-968B-4BADE9D64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7837" y="4025554"/>
              <a:ext cx="762000" cy="381000"/>
            </a:xfrm>
            <a:prstGeom prst="roundRect">
              <a:avLst>
                <a:gd name="adj" fmla="val 16667"/>
              </a:avLst>
            </a:prstGeom>
            <a:solidFill>
              <a:srgbClr val="F1C7C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router</a:t>
              </a:r>
            </a:p>
          </p:txBody>
        </p:sp>
        <p:sp>
          <p:nvSpPr>
            <p:cNvPr id="29" name="Text Box 29">
              <a:extLst>
                <a:ext uri="{FF2B5EF4-FFF2-40B4-BE49-F238E27FC236}">
                  <a16:creationId xmlns:a16="http://schemas.microsoft.com/office/drawing/2014/main" id="{FBC7BF3D-1F41-5746-B6B4-E775937225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923" y="3727744"/>
              <a:ext cx="743375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LAN 1</a:t>
              </a:r>
            </a:p>
          </p:txBody>
        </p:sp>
        <p:sp>
          <p:nvSpPr>
            <p:cNvPr id="30" name="Text Box 29">
              <a:extLst>
                <a:ext uri="{FF2B5EF4-FFF2-40B4-BE49-F238E27FC236}">
                  <a16:creationId xmlns:a16="http://schemas.microsoft.com/office/drawing/2014/main" id="{546E7AFB-62EB-0D45-9A12-BCC42003A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0849" y="3733800"/>
              <a:ext cx="800219" cy="3693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 dirty="0">
                  <a:latin typeface="Calibri" pitchFamily="34" charset="0"/>
                </a:rPr>
                <a:t>LAN 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802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Structure of an internet</a:t>
            </a:r>
          </a:p>
        </p:txBody>
      </p:sp>
      <p:sp>
        <p:nvSpPr>
          <p:cNvPr id="72192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4008966"/>
            <a:ext cx="8229600" cy="246803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 hoc interconnection of networks</a:t>
            </a:r>
          </a:p>
          <a:p>
            <a:pPr lvl="1"/>
            <a:r>
              <a:rPr lang="en-US" dirty="0"/>
              <a:t>No particular topology</a:t>
            </a:r>
          </a:p>
          <a:p>
            <a:pPr lvl="1"/>
            <a:r>
              <a:rPr lang="en-US" dirty="0"/>
              <a:t>Vastly different router &amp; link capacities</a:t>
            </a:r>
          </a:p>
          <a:p>
            <a:r>
              <a:rPr lang="en-US" dirty="0"/>
              <a:t>Send packets from source to destination by hopping through networks</a:t>
            </a:r>
          </a:p>
          <a:p>
            <a:pPr lvl="1"/>
            <a:r>
              <a:rPr lang="en-US" dirty="0"/>
              <a:t>Router forms bridge from one network to another</a:t>
            </a:r>
          </a:p>
          <a:p>
            <a:pPr lvl="1"/>
            <a:r>
              <a:rPr lang="en-US" dirty="0"/>
              <a:t>Different packets may take different routes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533400" y="1676400"/>
            <a:ext cx="3505200" cy="1143000"/>
          </a:xfrm>
          <a:prstGeom prst="ellipse">
            <a:avLst/>
          </a:prstGeom>
          <a:solidFill>
            <a:srgbClr val="E6E6E6">
              <a:alpha val="50196"/>
            </a:srgbClr>
          </a:solidFill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905000" y="2819400"/>
            <a:ext cx="6234580" cy="1143000"/>
          </a:xfrm>
          <a:prstGeom prst="ellipse">
            <a:avLst/>
          </a:prstGeom>
          <a:solidFill>
            <a:srgbClr val="E6E6E6">
              <a:alpha val="50196"/>
            </a:srgbClr>
          </a:solidFill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4724400" y="1371600"/>
            <a:ext cx="3505200" cy="1143000"/>
          </a:xfrm>
          <a:prstGeom prst="ellipse">
            <a:avLst/>
          </a:prstGeom>
          <a:solidFill>
            <a:srgbClr val="E6E6E6">
              <a:alpha val="50196"/>
            </a:srgbClr>
          </a:solidFill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590800" y="1524000"/>
            <a:ext cx="3505200" cy="1143000"/>
          </a:xfrm>
          <a:prstGeom prst="ellipse">
            <a:avLst/>
          </a:prstGeom>
          <a:solidFill>
            <a:srgbClr val="E6E6E6">
              <a:alpha val="50196"/>
            </a:srgbClr>
          </a:solidFill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219200" y="2286000"/>
            <a:ext cx="1981200" cy="1447800"/>
          </a:xfrm>
          <a:prstGeom prst="ellipse">
            <a:avLst/>
          </a:prstGeom>
          <a:solidFill>
            <a:srgbClr val="E6E6E6">
              <a:alpha val="50196"/>
            </a:srgbClr>
          </a:solidFill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1828800"/>
            <a:ext cx="990600" cy="1905000"/>
          </a:xfrm>
          <a:prstGeom prst="ellipse">
            <a:avLst/>
          </a:prstGeom>
          <a:solidFill>
            <a:srgbClr val="E6E6E6">
              <a:alpha val="50196"/>
            </a:srgbClr>
          </a:solidFill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22" name="AutoShape 15"/>
          <p:cNvSpPr>
            <a:spLocks noChangeArrowheads="1"/>
          </p:cNvSpPr>
          <p:nvPr/>
        </p:nvSpPr>
        <p:spPr bwMode="auto">
          <a:xfrm>
            <a:off x="1841500" y="2374900"/>
            <a:ext cx="609600" cy="3810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alibri" pitchFamily="34" charset="0"/>
              </a:rPr>
              <a:t>router</a:t>
            </a:r>
          </a:p>
        </p:txBody>
      </p:sp>
      <p:sp>
        <p:nvSpPr>
          <p:cNvPr id="29" name="AutoShape 15"/>
          <p:cNvSpPr>
            <a:spLocks noChangeArrowheads="1"/>
          </p:cNvSpPr>
          <p:nvPr/>
        </p:nvSpPr>
        <p:spPr bwMode="auto">
          <a:xfrm>
            <a:off x="2273300" y="3136900"/>
            <a:ext cx="609600" cy="3810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alibri" pitchFamily="34" charset="0"/>
              </a:rPr>
              <a:t>router</a:t>
            </a:r>
          </a:p>
        </p:txBody>
      </p:sp>
      <p:sp>
        <p:nvSpPr>
          <p:cNvPr id="30" name="AutoShape 15"/>
          <p:cNvSpPr>
            <a:spLocks noChangeArrowheads="1"/>
          </p:cNvSpPr>
          <p:nvPr/>
        </p:nvSpPr>
        <p:spPr bwMode="auto">
          <a:xfrm>
            <a:off x="3048000" y="1981200"/>
            <a:ext cx="609600" cy="3810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alibri" pitchFamily="34" charset="0"/>
              </a:rPr>
              <a:t>router</a:t>
            </a:r>
          </a:p>
        </p:txBody>
      </p:sp>
      <p:sp>
        <p:nvSpPr>
          <p:cNvPr id="31" name="AutoShape 15"/>
          <p:cNvSpPr>
            <a:spLocks noChangeArrowheads="1"/>
          </p:cNvSpPr>
          <p:nvPr/>
        </p:nvSpPr>
        <p:spPr bwMode="auto">
          <a:xfrm>
            <a:off x="5105400" y="1828800"/>
            <a:ext cx="609600" cy="3810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alibri" pitchFamily="34" charset="0"/>
              </a:rPr>
              <a:t>router</a:t>
            </a:r>
          </a:p>
        </p:txBody>
      </p:sp>
      <p:sp>
        <p:nvSpPr>
          <p:cNvPr id="32" name="AutoShape 15"/>
          <p:cNvSpPr>
            <a:spLocks noChangeArrowheads="1"/>
          </p:cNvSpPr>
          <p:nvPr/>
        </p:nvSpPr>
        <p:spPr bwMode="auto">
          <a:xfrm>
            <a:off x="6273800" y="3048000"/>
            <a:ext cx="609600" cy="3810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alibri" pitchFamily="34" charset="0"/>
              </a:rPr>
              <a:t>router</a:t>
            </a:r>
          </a:p>
        </p:txBody>
      </p:sp>
      <p:sp>
        <p:nvSpPr>
          <p:cNvPr id="33" name="AutoShape 15"/>
          <p:cNvSpPr>
            <a:spLocks noChangeArrowheads="1"/>
          </p:cNvSpPr>
          <p:nvPr/>
        </p:nvSpPr>
        <p:spPr bwMode="auto">
          <a:xfrm>
            <a:off x="6286500" y="2057400"/>
            <a:ext cx="609600" cy="381000"/>
          </a:xfrm>
          <a:prstGeom prst="roundRect">
            <a:avLst>
              <a:gd name="adj" fmla="val 16667"/>
            </a:avLst>
          </a:prstGeom>
          <a:solidFill>
            <a:srgbClr val="F1C7C7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alibri" pitchFamily="34" charset="0"/>
              </a:rPr>
              <a:t>router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7162800" y="1688068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946710" y="1955800"/>
            <a:ext cx="60048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</a:t>
            </a:r>
          </a:p>
        </p:txBody>
      </p:sp>
      <p:sp>
        <p:nvSpPr>
          <p:cNvPr id="34" name="Freeform 33"/>
          <p:cNvSpPr/>
          <p:nvPr/>
        </p:nvSpPr>
        <p:spPr bwMode="auto">
          <a:xfrm>
            <a:off x="1553633" y="2159000"/>
            <a:ext cx="287867" cy="520700"/>
          </a:xfrm>
          <a:custGeom>
            <a:avLst/>
            <a:gdLst>
              <a:gd name="connsiteX0" fmla="*/ 8467 w 275167"/>
              <a:gd name="connsiteY0" fmla="*/ 0 h 520700"/>
              <a:gd name="connsiteX1" fmla="*/ 224367 w 275167"/>
              <a:gd name="connsiteY1" fmla="*/ 38100 h 520700"/>
              <a:gd name="connsiteX2" fmla="*/ 8467 w 275167"/>
              <a:gd name="connsiteY2" fmla="*/ 457200 h 520700"/>
              <a:gd name="connsiteX3" fmla="*/ 275167 w 275167"/>
              <a:gd name="connsiteY3" fmla="*/ 41910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167" h="520700">
                <a:moveTo>
                  <a:pt x="8467" y="0"/>
                </a:moveTo>
                <a:lnTo>
                  <a:pt x="224367" y="38100"/>
                </a:lnTo>
                <a:cubicBezTo>
                  <a:pt x="224367" y="114300"/>
                  <a:pt x="0" y="393700"/>
                  <a:pt x="8467" y="457200"/>
                </a:cubicBezTo>
                <a:cubicBezTo>
                  <a:pt x="16934" y="520700"/>
                  <a:pt x="146050" y="469900"/>
                  <a:pt x="275167" y="419100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 bwMode="auto">
          <a:xfrm>
            <a:off x="1562100" y="1845733"/>
            <a:ext cx="1485900" cy="338667"/>
          </a:xfrm>
          <a:custGeom>
            <a:avLst/>
            <a:gdLst>
              <a:gd name="connsiteX0" fmla="*/ 0 w 1485900"/>
              <a:gd name="connsiteY0" fmla="*/ 313267 h 338667"/>
              <a:gd name="connsiteX1" fmla="*/ 596900 w 1485900"/>
              <a:gd name="connsiteY1" fmla="*/ 8467 h 338667"/>
              <a:gd name="connsiteX2" fmla="*/ 850900 w 1485900"/>
              <a:gd name="connsiteY2" fmla="*/ 262467 h 338667"/>
              <a:gd name="connsiteX3" fmla="*/ 1485900 w 1485900"/>
              <a:gd name="connsiteY3" fmla="*/ 338667 h 33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5900" h="338667">
                <a:moveTo>
                  <a:pt x="0" y="313267"/>
                </a:moveTo>
                <a:cubicBezTo>
                  <a:pt x="227541" y="165100"/>
                  <a:pt x="455083" y="16934"/>
                  <a:pt x="596900" y="8467"/>
                </a:cubicBezTo>
                <a:cubicBezTo>
                  <a:pt x="738717" y="0"/>
                  <a:pt x="702733" y="207434"/>
                  <a:pt x="850900" y="262467"/>
                </a:cubicBezTo>
                <a:cubicBezTo>
                  <a:pt x="999067" y="317500"/>
                  <a:pt x="1242483" y="328083"/>
                  <a:pt x="1485900" y="338667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 bwMode="auto">
          <a:xfrm>
            <a:off x="2146300" y="2743200"/>
            <a:ext cx="444500" cy="406400"/>
          </a:xfrm>
          <a:custGeom>
            <a:avLst/>
            <a:gdLst>
              <a:gd name="connsiteX0" fmla="*/ 0 w 444500"/>
              <a:gd name="connsiteY0" fmla="*/ 0 h 406400"/>
              <a:gd name="connsiteX1" fmla="*/ 190500 w 444500"/>
              <a:gd name="connsiteY1" fmla="*/ 228600 h 406400"/>
              <a:gd name="connsiteX2" fmla="*/ 444500 w 444500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406400">
                <a:moveTo>
                  <a:pt x="0" y="0"/>
                </a:moveTo>
                <a:cubicBezTo>
                  <a:pt x="58208" y="80433"/>
                  <a:pt x="116417" y="160867"/>
                  <a:pt x="190500" y="228600"/>
                </a:cubicBezTo>
                <a:cubicBezTo>
                  <a:pt x="264583" y="296333"/>
                  <a:pt x="354541" y="351366"/>
                  <a:pt x="444500" y="406400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 bwMode="auto">
          <a:xfrm>
            <a:off x="3670300" y="1900767"/>
            <a:ext cx="1435100" cy="463550"/>
          </a:xfrm>
          <a:custGeom>
            <a:avLst/>
            <a:gdLst>
              <a:gd name="connsiteX0" fmla="*/ 0 w 1435100"/>
              <a:gd name="connsiteY0" fmla="*/ 270933 h 463550"/>
              <a:gd name="connsiteX1" fmla="*/ 355600 w 1435100"/>
              <a:gd name="connsiteY1" fmla="*/ 42333 h 463550"/>
              <a:gd name="connsiteX2" fmla="*/ 812800 w 1435100"/>
              <a:gd name="connsiteY2" fmla="*/ 461433 h 463550"/>
              <a:gd name="connsiteX3" fmla="*/ 1193800 w 1435100"/>
              <a:gd name="connsiteY3" fmla="*/ 55033 h 463550"/>
              <a:gd name="connsiteX4" fmla="*/ 1435100 w 1435100"/>
              <a:gd name="connsiteY4" fmla="*/ 131233 h 46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5100" h="463550">
                <a:moveTo>
                  <a:pt x="0" y="270933"/>
                </a:moveTo>
                <a:cubicBezTo>
                  <a:pt x="110066" y="140758"/>
                  <a:pt x="220133" y="10583"/>
                  <a:pt x="355600" y="42333"/>
                </a:cubicBezTo>
                <a:cubicBezTo>
                  <a:pt x="491067" y="74083"/>
                  <a:pt x="673100" y="459316"/>
                  <a:pt x="812800" y="461433"/>
                </a:cubicBezTo>
                <a:cubicBezTo>
                  <a:pt x="952500" y="463550"/>
                  <a:pt x="1090083" y="110066"/>
                  <a:pt x="1193800" y="55033"/>
                </a:cubicBezTo>
                <a:cubicBezTo>
                  <a:pt x="1297517" y="0"/>
                  <a:pt x="1366308" y="65616"/>
                  <a:pt x="1435100" y="131233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 bwMode="auto">
          <a:xfrm>
            <a:off x="5715000" y="1528233"/>
            <a:ext cx="1435100" cy="478367"/>
          </a:xfrm>
          <a:custGeom>
            <a:avLst/>
            <a:gdLst>
              <a:gd name="connsiteX0" fmla="*/ 0 w 1435100"/>
              <a:gd name="connsiteY0" fmla="*/ 478367 h 478367"/>
              <a:gd name="connsiteX1" fmla="*/ 774700 w 1435100"/>
              <a:gd name="connsiteY1" fmla="*/ 21167 h 478367"/>
              <a:gd name="connsiteX2" fmla="*/ 1435100 w 1435100"/>
              <a:gd name="connsiteY2" fmla="*/ 351367 h 47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5100" h="478367">
                <a:moveTo>
                  <a:pt x="0" y="478367"/>
                </a:moveTo>
                <a:cubicBezTo>
                  <a:pt x="267758" y="260350"/>
                  <a:pt x="535517" y="42334"/>
                  <a:pt x="774700" y="21167"/>
                </a:cubicBezTo>
                <a:cubicBezTo>
                  <a:pt x="1013883" y="0"/>
                  <a:pt x="1224491" y="175683"/>
                  <a:pt x="1435100" y="351367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 bwMode="auto">
          <a:xfrm>
            <a:off x="2895600" y="3018367"/>
            <a:ext cx="3378200" cy="728133"/>
          </a:xfrm>
          <a:custGeom>
            <a:avLst/>
            <a:gdLst>
              <a:gd name="connsiteX0" fmla="*/ 0 w 3378200"/>
              <a:gd name="connsiteY0" fmla="*/ 321733 h 728133"/>
              <a:gd name="connsiteX1" fmla="*/ 711200 w 3378200"/>
              <a:gd name="connsiteY1" fmla="*/ 194733 h 728133"/>
              <a:gd name="connsiteX2" fmla="*/ 914400 w 3378200"/>
              <a:gd name="connsiteY2" fmla="*/ 702733 h 728133"/>
              <a:gd name="connsiteX3" fmla="*/ 1638300 w 3378200"/>
              <a:gd name="connsiteY3" fmla="*/ 42333 h 728133"/>
              <a:gd name="connsiteX4" fmla="*/ 1981200 w 3378200"/>
              <a:gd name="connsiteY4" fmla="*/ 448733 h 728133"/>
              <a:gd name="connsiteX5" fmla="*/ 3378200 w 3378200"/>
              <a:gd name="connsiteY5" fmla="*/ 232833 h 72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78200" h="728133">
                <a:moveTo>
                  <a:pt x="0" y="321733"/>
                </a:moveTo>
                <a:cubicBezTo>
                  <a:pt x="279400" y="226483"/>
                  <a:pt x="558800" y="131233"/>
                  <a:pt x="711200" y="194733"/>
                </a:cubicBezTo>
                <a:cubicBezTo>
                  <a:pt x="863600" y="258233"/>
                  <a:pt x="759883" y="728133"/>
                  <a:pt x="914400" y="702733"/>
                </a:cubicBezTo>
                <a:cubicBezTo>
                  <a:pt x="1068917" y="677333"/>
                  <a:pt x="1460500" y="84666"/>
                  <a:pt x="1638300" y="42333"/>
                </a:cubicBezTo>
                <a:cubicBezTo>
                  <a:pt x="1816100" y="0"/>
                  <a:pt x="1691217" y="416983"/>
                  <a:pt x="1981200" y="448733"/>
                </a:cubicBezTo>
                <a:cubicBezTo>
                  <a:pt x="2271183" y="480483"/>
                  <a:pt x="2824691" y="356658"/>
                  <a:pt x="3378200" y="232833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 bwMode="auto">
          <a:xfrm>
            <a:off x="6565900" y="2434166"/>
            <a:ext cx="131233" cy="609600"/>
          </a:xfrm>
          <a:custGeom>
            <a:avLst/>
            <a:gdLst>
              <a:gd name="connsiteX0" fmla="*/ 0 w 131233"/>
              <a:gd name="connsiteY0" fmla="*/ 609600 h 609600"/>
              <a:gd name="connsiteX1" fmla="*/ 127000 w 131233"/>
              <a:gd name="connsiteY1" fmla="*/ 342900 h 609600"/>
              <a:gd name="connsiteX2" fmla="*/ 25400 w 131233"/>
              <a:gd name="connsiteY2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233" h="609600">
                <a:moveTo>
                  <a:pt x="0" y="609600"/>
                </a:moveTo>
                <a:cubicBezTo>
                  <a:pt x="61383" y="527050"/>
                  <a:pt x="122767" y="444500"/>
                  <a:pt x="127000" y="342900"/>
                </a:cubicBezTo>
                <a:cubicBezTo>
                  <a:pt x="131233" y="241300"/>
                  <a:pt x="78316" y="120650"/>
                  <a:pt x="25400" y="0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 bwMode="auto">
          <a:xfrm>
            <a:off x="6896100" y="1905000"/>
            <a:ext cx="254000" cy="355600"/>
          </a:xfrm>
          <a:custGeom>
            <a:avLst/>
            <a:gdLst>
              <a:gd name="connsiteX0" fmla="*/ 0 w 254000"/>
              <a:gd name="connsiteY0" fmla="*/ 355600 h 355600"/>
              <a:gd name="connsiteX1" fmla="*/ 152400 w 254000"/>
              <a:gd name="connsiteY1" fmla="*/ 228600 h 355600"/>
              <a:gd name="connsiteX2" fmla="*/ 76200 w 254000"/>
              <a:gd name="connsiteY2" fmla="*/ 38100 h 355600"/>
              <a:gd name="connsiteX3" fmla="*/ 254000 w 254000"/>
              <a:gd name="connsiteY3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00" h="355600">
                <a:moveTo>
                  <a:pt x="0" y="355600"/>
                </a:moveTo>
                <a:cubicBezTo>
                  <a:pt x="69850" y="318558"/>
                  <a:pt x="139700" y="281517"/>
                  <a:pt x="152400" y="228600"/>
                </a:cubicBezTo>
                <a:cubicBezTo>
                  <a:pt x="165100" y="175683"/>
                  <a:pt x="59267" y="76200"/>
                  <a:pt x="76200" y="38100"/>
                </a:cubicBezTo>
                <a:cubicBezTo>
                  <a:pt x="93133" y="0"/>
                  <a:pt x="173566" y="0"/>
                  <a:pt x="254000" y="0"/>
                </a:cubicBezTo>
              </a:path>
            </a:pathLst>
          </a:custGeom>
          <a:noFill/>
          <a:ln w="28575">
            <a:solidFill>
              <a:srgbClr val="C00000"/>
            </a:solidFill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6368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375A027A-474E-914A-9F50-F95381E0561C}"/>
              </a:ext>
            </a:extLst>
          </p:cNvPr>
          <p:cNvGrpSpPr/>
          <p:nvPr/>
        </p:nvGrpSpPr>
        <p:grpSpPr>
          <a:xfrm>
            <a:off x="4673600" y="1673352"/>
            <a:ext cx="4038600" cy="4718304"/>
            <a:chOff x="4968766" y="1316760"/>
            <a:chExt cx="3702268" cy="471830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0E24F9E-E128-694E-8B19-09E41B35C77A}"/>
                </a:ext>
              </a:extLst>
            </p:cNvPr>
            <p:cNvGrpSpPr/>
            <p:nvPr/>
          </p:nvGrpSpPr>
          <p:grpSpPr>
            <a:xfrm>
              <a:off x="4968766" y="1316760"/>
              <a:ext cx="3702268" cy="4718304"/>
              <a:chOff x="5064016" y="1317680"/>
              <a:chExt cx="3702268" cy="4718304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E22BB3F-C30D-3D4E-AA61-F3586725CCB1}"/>
                  </a:ext>
                </a:extLst>
              </p:cNvPr>
              <p:cNvSpPr/>
              <p:nvPr/>
            </p:nvSpPr>
            <p:spPr>
              <a:xfrm>
                <a:off x="5064016" y="4213192"/>
                <a:ext cx="3702268" cy="1822792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application message (payload)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1451CB6-CB48-6F49-B687-E6D3A8D21FA5}"/>
                  </a:ext>
                </a:extLst>
              </p:cNvPr>
              <p:cNvSpPr/>
              <p:nvPr/>
            </p:nvSpPr>
            <p:spPr>
              <a:xfrm>
                <a:off x="5064016" y="1317681"/>
                <a:ext cx="465694" cy="484791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v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5EA5E16-0DB6-C04E-A5E5-3EBF4E1EB364}"/>
                  </a:ext>
                </a:extLst>
              </p:cNvPr>
              <p:cNvSpPr/>
              <p:nvPr/>
            </p:nvSpPr>
            <p:spPr>
              <a:xfrm>
                <a:off x="6915150" y="1317680"/>
                <a:ext cx="1851134" cy="484791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Dest</a:t>
                </a:r>
                <a:r>
                  <a:rPr lang="en-US" dirty="0"/>
                  <a:t>. Port #</a:t>
                </a:r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B49259-A086-0040-BD1F-4FB119649A12}"/>
                </a:ext>
              </a:extLst>
            </p:cNvPr>
            <p:cNvSpPr/>
            <p:nvPr/>
          </p:nvSpPr>
          <p:spPr>
            <a:xfrm>
              <a:off x="7343806" y="1801552"/>
              <a:ext cx="1327228" cy="491193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ECF2B2-C4DF-2148-9C47-E57BC7281E90}"/>
                </a:ext>
              </a:extLst>
            </p:cNvPr>
            <p:cNvSpPr/>
            <p:nvPr/>
          </p:nvSpPr>
          <p:spPr>
            <a:xfrm>
              <a:off x="4968766" y="2771132"/>
              <a:ext cx="3702268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source address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E142ABE-AFCD-744C-A4F7-40A97826A4C2}"/>
                </a:ext>
              </a:extLst>
            </p:cNvPr>
            <p:cNvSpPr/>
            <p:nvPr/>
          </p:nvSpPr>
          <p:spPr>
            <a:xfrm>
              <a:off x="6819900" y="2292744"/>
              <a:ext cx="1851133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header checksum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47EEFE8-EB40-B449-A65A-36A1192745F3}"/>
                </a:ext>
              </a:extLst>
            </p:cNvPr>
            <p:cNvSpPr/>
            <p:nvPr/>
          </p:nvSpPr>
          <p:spPr>
            <a:xfrm>
              <a:off x="4968766" y="2295719"/>
              <a:ext cx="954673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TTL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A30E03D-7D80-094A-AC73-1582A70B6D62}"/>
                </a:ext>
              </a:extLst>
            </p:cNvPr>
            <p:cNvSpPr/>
            <p:nvPr/>
          </p:nvSpPr>
          <p:spPr>
            <a:xfrm>
              <a:off x="5920493" y="2295719"/>
              <a:ext cx="965221" cy="484789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protocol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7057F8F-FC56-FD47-A7DA-8F478BA2876B}"/>
                </a:ext>
              </a:extLst>
            </p:cNvPr>
            <p:cNvSpPr/>
            <p:nvPr/>
          </p:nvSpPr>
          <p:spPr>
            <a:xfrm>
              <a:off x="4968766" y="3252021"/>
              <a:ext cx="3702268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destination address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320E08D-3726-FC40-B995-D53FADB99564}"/>
                </a:ext>
              </a:extLst>
            </p:cNvPr>
            <p:cNvSpPr/>
            <p:nvPr/>
          </p:nvSpPr>
          <p:spPr>
            <a:xfrm>
              <a:off x="4968766" y="3730410"/>
              <a:ext cx="2408578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options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AFB4732-2F35-EB4E-97CF-BC7DB3309F57}"/>
                </a:ext>
              </a:extLst>
            </p:cNvPr>
            <p:cNvSpPr/>
            <p:nvPr/>
          </p:nvSpPr>
          <p:spPr>
            <a:xfrm>
              <a:off x="7393110" y="3730409"/>
              <a:ext cx="1277924" cy="484791"/>
            </a:xfrm>
            <a:prstGeom prst="rect">
              <a:avLst/>
            </a:prstGeom>
            <a:pattFill prst="wdUpDiag">
              <a:fgClr>
                <a:schemeClr val="accent4"/>
              </a:fgClr>
              <a:bgClr>
                <a:schemeClr val="bg1"/>
              </a:bgClr>
            </a:patt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AA78A1-BC16-2247-A1F7-3CA5D15B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 (IP)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F1AE4-9C55-F842-802E-E969716553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Initiated by the DoD in 60s-70s</a:t>
            </a:r>
          </a:p>
          <a:p>
            <a:r>
              <a:rPr lang="en-US" dirty="0"/>
              <a:t>Currently transitioning (very slowly) from     IPv4 to IPv6</a:t>
            </a:r>
          </a:p>
          <a:p>
            <a:endParaRPr lang="en-US" dirty="0"/>
          </a:p>
          <a:p>
            <a:r>
              <a:rPr lang="en-US" dirty="0"/>
              <a:t>Example address: 128.84.12.43</a:t>
            </a:r>
          </a:p>
          <a:p>
            <a:endParaRPr lang="en-US" dirty="0"/>
          </a:p>
          <a:p>
            <a:r>
              <a:rPr lang="en-US" dirty="0"/>
              <a:t>interoperable</a:t>
            </a:r>
          </a:p>
          <a:p>
            <a:r>
              <a:rPr lang="en-US" dirty="0"/>
              <a:t>network dynamically routes packets from source to destination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B1D463-E8CB-2847-8C65-391285052254}"/>
              </a:ext>
            </a:extLst>
          </p:cNvPr>
          <p:cNvSpPr/>
          <p:nvPr/>
        </p:nvSpPr>
        <p:spPr>
          <a:xfrm>
            <a:off x="5715000" y="1673351"/>
            <a:ext cx="1041400" cy="48479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977AF3-B592-504F-B273-C00B8BC15934}"/>
              </a:ext>
            </a:extLst>
          </p:cNvPr>
          <p:cNvSpPr/>
          <p:nvPr/>
        </p:nvSpPr>
        <p:spPr>
          <a:xfrm>
            <a:off x="6756400" y="1673350"/>
            <a:ext cx="1955800" cy="4847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total length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E27FCC-1AFD-9642-B29B-7F56C2E697B0}"/>
              </a:ext>
            </a:extLst>
          </p:cNvPr>
          <p:cNvSpPr/>
          <p:nvPr/>
        </p:nvSpPr>
        <p:spPr>
          <a:xfrm>
            <a:off x="5181600" y="1673350"/>
            <a:ext cx="533400" cy="48479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IHL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A2B022-38D1-8F41-8C30-14A7E2D0B231}"/>
              </a:ext>
            </a:extLst>
          </p:cNvPr>
          <p:cNvSpPr/>
          <p:nvPr/>
        </p:nvSpPr>
        <p:spPr>
          <a:xfrm>
            <a:off x="4673600" y="2158005"/>
            <a:ext cx="2082800" cy="49820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identification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99810-E025-664F-8399-C53BEAA431E8}"/>
              </a:ext>
            </a:extLst>
          </p:cNvPr>
          <p:cNvSpPr/>
          <p:nvPr/>
        </p:nvSpPr>
        <p:spPr>
          <a:xfrm>
            <a:off x="6756400" y="2151502"/>
            <a:ext cx="508000" cy="49783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fs</a:t>
            </a:r>
          </a:p>
        </p:txBody>
      </p:sp>
    </p:spTree>
    <p:extLst>
      <p:ext uri="{BB962C8B-B14F-4D97-AF65-F5344CB8AC3E}">
        <p14:creationId xmlns:p14="http://schemas.microsoft.com/office/powerpoint/2010/main" val="360509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IPv4 and IPv6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>
            <a:normAutofit/>
          </a:bodyPr>
          <a:lstStyle/>
          <a:p>
            <a:r>
              <a:rPr lang="en-US" dirty="0"/>
              <a:t>The original Internet Protocol, with its 32-bit addresses, is known as </a:t>
            </a:r>
            <a:r>
              <a:rPr lang="en-US" i="1" dirty="0"/>
              <a:t>Internet Protocol Version 4 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IPv4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1996: Internet Engineering Task Force (IETF) introduced </a:t>
            </a:r>
            <a:r>
              <a:rPr lang="en-US" i="1" dirty="0"/>
              <a:t>Internet Protocol Version 6 </a:t>
            </a:r>
            <a:r>
              <a:rPr lang="en-US" dirty="0">
                <a:solidFill>
                  <a:srgbClr val="FF0000"/>
                </a:solidFill>
              </a:rPr>
              <a:t>(IPv6</a:t>
            </a:r>
            <a:r>
              <a:rPr lang="en-US" dirty="0"/>
              <a:t>) with 128-bit addresses</a:t>
            </a:r>
          </a:p>
          <a:p>
            <a:pPr lvl="1"/>
            <a:r>
              <a:rPr lang="en-US" dirty="0"/>
              <a:t>Intended as the successor to IPv4</a:t>
            </a:r>
          </a:p>
          <a:p>
            <a:pPr lvl="1"/>
            <a:endParaRPr lang="en-US" dirty="0"/>
          </a:p>
          <a:p>
            <a:r>
              <a:rPr lang="en-US" dirty="0"/>
              <a:t>As of April 2023, majority of Internet traffic still carried by IPv4</a:t>
            </a:r>
          </a:p>
          <a:p>
            <a:pPr lvl="1"/>
            <a:r>
              <a:rPr lang="en-US" dirty="0"/>
              <a:t>38-44% of users access Google services using IPv6.</a:t>
            </a:r>
          </a:p>
          <a:p>
            <a:pPr lvl="1"/>
            <a:endParaRPr lang="en-US" dirty="0"/>
          </a:p>
          <a:p>
            <a:r>
              <a:rPr lang="en-US" dirty="0"/>
              <a:t>We will focus on IPv4, but will show you how to write networking code that is protocol-independent.</a:t>
            </a:r>
          </a:p>
        </p:txBody>
      </p:sp>
    </p:spTree>
    <p:extLst>
      <p:ext uri="{BB962C8B-B14F-4D97-AF65-F5344CB8AC3E}">
        <p14:creationId xmlns:p14="http://schemas.microsoft.com/office/powerpoint/2010/main" val="857132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0153-6094-9249-BAFB-A0905E74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IP addresses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AB681-AB3F-EE4F-A114-CF0332DB0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the current IP address assigned to your computer or phone?</a:t>
            </a:r>
          </a:p>
        </p:txBody>
      </p:sp>
    </p:spTree>
    <p:extLst>
      <p:ext uri="{BB962C8B-B14F-4D97-AF65-F5344CB8AC3E}">
        <p14:creationId xmlns:p14="http://schemas.microsoft.com/office/powerpoint/2010/main" val="495874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/>
          <p:cNvSpPr/>
          <p:nvPr/>
        </p:nvSpPr>
        <p:spPr bwMode="auto">
          <a:xfrm>
            <a:off x="5913900" y="1396314"/>
            <a:ext cx="3124200" cy="3657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82" name="Text Box 18"/>
          <p:cNvSpPr txBox="1">
            <a:spLocks noChangeArrowheads="1"/>
          </p:cNvSpPr>
          <p:nvPr/>
        </p:nvSpPr>
        <p:spPr bwMode="auto">
          <a:xfrm>
            <a:off x="8201634" y="1346886"/>
            <a:ext cx="85792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LAN2</a:t>
            </a:r>
          </a:p>
        </p:txBody>
      </p:sp>
      <p:sp>
        <p:nvSpPr>
          <p:cNvPr id="80" name="Rectangle 79"/>
          <p:cNvSpPr/>
          <p:nvPr/>
        </p:nvSpPr>
        <p:spPr bwMode="auto">
          <a:xfrm>
            <a:off x="228600" y="1396314"/>
            <a:ext cx="3124200" cy="3657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  <a:round/>
            <a:headEnd/>
            <a:tailEnd type="triangle" w="med" len="med"/>
          </a:ln>
          <a:effectLst/>
        </p:spPr>
        <p:txBody>
          <a:bodyPr wrap="none" rtlCol="0" anchor="ctr"/>
          <a:lstStyle/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685119" name="Rectangle 63"/>
          <p:cNvSpPr>
            <a:spLocks noChangeArrowheads="1"/>
          </p:cNvSpPr>
          <p:nvPr/>
        </p:nvSpPr>
        <p:spPr bwMode="auto">
          <a:xfrm>
            <a:off x="3581400" y="4191000"/>
            <a:ext cx="2286000" cy="2667000"/>
          </a:xfrm>
          <a:prstGeom prst="rect">
            <a:avLst/>
          </a:prstGeom>
          <a:solidFill>
            <a:srgbClr val="F1C7C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102" name="Line 46"/>
          <p:cNvSpPr>
            <a:spLocks noChangeShapeType="1"/>
          </p:cNvSpPr>
          <p:nvPr/>
        </p:nvSpPr>
        <p:spPr bwMode="auto">
          <a:xfrm>
            <a:off x="4256088" y="54102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059" name="Rectangle 3"/>
          <p:cNvSpPr>
            <a:spLocks noChangeArrowheads="1"/>
          </p:cNvSpPr>
          <p:nvPr/>
        </p:nvSpPr>
        <p:spPr bwMode="auto">
          <a:xfrm>
            <a:off x="2376488" y="2908300"/>
            <a:ext cx="812800" cy="6096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protocol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software</a:t>
            </a:r>
          </a:p>
        </p:txBody>
      </p:sp>
      <p:sp>
        <p:nvSpPr>
          <p:cNvPr id="685060" name="Rectangle 4"/>
          <p:cNvSpPr>
            <a:spLocks noChangeArrowheads="1"/>
          </p:cNvSpPr>
          <p:nvPr/>
        </p:nvSpPr>
        <p:spPr bwMode="auto">
          <a:xfrm>
            <a:off x="2376488" y="1752600"/>
            <a:ext cx="8128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client</a:t>
            </a:r>
          </a:p>
        </p:txBody>
      </p:sp>
      <p:sp>
        <p:nvSpPr>
          <p:cNvPr id="685061" name="Rectangle 5"/>
          <p:cNvSpPr>
            <a:spLocks noChangeArrowheads="1"/>
          </p:cNvSpPr>
          <p:nvPr/>
        </p:nvSpPr>
        <p:spPr bwMode="auto">
          <a:xfrm>
            <a:off x="2376488" y="4025900"/>
            <a:ext cx="812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LAN1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adapter</a:t>
            </a:r>
          </a:p>
        </p:txBody>
      </p:sp>
      <p:sp>
        <p:nvSpPr>
          <p:cNvPr id="685062" name="Line 6"/>
          <p:cNvSpPr>
            <a:spLocks noChangeShapeType="1"/>
          </p:cNvSpPr>
          <p:nvPr/>
        </p:nvSpPr>
        <p:spPr bwMode="auto">
          <a:xfrm>
            <a:off x="2808288" y="4635500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063" name="Text Box 7"/>
          <p:cNvSpPr txBox="1">
            <a:spLocks noChangeArrowheads="1"/>
          </p:cNvSpPr>
          <p:nvPr/>
        </p:nvSpPr>
        <p:spPr bwMode="auto">
          <a:xfrm>
            <a:off x="2368636" y="1434754"/>
            <a:ext cx="81528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 A</a:t>
            </a:r>
          </a:p>
        </p:txBody>
      </p:sp>
      <p:sp>
        <p:nvSpPr>
          <p:cNvPr id="685064" name="Line 8"/>
          <p:cNvSpPr>
            <a:spLocks noChangeShapeType="1"/>
          </p:cNvSpPr>
          <p:nvPr/>
        </p:nvSpPr>
        <p:spPr bwMode="auto">
          <a:xfrm>
            <a:off x="1033463" y="5181600"/>
            <a:ext cx="29718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074" name="Text Box 18"/>
          <p:cNvSpPr txBox="1">
            <a:spLocks noChangeArrowheads="1"/>
          </p:cNvSpPr>
          <p:nvPr/>
        </p:nvSpPr>
        <p:spPr bwMode="auto">
          <a:xfrm>
            <a:off x="208872" y="1346886"/>
            <a:ext cx="85792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LAN1</a:t>
            </a:r>
          </a:p>
        </p:txBody>
      </p:sp>
      <p:sp>
        <p:nvSpPr>
          <p:cNvPr id="685075" name="Line 19"/>
          <p:cNvSpPr>
            <a:spLocks noChangeShapeType="1"/>
          </p:cNvSpPr>
          <p:nvPr/>
        </p:nvSpPr>
        <p:spPr bwMode="auto">
          <a:xfrm>
            <a:off x="5703888" y="5181600"/>
            <a:ext cx="29718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077" name="Line 21"/>
          <p:cNvSpPr>
            <a:spLocks noChangeShapeType="1"/>
          </p:cNvSpPr>
          <p:nvPr/>
        </p:nvSpPr>
        <p:spPr bwMode="auto">
          <a:xfrm>
            <a:off x="6389688" y="4635500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079" name="Line 23"/>
          <p:cNvSpPr>
            <a:spLocks noChangeShapeType="1"/>
          </p:cNvSpPr>
          <p:nvPr/>
        </p:nvSpPr>
        <p:spPr bwMode="auto">
          <a:xfrm>
            <a:off x="2808288" y="5105400"/>
            <a:ext cx="10017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080" name="Line 24"/>
          <p:cNvSpPr>
            <a:spLocks noChangeShapeType="1"/>
          </p:cNvSpPr>
          <p:nvPr/>
        </p:nvSpPr>
        <p:spPr bwMode="auto">
          <a:xfrm>
            <a:off x="5703888" y="51054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228600" y="2451100"/>
            <a:ext cx="1158875" cy="304800"/>
            <a:chOff x="228600" y="2070100"/>
            <a:chExt cx="1158875" cy="304800"/>
          </a:xfrm>
        </p:grpSpPr>
        <p:sp>
          <p:nvSpPr>
            <p:cNvPr id="685065" name="Rectangle 9"/>
            <p:cNvSpPr>
              <a:spLocks noChangeArrowheads="1"/>
            </p:cNvSpPr>
            <p:nvPr/>
          </p:nvSpPr>
          <p:spPr bwMode="auto">
            <a:xfrm>
              <a:off x="625475" y="2108200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87" name="Text Box 31"/>
            <p:cNvSpPr txBox="1">
              <a:spLocks noChangeArrowheads="1"/>
            </p:cNvSpPr>
            <p:nvPr/>
          </p:nvSpPr>
          <p:spPr bwMode="auto">
            <a:xfrm>
              <a:off x="228600" y="2070100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(1)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38350" y="5715000"/>
            <a:ext cx="2076450" cy="304800"/>
            <a:chOff x="1970088" y="5257800"/>
            <a:chExt cx="2076450" cy="304800"/>
          </a:xfrm>
        </p:grpSpPr>
        <p:sp>
          <p:nvSpPr>
            <p:cNvPr id="685066" name="Rectangle 10"/>
            <p:cNvSpPr>
              <a:spLocks noChangeArrowheads="1"/>
            </p:cNvSpPr>
            <p:nvPr/>
          </p:nvSpPr>
          <p:spPr bwMode="auto">
            <a:xfrm>
              <a:off x="2370138" y="5295900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67" name="Rectangle 11"/>
            <p:cNvSpPr>
              <a:spLocks noChangeArrowheads="1"/>
            </p:cNvSpPr>
            <p:nvPr/>
          </p:nvSpPr>
          <p:spPr bwMode="auto">
            <a:xfrm>
              <a:off x="3132138" y="5295900"/>
              <a:ext cx="4572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PH</a:t>
              </a:r>
            </a:p>
          </p:txBody>
        </p:sp>
        <p:sp>
          <p:nvSpPr>
            <p:cNvPr id="685068" name="Rectangle 12"/>
            <p:cNvSpPr>
              <a:spLocks noChangeArrowheads="1"/>
            </p:cNvSpPr>
            <p:nvPr/>
          </p:nvSpPr>
          <p:spPr bwMode="auto">
            <a:xfrm>
              <a:off x="3589338" y="5295900"/>
              <a:ext cx="457200" cy="228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FH1</a:t>
              </a:r>
            </a:p>
          </p:txBody>
        </p:sp>
        <p:sp>
          <p:nvSpPr>
            <p:cNvPr id="685090" name="Text Box 34"/>
            <p:cNvSpPr txBox="1">
              <a:spLocks noChangeArrowheads="1"/>
            </p:cNvSpPr>
            <p:nvPr/>
          </p:nvSpPr>
          <p:spPr bwMode="auto">
            <a:xfrm>
              <a:off x="1970088" y="5257800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(4)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751638" y="4724400"/>
            <a:ext cx="2076450" cy="304800"/>
            <a:chOff x="6751638" y="4343400"/>
            <a:chExt cx="2076450" cy="304800"/>
          </a:xfrm>
        </p:grpSpPr>
        <p:sp>
          <p:nvSpPr>
            <p:cNvPr id="685084" name="Rectangle 28"/>
            <p:cNvSpPr>
              <a:spLocks noChangeArrowheads="1"/>
            </p:cNvSpPr>
            <p:nvPr/>
          </p:nvSpPr>
          <p:spPr bwMode="auto">
            <a:xfrm>
              <a:off x="7151688" y="4381500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85" name="Rectangle 29"/>
            <p:cNvSpPr>
              <a:spLocks noChangeArrowheads="1"/>
            </p:cNvSpPr>
            <p:nvPr/>
          </p:nvSpPr>
          <p:spPr bwMode="auto">
            <a:xfrm>
              <a:off x="7913688" y="4381500"/>
              <a:ext cx="4572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PH</a:t>
              </a:r>
            </a:p>
          </p:txBody>
        </p:sp>
        <p:sp>
          <p:nvSpPr>
            <p:cNvPr id="685086" name="Rectangle 30"/>
            <p:cNvSpPr>
              <a:spLocks noChangeArrowheads="1"/>
            </p:cNvSpPr>
            <p:nvPr/>
          </p:nvSpPr>
          <p:spPr bwMode="auto">
            <a:xfrm>
              <a:off x="8370888" y="4381500"/>
              <a:ext cx="457200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FH2</a:t>
              </a:r>
            </a:p>
          </p:txBody>
        </p:sp>
        <p:sp>
          <p:nvSpPr>
            <p:cNvPr id="685092" name="Text Box 36"/>
            <p:cNvSpPr txBox="1">
              <a:spLocks noChangeArrowheads="1"/>
            </p:cNvSpPr>
            <p:nvPr/>
          </p:nvSpPr>
          <p:spPr bwMode="auto">
            <a:xfrm>
              <a:off x="6751638" y="4343400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(6)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751638" y="2471352"/>
            <a:ext cx="1143000" cy="304800"/>
            <a:chOff x="6770688" y="2057400"/>
            <a:chExt cx="1143000" cy="304800"/>
          </a:xfrm>
        </p:grpSpPr>
        <p:sp>
          <p:nvSpPr>
            <p:cNvPr id="685078" name="Rectangle 22"/>
            <p:cNvSpPr>
              <a:spLocks noChangeArrowheads="1"/>
            </p:cNvSpPr>
            <p:nvPr/>
          </p:nvSpPr>
          <p:spPr bwMode="auto">
            <a:xfrm>
              <a:off x="7151688" y="2095500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94" name="Text Box 38"/>
            <p:cNvSpPr txBox="1">
              <a:spLocks noChangeArrowheads="1"/>
            </p:cNvSpPr>
            <p:nvPr/>
          </p:nvSpPr>
          <p:spPr bwMode="auto">
            <a:xfrm>
              <a:off x="6770688" y="2057400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(8)</a:t>
              </a:r>
            </a:p>
          </p:txBody>
        </p:sp>
      </p:grpSp>
      <p:sp>
        <p:nvSpPr>
          <p:cNvPr id="685103" name="Line 47"/>
          <p:cNvSpPr>
            <a:spLocks noChangeShapeType="1"/>
          </p:cNvSpPr>
          <p:nvPr/>
        </p:nvSpPr>
        <p:spPr bwMode="auto">
          <a:xfrm>
            <a:off x="5322888" y="54102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5603274" y="5297272"/>
            <a:ext cx="2076450" cy="722528"/>
            <a:chOff x="5603274" y="4965700"/>
            <a:chExt cx="2076450" cy="722528"/>
          </a:xfrm>
        </p:grpSpPr>
        <p:sp>
          <p:nvSpPr>
            <p:cNvPr id="685071" name="Rectangle 15"/>
            <p:cNvSpPr>
              <a:spLocks noChangeArrowheads="1"/>
            </p:cNvSpPr>
            <p:nvPr/>
          </p:nvSpPr>
          <p:spPr bwMode="auto">
            <a:xfrm>
              <a:off x="5603274" y="5421528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72" name="Rectangle 16"/>
            <p:cNvSpPr>
              <a:spLocks noChangeArrowheads="1"/>
            </p:cNvSpPr>
            <p:nvPr/>
          </p:nvSpPr>
          <p:spPr bwMode="auto">
            <a:xfrm>
              <a:off x="6365274" y="5421528"/>
              <a:ext cx="4572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PH</a:t>
              </a:r>
            </a:p>
          </p:txBody>
        </p:sp>
        <p:sp>
          <p:nvSpPr>
            <p:cNvPr id="685073" name="Rectangle 17"/>
            <p:cNvSpPr>
              <a:spLocks noChangeArrowheads="1"/>
            </p:cNvSpPr>
            <p:nvPr/>
          </p:nvSpPr>
          <p:spPr bwMode="auto">
            <a:xfrm>
              <a:off x="6822474" y="5421528"/>
              <a:ext cx="457200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FH2</a:t>
              </a:r>
            </a:p>
          </p:txBody>
        </p:sp>
        <p:sp>
          <p:nvSpPr>
            <p:cNvPr id="685091" name="Text Box 35"/>
            <p:cNvSpPr txBox="1">
              <a:spLocks noChangeArrowheads="1"/>
            </p:cNvSpPr>
            <p:nvPr/>
          </p:nvSpPr>
          <p:spPr bwMode="auto">
            <a:xfrm>
              <a:off x="7279674" y="5383428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(5)</a:t>
              </a:r>
            </a:p>
          </p:txBody>
        </p:sp>
        <p:sp>
          <p:nvSpPr>
            <p:cNvPr id="685097" name="AutoShape 41"/>
            <p:cNvSpPr>
              <a:spLocks/>
            </p:cNvSpPr>
            <p:nvPr/>
          </p:nvSpPr>
          <p:spPr bwMode="auto">
            <a:xfrm rot="5400000">
              <a:off x="6383338" y="4476750"/>
              <a:ext cx="114300" cy="1625600"/>
            </a:xfrm>
            <a:prstGeom prst="leftBrace">
              <a:avLst>
                <a:gd name="adj1" fmla="val 118519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685098" name="Text Box 42"/>
            <p:cNvSpPr txBox="1">
              <a:spLocks noChangeArrowheads="1"/>
            </p:cNvSpPr>
            <p:nvPr/>
          </p:nvSpPr>
          <p:spPr bwMode="auto">
            <a:xfrm>
              <a:off x="5848351" y="4965700"/>
              <a:ext cx="1064714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LAN2 frame</a:t>
              </a:r>
            </a:p>
          </p:txBody>
        </p:sp>
      </p:grpSp>
      <p:sp>
        <p:nvSpPr>
          <p:cNvPr id="685099" name="Rectangle 43"/>
          <p:cNvSpPr>
            <a:spLocks noChangeArrowheads="1"/>
          </p:cNvSpPr>
          <p:nvPr/>
        </p:nvSpPr>
        <p:spPr bwMode="auto">
          <a:xfrm>
            <a:off x="3798888" y="6096000"/>
            <a:ext cx="1905000" cy="6096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protocol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software</a:t>
            </a:r>
          </a:p>
        </p:txBody>
      </p:sp>
      <p:sp>
        <p:nvSpPr>
          <p:cNvPr id="685100" name="Rectangle 44"/>
          <p:cNvSpPr>
            <a:spLocks noChangeArrowheads="1"/>
          </p:cNvSpPr>
          <p:nvPr/>
        </p:nvSpPr>
        <p:spPr bwMode="auto">
          <a:xfrm>
            <a:off x="3798888" y="4876800"/>
            <a:ext cx="812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LAN1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adapter</a:t>
            </a:r>
          </a:p>
        </p:txBody>
      </p:sp>
      <p:sp>
        <p:nvSpPr>
          <p:cNvPr id="685101" name="Rectangle 45"/>
          <p:cNvSpPr>
            <a:spLocks noChangeArrowheads="1"/>
          </p:cNvSpPr>
          <p:nvPr/>
        </p:nvSpPr>
        <p:spPr bwMode="auto">
          <a:xfrm>
            <a:off x="4891088" y="4876800"/>
            <a:ext cx="812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LAN2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adapter</a:t>
            </a:r>
          </a:p>
        </p:txBody>
      </p:sp>
      <p:sp>
        <p:nvSpPr>
          <p:cNvPr id="685104" name="Text Box 48"/>
          <p:cNvSpPr txBox="1">
            <a:spLocks noChangeArrowheads="1"/>
          </p:cNvSpPr>
          <p:nvPr/>
        </p:nvSpPr>
        <p:spPr bwMode="auto">
          <a:xfrm>
            <a:off x="3581400" y="4403124"/>
            <a:ext cx="896207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i="1" dirty="0">
                <a:solidFill>
                  <a:srgbClr val="990000"/>
                </a:solidFill>
                <a:latin typeface="Calibri" pitchFamily="34" charset="0"/>
              </a:rPr>
              <a:t>Router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228600" y="4724400"/>
            <a:ext cx="2068512" cy="304800"/>
            <a:chOff x="230188" y="4343400"/>
            <a:chExt cx="2068512" cy="304800"/>
          </a:xfrm>
        </p:grpSpPr>
        <p:sp>
          <p:nvSpPr>
            <p:cNvPr id="685081" name="Rectangle 25"/>
            <p:cNvSpPr>
              <a:spLocks noChangeArrowheads="1"/>
            </p:cNvSpPr>
            <p:nvPr/>
          </p:nvSpPr>
          <p:spPr bwMode="auto">
            <a:xfrm>
              <a:off x="625475" y="4381500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82" name="Rectangle 26"/>
            <p:cNvSpPr>
              <a:spLocks noChangeArrowheads="1"/>
            </p:cNvSpPr>
            <p:nvPr/>
          </p:nvSpPr>
          <p:spPr bwMode="auto">
            <a:xfrm>
              <a:off x="1387475" y="4381500"/>
              <a:ext cx="4572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PH</a:t>
              </a:r>
            </a:p>
          </p:txBody>
        </p:sp>
        <p:sp>
          <p:nvSpPr>
            <p:cNvPr id="685089" name="Text Box 33"/>
            <p:cNvSpPr txBox="1">
              <a:spLocks noChangeArrowheads="1"/>
            </p:cNvSpPr>
            <p:nvPr/>
          </p:nvSpPr>
          <p:spPr bwMode="auto">
            <a:xfrm>
              <a:off x="230188" y="4343400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(3)</a:t>
              </a:r>
            </a:p>
          </p:txBody>
        </p:sp>
        <p:sp>
          <p:nvSpPr>
            <p:cNvPr id="685105" name="Rectangle 49"/>
            <p:cNvSpPr>
              <a:spLocks noChangeArrowheads="1"/>
            </p:cNvSpPr>
            <p:nvPr/>
          </p:nvSpPr>
          <p:spPr bwMode="auto">
            <a:xfrm>
              <a:off x="1841500" y="4381500"/>
              <a:ext cx="457200" cy="228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FH1</a:t>
              </a:r>
            </a:p>
          </p:txBody>
        </p:sp>
      </p:grpSp>
      <p:sp>
        <p:nvSpPr>
          <p:cNvPr id="685106" name="Line 50"/>
          <p:cNvSpPr>
            <a:spLocks noChangeShapeType="1"/>
          </p:cNvSpPr>
          <p:nvPr/>
        </p:nvSpPr>
        <p:spPr bwMode="auto">
          <a:xfrm flipH="1">
            <a:off x="2808288" y="3517900"/>
            <a:ext cx="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107" name="Line 51"/>
          <p:cNvSpPr>
            <a:spLocks noChangeShapeType="1"/>
          </p:cNvSpPr>
          <p:nvPr/>
        </p:nvSpPr>
        <p:spPr bwMode="auto">
          <a:xfrm flipH="1">
            <a:off x="2808288" y="23749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228600" y="3175000"/>
            <a:ext cx="2073275" cy="1031677"/>
            <a:chOff x="228600" y="2794000"/>
            <a:chExt cx="2073275" cy="1031677"/>
          </a:xfrm>
        </p:grpSpPr>
        <p:sp>
          <p:nvSpPr>
            <p:cNvPr id="685069" name="Rectangle 13"/>
            <p:cNvSpPr>
              <a:spLocks noChangeArrowheads="1"/>
            </p:cNvSpPr>
            <p:nvPr/>
          </p:nvSpPr>
          <p:spPr bwMode="auto">
            <a:xfrm>
              <a:off x="625475" y="3224428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070" name="Rectangle 14"/>
            <p:cNvSpPr>
              <a:spLocks noChangeArrowheads="1"/>
            </p:cNvSpPr>
            <p:nvPr/>
          </p:nvSpPr>
          <p:spPr bwMode="auto">
            <a:xfrm>
              <a:off x="1387475" y="3224428"/>
              <a:ext cx="4572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PH</a:t>
              </a:r>
            </a:p>
          </p:txBody>
        </p:sp>
        <p:sp>
          <p:nvSpPr>
            <p:cNvPr id="685083" name="Rectangle 27"/>
            <p:cNvSpPr>
              <a:spLocks noChangeArrowheads="1"/>
            </p:cNvSpPr>
            <p:nvPr/>
          </p:nvSpPr>
          <p:spPr bwMode="auto">
            <a:xfrm>
              <a:off x="1844675" y="3224428"/>
              <a:ext cx="457200" cy="228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FH1</a:t>
              </a:r>
            </a:p>
          </p:txBody>
        </p:sp>
        <p:sp>
          <p:nvSpPr>
            <p:cNvPr id="685088" name="Text Box 32"/>
            <p:cNvSpPr txBox="1">
              <a:spLocks noChangeArrowheads="1"/>
            </p:cNvSpPr>
            <p:nvPr/>
          </p:nvSpPr>
          <p:spPr bwMode="auto">
            <a:xfrm>
              <a:off x="228600" y="3186328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(2)</a:t>
              </a:r>
            </a:p>
          </p:txBody>
        </p:sp>
        <p:sp>
          <p:nvSpPr>
            <p:cNvPr id="685095" name="AutoShape 39"/>
            <p:cNvSpPr>
              <a:spLocks/>
            </p:cNvSpPr>
            <p:nvPr/>
          </p:nvSpPr>
          <p:spPr bwMode="auto">
            <a:xfrm rot="5400000">
              <a:off x="1196975" y="2489200"/>
              <a:ext cx="76200" cy="1219200"/>
            </a:xfrm>
            <a:prstGeom prst="leftBrace">
              <a:avLst>
                <a:gd name="adj1" fmla="val 13333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685096" name="Text Box 40"/>
            <p:cNvSpPr txBox="1">
              <a:spLocks noChangeArrowheads="1"/>
            </p:cNvSpPr>
            <p:nvPr/>
          </p:nvSpPr>
          <p:spPr bwMode="auto">
            <a:xfrm>
              <a:off x="520700" y="2794000"/>
              <a:ext cx="13120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internet packet</a:t>
              </a:r>
            </a:p>
          </p:txBody>
        </p:sp>
        <p:sp>
          <p:nvSpPr>
            <p:cNvPr id="685108" name="AutoShape 52"/>
            <p:cNvSpPr>
              <a:spLocks/>
            </p:cNvSpPr>
            <p:nvPr/>
          </p:nvSpPr>
          <p:spPr bwMode="auto">
            <a:xfrm rot="5400000" flipH="1" flipV="1">
              <a:off x="1409700" y="2717800"/>
              <a:ext cx="76200" cy="1676400"/>
            </a:xfrm>
            <a:prstGeom prst="leftBrace">
              <a:avLst>
                <a:gd name="adj1" fmla="val 18333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685109" name="Text Box 53"/>
            <p:cNvSpPr txBox="1">
              <a:spLocks noChangeArrowheads="1"/>
            </p:cNvSpPr>
            <p:nvPr/>
          </p:nvSpPr>
          <p:spPr bwMode="auto">
            <a:xfrm>
              <a:off x="644525" y="3517900"/>
              <a:ext cx="1064714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i="1" dirty="0">
                  <a:latin typeface="Calibri" pitchFamily="34" charset="0"/>
                </a:rPr>
                <a:t>LAN1 frame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751638" y="3581400"/>
            <a:ext cx="2057400" cy="304800"/>
            <a:chOff x="6770688" y="3143250"/>
            <a:chExt cx="2057400" cy="304800"/>
          </a:xfrm>
        </p:grpSpPr>
        <p:sp>
          <p:nvSpPr>
            <p:cNvPr id="685093" name="Text Box 37"/>
            <p:cNvSpPr txBox="1">
              <a:spLocks noChangeArrowheads="1"/>
            </p:cNvSpPr>
            <p:nvPr/>
          </p:nvSpPr>
          <p:spPr bwMode="auto">
            <a:xfrm>
              <a:off x="6770688" y="3143250"/>
              <a:ext cx="40005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(7)</a:t>
              </a:r>
            </a:p>
          </p:txBody>
        </p:sp>
        <p:sp>
          <p:nvSpPr>
            <p:cNvPr id="685110" name="Rectangle 54"/>
            <p:cNvSpPr>
              <a:spLocks noChangeArrowheads="1"/>
            </p:cNvSpPr>
            <p:nvPr/>
          </p:nvSpPr>
          <p:spPr bwMode="auto">
            <a:xfrm>
              <a:off x="7151688" y="3181350"/>
              <a:ext cx="7620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685111" name="Rectangle 55"/>
            <p:cNvSpPr>
              <a:spLocks noChangeArrowheads="1"/>
            </p:cNvSpPr>
            <p:nvPr/>
          </p:nvSpPr>
          <p:spPr bwMode="auto">
            <a:xfrm>
              <a:off x="7913688" y="3181350"/>
              <a:ext cx="457200" cy="228600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PH</a:t>
              </a:r>
            </a:p>
          </p:txBody>
        </p:sp>
        <p:sp>
          <p:nvSpPr>
            <p:cNvPr id="685112" name="Rectangle 56"/>
            <p:cNvSpPr>
              <a:spLocks noChangeArrowheads="1"/>
            </p:cNvSpPr>
            <p:nvPr/>
          </p:nvSpPr>
          <p:spPr bwMode="auto">
            <a:xfrm>
              <a:off x="8370888" y="3181350"/>
              <a:ext cx="457200" cy="2286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alibri" pitchFamily="34" charset="0"/>
                </a:rPr>
                <a:t>FH2</a:t>
              </a:r>
            </a:p>
          </p:txBody>
        </p:sp>
      </p:grpSp>
      <p:sp>
        <p:nvSpPr>
          <p:cNvPr id="685113" name="Rectangle 57"/>
          <p:cNvSpPr>
            <a:spLocks noChangeArrowheads="1"/>
          </p:cNvSpPr>
          <p:nvPr/>
        </p:nvSpPr>
        <p:spPr bwMode="auto">
          <a:xfrm>
            <a:off x="5980113" y="2908300"/>
            <a:ext cx="812800" cy="6096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protocol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software</a:t>
            </a:r>
          </a:p>
        </p:txBody>
      </p:sp>
      <p:sp>
        <p:nvSpPr>
          <p:cNvPr id="685114" name="Rectangle 58"/>
          <p:cNvSpPr>
            <a:spLocks noChangeArrowheads="1"/>
          </p:cNvSpPr>
          <p:nvPr/>
        </p:nvSpPr>
        <p:spPr bwMode="auto">
          <a:xfrm>
            <a:off x="5980113" y="1752600"/>
            <a:ext cx="8128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server</a:t>
            </a:r>
          </a:p>
        </p:txBody>
      </p:sp>
      <p:sp>
        <p:nvSpPr>
          <p:cNvPr id="685115" name="Rectangle 59"/>
          <p:cNvSpPr>
            <a:spLocks noChangeArrowheads="1"/>
          </p:cNvSpPr>
          <p:nvPr/>
        </p:nvSpPr>
        <p:spPr bwMode="auto">
          <a:xfrm>
            <a:off x="5980113" y="4025900"/>
            <a:ext cx="812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dirty="0">
                <a:latin typeface="Calibri" pitchFamily="34" charset="0"/>
              </a:rPr>
              <a:t>LAN2</a:t>
            </a:r>
          </a:p>
          <a:p>
            <a:pPr algn="ctr"/>
            <a:r>
              <a:rPr lang="en-US" sz="1600" dirty="0">
                <a:latin typeface="Calibri" pitchFamily="34" charset="0"/>
              </a:rPr>
              <a:t>adapter</a:t>
            </a:r>
          </a:p>
        </p:txBody>
      </p:sp>
      <p:sp>
        <p:nvSpPr>
          <p:cNvPr id="685116" name="Text Box 60"/>
          <p:cNvSpPr txBox="1">
            <a:spLocks noChangeArrowheads="1"/>
          </p:cNvSpPr>
          <p:nvPr/>
        </p:nvSpPr>
        <p:spPr bwMode="auto">
          <a:xfrm>
            <a:off x="5976131" y="1434754"/>
            <a:ext cx="80566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Host B</a:t>
            </a:r>
          </a:p>
        </p:txBody>
      </p:sp>
      <p:sp>
        <p:nvSpPr>
          <p:cNvPr id="685117" name="Line 61"/>
          <p:cNvSpPr>
            <a:spLocks noChangeShapeType="1"/>
          </p:cNvSpPr>
          <p:nvPr/>
        </p:nvSpPr>
        <p:spPr bwMode="auto">
          <a:xfrm flipH="1">
            <a:off x="6411913" y="3517900"/>
            <a:ext cx="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685118" name="Line 62"/>
          <p:cNvSpPr>
            <a:spLocks noChangeShapeType="1"/>
          </p:cNvSpPr>
          <p:nvPr/>
        </p:nvSpPr>
        <p:spPr bwMode="auto">
          <a:xfrm flipH="1">
            <a:off x="6411913" y="23749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0" y="6297939"/>
            <a:ext cx="24720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Calibri" pitchFamily="34" charset="0"/>
              </a:rPr>
              <a:t>PH: Internet packet header</a:t>
            </a:r>
          </a:p>
          <a:p>
            <a:r>
              <a:rPr lang="en-US" sz="1600" b="0" dirty="0">
                <a:latin typeface="Calibri" pitchFamily="34" charset="0"/>
              </a:rPr>
              <a:t>FH: LAN frame header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E5C07D-D00D-224B-B76B-3B0FD8B2E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8392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Transferring internet Data Via Encapsulation</a:t>
            </a:r>
          </a:p>
        </p:txBody>
      </p:sp>
    </p:spTree>
    <p:extLst>
      <p:ext uri="{BB962C8B-B14F-4D97-AF65-F5344CB8AC3E}">
        <p14:creationId xmlns:p14="http://schemas.microsoft.com/office/powerpoint/2010/main" val="368226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1630C-4A44-9743-9182-2E36667F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Routing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2350D3-4843-0041-89F1-90E29F1A875A}"/>
              </a:ext>
            </a:extLst>
          </p:cNvPr>
          <p:cNvGrpSpPr/>
          <p:nvPr/>
        </p:nvGrpSpPr>
        <p:grpSpPr>
          <a:xfrm>
            <a:off x="457200" y="3124200"/>
            <a:ext cx="8305800" cy="3200400"/>
            <a:chOff x="457200" y="3124200"/>
            <a:chExt cx="8305800" cy="3200400"/>
          </a:xfrm>
        </p:grpSpPr>
        <p:pic>
          <p:nvPicPr>
            <p:cNvPr id="8" name="Content Placeholder 4">
              <a:extLst>
                <a:ext uri="{FF2B5EF4-FFF2-40B4-BE49-F238E27FC236}">
                  <a16:creationId xmlns:a16="http://schemas.microsoft.com/office/drawing/2014/main" id="{AB4ADBAF-B065-AD4A-BCDF-DF3CF5C9E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26" t="28022" r="21295" b="60988"/>
            <a:stretch/>
          </p:blipFill>
          <p:spPr>
            <a:xfrm>
              <a:off x="2590800" y="3124200"/>
              <a:ext cx="4343400" cy="457200"/>
            </a:xfrm>
            <a:prstGeom prst="rect">
              <a:avLst/>
            </a:prstGeom>
          </p:spPr>
        </p:pic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1194D878-FF03-7C49-A558-53292BB961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17"/>
            <a:stretch/>
          </p:blipFill>
          <p:spPr>
            <a:xfrm>
              <a:off x="457200" y="3352800"/>
              <a:ext cx="8229600" cy="27660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365459-77C0-D64B-9CCF-3DF3A2099612}"/>
                </a:ext>
              </a:extLst>
            </p:cNvPr>
            <p:cNvSpPr/>
            <p:nvPr/>
          </p:nvSpPr>
          <p:spPr>
            <a:xfrm>
              <a:off x="8229600" y="5638800"/>
              <a:ext cx="533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8023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84C31F7-AF56-1346-BD53-6682B686EB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3" b="64652"/>
          <a:stretch/>
        </p:blipFill>
        <p:spPr>
          <a:xfrm>
            <a:off x="457200" y="2667000"/>
            <a:ext cx="8229600" cy="76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71630C-4A44-9743-9182-2E36667F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2350D3-4843-0041-89F1-90E29F1A875A}"/>
              </a:ext>
            </a:extLst>
          </p:cNvPr>
          <p:cNvGrpSpPr/>
          <p:nvPr/>
        </p:nvGrpSpPr>
        <p:grpSpPr>
          <a:xfrm>
            <a:off x="457200" y="3124200"/>
            <a:ext cx="8305800" cy="3200400"/>
            <a:chOff x="457200" y="3124200"/>
            <a:chExt cx="8305800" cy="3200400"/>
          </a:xfrm>
        </p:grpSpPr>
        <p:pic>
          <p:nvPicPr>
            <p:cNvPr id="8" name="Content Placeholder 4">
              <a:extLst>
                <a:ext uri="{FF2B5EF4-FFF2-40B4-BE49-F238E27FC236}">
                  <a16:creationId xmlns:a16="http://schemas.microsoft.com/office/drawing/2014/main" id="{AB4ADBAF-B065-AD4A-BCDF-DF3CF5C9E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26" t="28022" r="21295" b="60988"/>
            <a:stretch/>
          </p:blipFill>
          <p:spPr>
            <a:xfrm>
              <a:off x="2590800" y="3124200"/>
              <a:ext cx="4343400" cy="457200"/>
            </a:xfrm>
            <a:prstGeom prst="rect">
              <a:avLst/>
            </a:prstGeom>
          </p:spPr>
        </p:pic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1194D878-FF03-7C49-A558-53292BB961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17"/>
            <a:stretch/>
          </p:blipFill>
          <p:spPr>
            <a:xfrm>
              <a:off x="457200" y="3352800"/>
              <a:ext cx="8229600" cy="27660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365459-77C0-D64B-9CCF-3DF3A2099612}"/>
                </a:ext>
              </a:extLst>
            </p:cNvPr>
            <p:cNvSpPr/>
            <p:nvPr/>
          </p:nvSpPr>
          <p:spPr>
            <a:xfrm>
              <a:off x="8229600" y="5638800"/>
              <a:ext cx="533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760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Transport Layer</a:t>
            </a:r>
          </a:p>
        </p:txBody>
      </p:sp>
      <p:sp>
        <p:nvSpPr>
          <p:cNvPr id="7034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dirty="0"/>
              <a:t>Clients and servers communicate by sending streams of bytes over a </a:t>
            </a:r>
            <a:r>
              <a:rPr lang="en-US" b="1" dirty="0">
                <a:solidFill>
                  <a:schemeClr val="accent1"/>
                </a:solidFill>
              </a:rPr>
              <a:t>connection</a:t>
            </a:r>
            <a:r>
              <a:rPr lang="en-US" dirty="0"/>
              <a:t>. </a:t>
            </a:r>
          </a:p>
          <a:p>
            <a:pPr>
              <a:lnSpc>
                <a:spcPct val="85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 transport layer endpoint is identified by an </a:t>
            </a:r>
            <a:r>
              <a:rPr lang="en-US" b="1" dirty="0">
                <a:solidFill>
                  <a:schemeClr val="accent1"/>
                </a:solidFill>
              </a:rPr>
              <a:t>IP address </a:t>
            </a:r>
            <a:r>
              <a:rPr lang="en-US" dirty="0"/>
              <a:t>and a </a:t>
            </a:r>
            <a:r>
              <a:rPr lang="en-US" b="1" dirty="0">
                <a:solidFill>
                  <a:schemeClr val="accent1"/>
                </a:solidFill>
              </a:rPr>
              <a:t>port</a:t>
            </a:r>
            <a:r>
              <a:rPr lang="en-US" dirty="0"/>
              <a:t>, a 16-bit integer that identifies a process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Ephemeral port: Assigned automatically by  client kernel when client makes a connection request.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Well-known port: Associated with some </a:t>
            </a:r>
            <a:r>
              <a:rPr lang="en-US" dirty="0">
                <a:solidFill>
                  <a:srgbClr val="FF0000"/>
                </a:solidFill>
              </a:rPr>
              <a:t>service</a:t>
            </a:r>
            <a:r>
              <a:rPr lang="en-US" dirty="0"/>
              <a:t> provided by a server (e.g., port 80 is associated with Web servers)</a:t>
            </a:r>
          </a:p>
          <a:p>
            <a:pPr marL="0" indent="0">
              <a:lnSpc>
                <a:spcPct val="85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638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2251442" y="4553140"/>
            <a:ext cx="948958" cy="476060"/>
          </a:xfrm>
          <a:prstGeom prst="ellipse">
            <a:avLst/>
          </a:prstGeom>
          <a:solidFill>
            <a:srgbClr val="D5F1C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spAutoFit/>
          </a:bodyPr>
          <a:lstStyle/>
          <a:p>
            <a:pPr algn="ctr" defTabSz="912813"/>
            <a:r>
              <a:rPr lang="en-US" sz="1600" dirty="0">
                <a:latin typeface="Calibri" pitchFamily="34" charset="0"/>
              </a:rPr>
              <a:t>Client</a:t>
            </a: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>
            <a:off x="5014997" y="4553140"/>
            <a:ext cx="1028163" cy="476060"/>
          </a:xfrm>
          <a:prstGeom prst="ellipse">
            <a:avLst/>
          </a:prstGeom>
          <a:solidFill>
            <a:srgbClr val="D5F1C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spAutoFit/>
          </a:bodyPr>
          <a:lstStyle/>
          <a:p>
            <a:pPr algn="ctr" defTabSz="912813"/>
            <a:r>
              <a:rPr lang="en-US" sz="1600" dirty="0">
                <a:latin typeface="Calibri" pitchFamily="34" charset="0"/>
              </a:rPr>
              <a:t>Server</a:t>
            </a:r>
          </a:p>
        </p:txBody>
      </p:sp>
      <p:sp>
        <p:nvSpPr>
          <p:cNvPr id="720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Sockets</a:t>
            </a:r>
          </a:p>
        </p:txBody>
      </p:sp>
      <p:sp>
        <p:nvSpPr>
          <p:cNvPr id="72090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a socket?</a:t>
            </a:r>
          </a:p>
          <a:p>
            <a:pPr lvl="1"/>
            <a:r>
              <a:rPr lang="en-US" dirty="0"/>
              <a:t>IP address  + port</a:t>
            </a:r>
          </a:p>
          <a:p>
            <a:pPr lvl="1"/>
            <a:r>
              <a:rPr lang="en-US" dirty="0"/>
              <a:t>To the kernel, a socket is an endpoint of communication</a:t>
            </a:r>
          </a:p>
          <a:p>
            <a:pPr lvl="1"/>
            <a:r>
              <a:rPr lang="en-US" dirty="0"/>
              <a:t>To an application, a socket is a file descriptor that lets the application read/write from/to the network</a:t>
            </a:r>
          </a:p>
          <a:p>
            <a:pPr lvl="2"/>
            <a:r>
              <a:rPr lang="en-US" b="1" i="1" dirty="0">
                <a:solidFill>
                  <a:srgbClr val="C00000"/>
                </a:solidFill>
              </a:rPr>
              <a:t>Note:</a:t>
            </a:r>
            <a:r>
              <a:rPr lang="en-US" dirty="0"/>
              <a:t> All Unix I/O devices, including networks, are modeled as files</a:t>
            </a:r>
          </a:p>
          <a:p>
            <a:r>
              <a:rPr lang="en-US" dirty="0"/>
              <a:t>Clients and servers communicate with each other by reading from and writing to socket descriptors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The main distinction between regular file I/O and socket I/O is how the application “opens” the socket descriptors</a:t>
            </a: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2692401" y="5043070"/>
            <a:ext cx="116205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600" dirty="0" err="1">
                <a:latin typeface="Courier New" pitchFamily="49" charset="0"/>
              </a:rPr>
              <a:t>clientfd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8" name="Oval 26"/>
          <p:cNvSpPr>
            <a:spLocks noChangeAspect="1" noChangeArrowheads="1"/>
          </p:cNvSpPr>
          <p:nvPr/>
        </p:nvSpPr>
        <p:spPr bwMode="auto">
          <a:xfrm>
            <a:off x="4953000" y="4726876"/>
            <a:ext cx="128588" cy="128588"/>
          </a:xfrm>
          <a:prstGeom prst="ellipse">
            <a:avLst/>
          </a:prstGeom>
          <a:solidFill>
            <a:srgbClr val="C00000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990000"/>
              </a:solidFill>
              <a:latin typeface="Calibri" pitchFamily="34" charset="0"/>
            </a:endParaRP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4619083" y="5055770"/>
            <a:ext cx="1172117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600" dirty="0" err="1">
                <a:latin typeface="Courier New" pitchFamily="49" charset="0"/>
              </a:rPr>
              <a:t>serverfd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3276600" y="479117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1" name="Oval 20"/>
          <p:cNvSpPr>
            <a:spLocks noChangeAspect="1" noChangeArrowheads="1"/>
          </p:cNvSpPr>
          <p:nvPr/>
        </p:nvSpPr>
        <p:spPr bwMode="auto">
          <a:xfrm>
            <a:off x="3124200" y="4726876"/>
            <a:ext cx="128588" cy="128588"/>
          </a:xfrm>
          <a:prstGeom prst="ellipse">
            <a:avLst/>
          </a:prstGeom>
          <a:solidFill>
            <a:srgbClr val="C00000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99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41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6" grpId="0"/>
      <p:bldP spid="8" grpId="0" animBg="1"/>
      <p:bldP spid="9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a Connection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 dirty="0"/>
              <a:t>A connection is uniquely identified by the socket addresses of its endpoints (</a:t>
            </a:r>
            <a:r>
              <a:rPr lang="en-US" i="1" dirty="0">
                <a:solidFill>
                  <a:srgbClr val="C00000"/>
                </a:solidFill>
              </a:rPr>
              <a:t>socket pair</a:t>
            </a:r>
            <a:r>
              <a:rPr lang="en-US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(</a:t>
            </a:r>
            <a:r>
              <a:rPr lang="en-US" b="1" dirty="0" err="1">
                <a:latin typeface="Courier New" pitchFamily="49" charset="0"/>
              </a:rPr>
              <a:t>cliaddr:cliport</a:t>
            </a:r>
            <a:r>
              <a:rPr lang="en-US" b="1" dirty="0">
                <a:latin typeface="Courier New" pitchFamily="49" charset="0"/>
              </a:rPr>
              <a:t>, </a:t>
            </a:r>
            <a:r>
              <a:rPr lang="en-US" b="1" dirty="0" err="1">
                <a:latin typeface="Courier New" pitchFamily="49" charset="0"/>
              </a:rPr>
              <a:t>servaddr:servport</a:t>
            </a:r>
            <a:r>
              <a:rPr lang="en-US" b="1" dirty="0">
                <a:latin typeface="Courier New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6740525" y="3762375"/>
            <a:ext cx="1465263" cy="10350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796925" y="3762375"/>
            <a:ext cx="1465263" cy="10350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503488" y="4241800"/>
            <a:ext cx="4211409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Connection socket pair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(</a:t>
            </a:r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128.2.194.242</a:t>
            </a:r>
            <a:r>
              <a:rPr lang="en-US" sz="1800" dirty="0">
                <a:latin typeface="Calibri" pitchFamily="34" charset="0"/>
              </a:rPr>
              <a:t>:</a:t>
            </a:r>
            <a:r>
              <a:rPr lang="en-US" sz="1800" dirty="0">
                <a:solidFill>
                  <a:srgbClr val="00B050"/>
                </a:solidFill>
                <a:latin typeface="Calibri" pitchFamily="34" charset="0"/>
              </a:rPr>
              <a:t>51213</a:t>
            </a:r>
            <a:r>
              <a:rPr lang="en-US" sz="1800" dirty="0">
                <a:latin typeface="Calibri" pitchFamily="34" charset="0"/>
              </a:rPr>
              <a:t>, </a:t>
            </a:r>
            <a:r>
              <a:rPr lang="en-US" sz="1800" dirty="0">
                <a:solidFill>
                  <a:srgbClr val="D09E00"/>
                </a:solidFill>
                <a:latin typeface="Calibri" pitchFamily="34" charset="0"/>
              </a:rPr>
              <a:t>208.216.181.15</a:t>
            </a:r>
            <a:r>
              <a:rPr lang="en-US" sz="1800" dirty="0">
                <a:latin typeface="Calibri" pitchFamily="34" charset="0"/>
              </a:rPr>
              <a:t>:</a:t>
            </a:r>
            <a:r>
              <a:rPr lang="en-US" sz="1800" dirty="0">
                <a:solidFill>
                  <a:srgbClr val="7030A0"/>
                </a:solidFill>
                <a:latin typeface="Calibri" pitchFamily="34" charset="0"/>
              </a:rPr>
              <a:t>80</a:t>
            </a:r>
            <a:r>
              <a:rPr lang="en-US" sz="1800" dirty="0">
                <a:latin typeface="Calibri" pitchFamily="34" charset="0"/>
              </a:rPr>
              <a:t>)</a:t>
            </a: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6788150" y="3881438"/>
            <a:ext cx="1287463" cy="796925"/>
          </a:xfrm>
          <a:prstGeom prst="ellipse">
            <a:avLst/>
          </a:prstGeom>
          <a:solidFill>
            <a:srgbClr val="D5F1C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en-US" sz="1800" dirty="0">
                <a:latin typeface="Calibri" pitchFamily="34" charset="0"/>
              </a:rPr>
              <a:t>Server</a:t>
            </a:r>
          </a:p>
          <a:p>
            <a:pPr algn="ctr" defTabSz="912813"/>
            <a:r>
              <a:rPr lang="en-US" sz="1800" dirty="0">
                <a:latin typeface="Calibri" pitchFamily="34" charset="0"/>
              </a:rPr>
              <a:t>(port 80)</a:t>
            </a:r>
          </a:p>
        </p:txBody>
      </p:sp>
      <p:sp>
        <p:nvSpPr>
          <p:cNvPr id="23" name="Oval 5"/>
          <p:cNvSpPr>
            <a:spLocks noChangeArrowheads="1"/>
          </p:cNvSpPr>
          <p:nvPr/>
        </p:nvSpPr>
        <p:spPr bwMode="auto">
          <a:xfrm>
            <a:off x="933450" y="3881438"/>
            <a:ext cx="1287463" cy="796925"/>
          </a:xfrm>
          <a:prstGeom prst="ellipse">
            <a:avLst/>
          </a:prstGeom>
          <a:solidFill>
            <a:srgbClr val="D5F1C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/>
          <a:lstStyle/>
          <a:p>
            <a:pPr algn="ctr" defTabSz="912813"/>
            <a:r>
              <a:rPr lang="en-US" sz="1800" dirty="0">
                <a:latin typeface="Calibri" pitchFamily="34" charset="0"/>
              </a:rPr>
              <a:t>Client</a:t>
            </a: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>
            <a:off x="2278063" y="4279900"/>
            <a:ext cx="44513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5" name="Oval 7"/>
          <p:cNvSpPr>
            <a:spLocks noChangeAspect="1" noChangeArrowheads="1"/>
          </p:cNvSpPr>
          <p:nvPr/>
        </p:nvSpPr>
        <p:spPr bwMode="auto">
          <a:xfrm>
            <a:off x="2149475" y="4215607"/>
            <a:ext cx="128588" cy="1285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6" name="Oval 8"/>
          <p:cNvSpPr>
            <a:spLocks noChangeAspect="1" noChangeArrowheads="1"/>
          </p:cNvSpPr>
          <p:nvPr/>
        </p:nvSpPr>
        <p:spPr bwMode="auto">
          <a:xfrm>
            <a:off x="6729413" y="4215607"/>
            <a:ext cx="128587" cy="1285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1473200" y="3000375"/>
            <a:ext cx="2186816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i="1" dirty="0">
                <a:latin typeface="Calibri" pitchFamily="34" charset="0"/>
              </a:rPr>
              <a:t>Client socket address</a:t>
            </a:r>
          </a:p>
          <a:p>
            <a:pPr algn="ctr"/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128.2.194.242</a:t>
            </a:r>
            <a:r>
              <a:rPr lang="en-US" sz="1800" dirty="0">
                <a:latin typeface="Calibri" pitchFamily="34" charset="0"/>
              </a:rPr>
              <a:t>:</a:t>
            </a:r>
            <a:r>
              <a:rPr lang="en-US" sz="1800" dirty="0">
                <a:solidFill>
                  <a:srgbClr val="00B050"/>
                </a:solidFill>
                <a:latin typeface="Calibri" pitchFamily="34" charset="0"/>
              </a:rPr>
              <a:t>51213</a:t>
            </a: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5157788" y="3000375"/>
            <a:ext cx="2589212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1800" i="1" dirty="0">
                <a:latin typeface="Calibri" pitchFamily="34" charset="0"/>
              </a:rPr>
              <a:t>Server socket address</a:t>
            </a:r>
          </a:p>
          <a:p>
            <a:pPr algn="ctr"/>
            <a:r>
              <a:rPr lang="en-US" sz="1800" dirty="0">
                <a:solidFill>
                  <a:srgbClr val="D09E00"/>
                </a:solidFill>
                <a:latin typeface="Calibri" pitchFamily="34" charset="0"/>
              </a:rPr>
              <a:t>208.216.181.15</a:t>
            </a:r>
            <a:r>
              <a:rPr lang="en-US" sz="1800" dirty="0">
                <a:latin typeface="Calibri" pitchFamily="34" charset="0"/>
              </a:rPr>
              <a:t>:</a:t>
            </a:r>
            <a:r>
              <a:rPr lang="en-US" sz="1800" dirty="0">
                <a:solidFill>
                  <a:srgbClr val="7030A0"/>
                </a:solidFill>
                <a:latin typeface="Calibri" pitchFamily="34" charset="0"/>
              </a:rPr>
              <a:t>80</a:t>
            </a: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H="1">
            <a:off x="2278063" y="3581400"/>
            <a:ext cx="303212" cy="627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0" name="Line 12"/>
          <p:cNvSpPr>
            <a:spLocks noChangeShapeType="1"/>
          </p:cNvSpPr>
          <p:nvPr/>
        </p:nvSpPr>
        <p:spPr bwMode="auto">
          <a:xfrm>
            <a:off x="6445250" y="3581400"/>
            <a:ext cx="303213" cy="627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593725" y="4905375"/>
            <a:ext cx="1995225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Client host address</a:t>
            </a:r>
          </a:p>
          <a:p>
            <a:pPr algn="ctr"/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128.2.194.242 </a:t>
            </a:r>
            <a:endParaRPr lang="en-US" sz="1800" dirty="0">
              <a:solidFill>
                <a:srgbClr val="C00000"/>
              </a:solidFill>
              <a:latin typeface="Times" pitchFamily="18" charset="0"/>
            </a:endParaRP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6453188" y="4905375"/>
            <a:ext cx="2056589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Server host address</a:t>
            </a:r>
          </a:p>
          <a:p>
            <a:pPr algn="ctr"/>
            <a:r>
              <a:rPr lang="en-US" sz="1800" dirty="0">
                <a:solidFill>
                  <a:srgbClr val="D09E00"/>
                </a:solidFill>
                <a:latin typeface="Calibri" pitchFamily="34" charset="0"/>
              </a:rPr>
              <a:t>208.216.181.15</a:t>
            </a:r>
          </a:p>
        </p:txBody>
      </p:sp>
      <p:sp>
        <p:nvSpPr>
          <p:cNvPr id="33" name="Text Box 21"/>
          <p:cNvSpPr txBox="1">
            <a:spLocks noChangeArrowheads="1"/>
          </p:cNvSpPr>
          <p:nvPr/>
        </p:nvSpPr>
        <p:spPr bwMode="auto">
          <a:xfrm>
            <a:off x="685800" y="6170069"/>
            <a:ext cx="256224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B050"/>
                </a:solidFill>
                <a:latin typeface="Calibri" pitchFamily="34" charset="0"/>
              </a:rPr>
              <a:t>51213</a:t>
            </a:r>
            <a:r>
              <a:rPr lang="en-US" sz="1600" dirty="0">
                <a:latin typeface="+mn-lt"/>
              </a:rPr>
              <a:t> </a:t>
            </a:r>
            <a:r>
              <a:rPr lang="en-US" sz="1600" b="0" dirty="0">
                <a:latin typeface="+mn-lt"/>
              </a:rPr>
              <a:t>is an ephemeral port </a:t>
            </a:r>
          </a:p>
          <a:p>
            <a:pPr>
              <a:lnSpc>
                <a:spcPct val="90000"/>
              </a:lnSpc>
            </a:pPr>
            <a:r>
              <a:rPr lang="en-US" sz="1600" b="0" dirty="0">
                <a:latin typeface="+mn-lt"/>
              </a:rPr>
              <a:t>allocated by the kernel </a:t>
            </a:r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6363868" y="6170069"/>
            <a:ext cx="2551532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7030A0"/>
                </a:solidFill>
                <a:latin typeface="Calibri" pitchFamily="34" charset="0"/>
              </a:rPr>
              <a:t>80</a:t>
            </a:r>
            <a:r>
              <a:rPr lang="en-US" sz="1600" dirty="0">
                <a:latin typeface="+mn-lt"/>
              </a:rPr>
              <a:t> </a:t>
            </a:r>
            <a:r>
              <a:rPr lang="en-US" sz="1600" b="0" dirty="0">
                <a:latin typeface="+mn-lt"/>
              </a:rPr>
              <a:t>is a well-known port</a:t>
            </a:r>
          </a:p>
          <a:p>
            <a:pPr>
              <a:lnSpc>
                <a:spcPct val="90000"/>
              </a:lnSpc>
            </a:pPr>
            <a:r>
              <a:rPr lang="en-US" sz="1600" b="0" dirty="0">
                <a:latin typeface="+mn-lt"/>
              </a:rPr>
              <a:t>associated with Web servers</a:t>
            </a:r>
          </a:p>
        </p:txBody>
      </p:sp>
    </p:spTree>
    <p:extLst>
      <p:ext uri="{BB962C8B-B14F-4D97-AF65-F5344CB8AC3E}">
        <p14:creationId xmlns:p14="http://schemas.microsoft.com/office/powerpoint/2010/main" val="1938469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Well-known Ports and Service Names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Popular services have permanently assigned </a:t>
            </a:r>
            <a:r>
              <a:rPr lang="en-US" b="1" dirty="0">
                <a:solidFill>
                  <a:schemeClr val="accent1"/>
                </a:solidFill>
              </a:rPr>
              <a:t>well-known ports </a:t>
            </a:r>
            <a:r>
              <a:rPr lang="en-US" i="1" dirty="0"/>
              <a:t>and </a:t>
            </a:r>
            <a:r>
              <a:rPr lang="en-US" dirty="0"/>
              <a:t>corresponding </a:t>
            </a:r>
            <a:r>
              <a:rPr lang="en-US" b="1" i="1" dirty="0">
                <a:solidFill>
                  <a:schemeClr val="accent1"/>
                </a:solidFill>
              </a:rPr>
              <a:t>well-known service names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echo server: 7/echo</a:t>
            </a:r>
          </a:p>
          <a:p>
            <a:pPr lvl="1"/>
            <a:r>
              <a:rPr lang="en-US" dirty="0" err="1"/>
              <a:t>ssh</a:t>
            </a:r>
            <a:r>
              <a:rPr lang="en-US" dirty="0"/>
              <a:t> servers: 22/</a:t>
            </a:r>
            <a:r>
              <a:rPr lang="en-US" dirty="0" err="1"/>
              <a:t>ssh</a:t>
            </a:r>
            <a:endParaRPr lang="en-US" dirty="0"/>
          </a:p>
          <a:p>
            <a:pPr lvl="1"/>
            <a:r>
              <a:rPr lang="en-US" dirty="0"/>
              <a:t>email server: 25/</a:t>
            </a:r>
            <a:r>
              <a:rPr lang="en-US" dirty="0" err="1"/>
              <a:t>smtp</a:t>
            </a:r>
            <a:endParaRPr lang="en-US" dirty="0"/>
          </a:p>
          <a:p>
            <a:pPr lvl="1"/>
            <a:r>
              <a:rPr lang="en-US" dirty="0"/>
              <a:t>Web servers: 80/http</a:t>
            </a:r>
          </a:p>
          <a:p>
            <a:pPr lvl="1"/>
            <a:endParaRPr lang="en-US" dirty="0"/>
          </a:p>
          <a:p>
            <a:r>
              <a:rPr lang="en-US" dirty="0"/>
              <a:t>Mappings between well-known ports and service names is contained in the file </a:t>
            </a:r>
            <a:r>
              <a:rPr lang="en-US" dirty="0">
                <a:latin typeface="Courier New"/>
                <a:cs typeface="Courier New"/>
              </a:rPr>
              <a:t>/</a:t>
            </a:r>
            <a:r>
              <a:rPr lang="en-US" dirty="0" err="1">
                <a:latin typeface="Courier New"/>
                <a:cs typeface="Courier New"/>
              </a:rPr>
              <a:t>etc</a:t>
            </a:r>
            <a:r>
              <a:rPr lang="en-US" dirty="0">
                <a:latin typeface="Courier New"/>
                <a:cs typeface="Courier New"/>
              </a:rPr>
              <a:t>/services </a:t>
            </a:r>
            <a:r>
              <a:rPr lang="en-US" dirty="0"/>
              <a:t>on each Linux machine.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33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65"/>
          <p:cNvSpPr/>
          <p:nvPr/>
        </p:nvSpPr>
        <p:spPr bwMode="auto">
          <a:xfrm>
            <a:off x="4761308" y="5678952"/>
            <a:ext cx="2308256" cy="1179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bIns="0" rtlCol="0" anchor="ctr" anchorCtr="0"/>
          <a:lstStyle/>
          <a:p>
            <a:pPr algn="r"/>
            <a:endParaRPr lang="en-US" sz="1800" dirty="0"/>
          </a:p>
          <a:p>
            <a:pPr algn="r"/>
            <a:endParaRPr lang="en-US" sz="1800" dirty="0"/>
          </a:p>
          <a:p>
            <a:r>
              <a:rPr lang="en-US" sz="1800" dirty="0"/>
              <a:t>5</a:t>
            </a:r>
            <a:r>
              <a:rPr lang="en-US" sz="1800" i="1" dirty="0"/>
              <a:t>. Stop accepting </a:t>
            </a:r>
            <a:r>
              <a:rPr lang="en-US" i="1" dirty="0"/>
              <a:t>    </a:t>
            </a:r>
          </a:p>
          <a:p>
            <a:r>
              <a:rPr lang="en-US" sz="1800" i="1" dirty="0"/>
              <a:t>    messages</a:t>
            </a:r>
          </a:p>
        </p:txBody>
      </p:sp>
      <p:sp>
        <p:nvSpPr>
          <p:cNvPr id="65" name="Rounded Rectangle 64"/>
          <p:cNvSpPr/>
          <p:nvPr/>
        </p:nvSpPr>
        <p:spPr bwMode="auto">
          <a:xfrm>
            <a:off x="1676400" y="5662094"/>
            <a:ext cx="2308256" cy="117904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bIns="0" rtlCol="0" anchor="b" anchorCtr="0"/>
          <a:lstStyle/>
          <a:p>
            <a:pPr algn="ctr"/>
            <a:r>
              <a:rPr lang="en-US" sz="1800" dirty="0"/>
              <a:t>4</a:t>
            </a:r>
            <a:r>
              <a:rPr lang="en-US" sz="1800" i="1" dirty="0"/>
              <a:t>. Stop sending messages</a:t>
            </a:r>
          </a:p>
        </p:txBody>
      </p:sp>
      <p:sp>
        <p:nvSpPr>
          <p:cNvPr id="64" name="Rounded Rectangle 63"/>
          <p:cNvSpPr/>
          <p:nvPr/>
        </p:nvSpPr>
        <p:spPr bwMode="auto">
          <a:xfrm>
            <a:off x="1249104" y="4104542"/>
            <a:ext cx="7153533" cy="158618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 anchorCtr="0"/>
          <a:lstStyle/>
          <a:p>
            <a:pPr algn="r"/>
            <a:r>
              <a:rPr lang="en-US" sz="1800" dirty="0"/>
              <a:t>3</a:t>
            </a:r>
            <a:r>
              <a:rPr lang="en-US" sz="1800" i="1" dirty="0"/>
              <a:t>. Exchange</a:t>
            </a:r>
          </a:p>
          <a:p>
            <a:pPr algn="r"/>
            <a:r>
              <a:rPr lang="en-US" sz="1800" i="1" dirty="0"/>
              <a:t>data</a:t>
            </a:r>
          </a:p>
        </p:txBody>
      </p:sp>
      <p:sp>
        <p:nvSpPr>
          <p:cNvPr id="63" name="Rounded Rectangle 62"/>
          <p:cNvSpPr/>
          <p:nvPr/>
        </p:nvSpPr>
        <p:spPr bwMode="auto">
          <a:xfrm>
            <a:off x="1752600" y="1404085"/>
            <a:ext cx="2057400" cy="269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 anchorCtr="0"/>
          <a:lstStyle/>
          <a:p>
            <a:pPr algn="ctr"/>
            <a:r>
              <a:rPr lang="en-US" sz="1800" dirty="0"/>
              <a:t>2</a:t>
            </a:r>
            <a:r>
              <a:rPr lang="en-US" sz="1800" i="1" dirty="0"/>
              <a:t>. Start client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72000" y="1404086"/>
            <a:ext cx="2057400" cy="2693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 anchorCtr="0"/>
          <a:lstStyle/>
          <a:p>
            <a:pPr algn="ctr"/>
            <a:r>
              <a:rPr lang="en-US" sz="1800" dirty="0"/>
              <a:t>1</a:t>
            </a:r>
            <a:r>
              <a:rPr lang="en-US" sz="1800" i="1" dirty="0"/>
              <a:t>. Start server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457200" y="4216371"/>
            <a:ext cx="6400800" cy="1371600"/>
            <a:chOff x="457200" y="4132968"/>
            <a:chExt cx="6400800" cy="1371600"/>
          </a:xfrm>
        </p:grpSpPr>
        <p:sp>
          <p:nvSpPr>
            <p:cNvPr id="56" name="Rectangle 55"/>
            <p:cNvSpPr/>
            <p:nvPr/>
          </p:nvSpPr>
          <p:spPr bwMode="auto">
            <a:xfrm>
              <a:off x="1447800" y="4132968"/>
              <a:ext cx="5410200" cy="1371600"/>
            </a:xfrm>
            <a:prstGeom prst="rect">
              <a:avLst/>
            </a:prstGeom>
            <a:solidFill>
              <a:srgbClr val="F1C7C7"/>
            </a:solidFill>
            <a:ln w="12700">
              <a:solidFill>
                <a:schemeClr val="tx1"/>
              </a:solidFill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6324600" y="4507795"/>
              <a:ext cx="381000" cy="685800"/>
              <a:chOff x="3984" y="3264"/>
              <a:chExt cx="240" cy="432"/>
            </a:xfrm>
          </p:grpSpPr>
          <p:sp>
            <p:nvSpPr>
              <p:cNvPr id="759813" name="Line 5"/>
              <p:cNvSpPr>
                <a:spLocks noChangeShapeType="1"/>
              </p:cNvSpPr>
              <p:nvPr/>
            </p:nvSpPr>
            <p:spPr bwMode="auto">
              <a:xfrm>
                <a:off x="3984" y="3696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759814" name="Line 6"/>
              <p:cNvSpPr>
                <a:spLocks noChangeShapeType="1"/>
              </p:cNvSpPr>
              <p:nvPr/>
            </p:nvSpPr>
            <p:spPr bwMode="auto">
              <a:xfrm flipV="1">
                <a:off x="4224" y="3264"/>
                <a:ext cx="0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759815" name="Line 7"/>
              <p:cNvSpPr>
                <a:spLocks noChangeShapeType="1"/>
              </p:cNvSpPr>
              <p:nvPr/>
            </p:nvSpPr>
            <p:spPr bwMode="auto">
              <a:xfrm flipH="1">
                <a:off x="3984" y="3264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 rot="10800000" flipV="1">
              <a:off x="1676400" y="4507795"/>
              <a:ext cx="381000" cy="685800"/>
              <a:chOff x="3984" y="3264"/>
              <a:chExt cx="240" cy="432"/>
            </a:xfrm>
          </p:grpSpPr>
          <p:sp>
            <p:nvSpPr>
              <p:cNvPr id="759817" name="Line 9"/>
              <p:cNvSpPr>
                <a:spLocks noChangeShapeType="1"/>
              </p:cNvSpPr>
              <p:nvPr/>
            </p:nvSpPr>
            <p:spPr bwMode="auto">
              <a:xfrm>
                <a:off x="3984" y="3696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759818" name="Line 10"/>
              <p:cNvSpPr>
                <a:spLocks noChangeShapeType="1"/>
              </p:cNvSpPr>
              <p:nvPr/>
            </p:nvSpPr>
            <p:spPr bwMode="auto">
              <a:xfrm flipV="1">
                <a:off x="4224" y="3264"/>
                <a:ext cx="0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759819" name="Line 11"/>
              <p:cNvSpPr>
                <a:spLocks noChangeShapeType="1"/>
              </p:cNvSpPr>
              <p:nvPr/>
            </p:nvSpPr>
            <p:spPr bwMode="auto">
              <a:xfrm flipH="1">
                <a:off x="3984" y="3264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759820" name="Text Box 12"/>
            <p:cNvSpPr txBox="1">
              <a:spLocks noChangeArrowheads="1"/>
            </p:cNvSpPr>
            <p:nvPr/>
          </p:nvSpPr>
          <p:spPr bwMode="auto">
            <a:xfrm>
              <a:off x="457200" y="4401432"/>
              <a:ext cx="838200" cy="8255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Calibri" pitchFamily="34" charset="0"/>
                </a:rPr>
                <a:t>Client / Server</a:t>
              </a:r>
            </a:p>
            <a:p>
              <a:r>
                <a:rPr lang="en-US" sz="1600" dirty="0">
                  <a:solidFill>
                    <a:srgbClr val="C00000"/>
                  </a:solidFill>
                  <a:latin typeface="Calibri" pitchFamily="34" charset="0"/>
                </a:rPr>
                <a:t>Session</a:t>
              </a:r>
            </a:p>
          </p:txBody>
        </p:sp>
      </p:grpSp>
      <p:sp>
        <p:nvSpPr>
          <p:cNvPr id="759821" name="Rectangle 13"/>
          <p:cNvSpPr>
            <a:spLocks noGrp="1" noChangeArrowheads="1"/>
          </p:cNvSpPr>
          <p:nvPr>
            <p:ph type="title"/>
          </p:nvPr>
        </p:nvSpPr>
        <p:spPr>
          <a:xfrm>
            <a:off x="457200" y="620277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/>
              <a:t>Sockets Interface</a:t>
            </a:r>
          </a:p>
        </p:txBody>
      </p:sp>
      <p:sp>
        <p:nvSpPr>
          <p:cNvPr id="759825" name="Line 17"/>
          <p:cNvSpPr>
            <a:spLocks noChangeShapeType="1"/>
          </p:cNvSpPr>
          <p:nvPr/>
        </p:nvSpPr>
        <p:spPr bwMode="auto">
          <a:xfrm>
            <a:off x="5638800" y="2133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9829" name="Rectangle 21"/>
          <p:cNvSpPr>
            <a:spLocks noChangeArrowheads="1"/>
          </p:cNvSpPr>
          <p:nvPr/>
        </p:nvSpPr>
        <p:spPr bwMode="auto">
          <a:xfrm>
            <a:off x="2068528" y="1828800"/>
            <a:ext cx="1524000" cy="3810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>
                <a:latin typeface="Courier New" pitchFamily="49" charset="0"/>
              </a:rPr>
              <a:t>socket</a:t>
            </a:r>
          </a:p>
        </p:txBody>
      </p:sp>
      <p:sp>
        <p:nvSpPr>
          <p:cNvPr id="759830" name="Rectangle 22"/>
          <p:cNvSpPr>
            <a:spLocks noChangeArrowheads="1"/>
          </p:cNvSpPr>
          <p:nvPr/>
        </p:nvSpPr>
        <p:spPr bwMode="auto">
          <a:xfrm>
            <a:off x="4876800" y="1795463"/>
            <a:ext cx="1447800" cy="3810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Courier New" pitchFamily="49" charset="0"/>
              </a:rPr>
              <a:t>socket</a:t>
            </a:r>
          </a:p>
        </p:txBody>
      </p:sp>
      <p:sp>
        <p:nvSpPr>
          <p:cNvPr id="759831" name="Rectangle 23"/>
          <p:cNvSpPr>
            <a:spLocks noChangeArrowheads="1"/>
          </p:cNvSpPr>
          <p:nvPr/>
        </p:nvSpPr>
        <p:spPr bwMode="auto">
          <a:xfrm>
            <a:off x="4876800" y="2438400"/>
            <a:ext cx="1447800" cy="3810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Courier New" pitchFamily="49" charset="0"/>
              </a:rPr>
              <a:t>bind</a:t>
            </a: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2057400" y="4021989"/>
            <a:ext cx="4267200" cy="1431925"/>
            <a:chOff x="1296" y="2481"/>
            <a:chExt cx="2688" cy="902"/>
          </a:xfrm>
        </p:grpSpPr>
        <p:sp>
          <p:nvSpPr>
            <p:cNvPr id="759834" name="Line 26"/>
            <p:cNvSpPr>
              <a:spLocks noChangeShapeType="1"/>
            </p:cNvSpPr>
            <p:nvPr/>
          </p:nvSpPr>
          <p:spPr bwMode="auto">
            <a:xfrm flipH="1">
              <a:off x="1776" y="2481"/>
              <a:ext cx="0" cy="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35" name="Line 27"/>
            <p:cNvSpPr>
              <a:spLocks noChangeShapeType="1"/>
            </p:cNvSpPr>
            <p:nvPr/>
          </p:nvSpPr>
          <p:spPr bwMode="auto">
            <a:xfrm>
              <a:off x="1776" y="2938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36" name="Line 28"/>
            <p:cNvSpPr>
              <a:spLocks noChangeShapeType="1"/>
            </p:cNvSpPr>
            <p:nvPr/>
          </p:nvSpPr>
          <p:spPr bwMode="auto">
            <a:xfrm>
              <a:off x="3552" y="2506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37" name="Line 29"/>
            <p:cNvSpPr>
              <a:spLocks noChangeShapeType="1"/>
            </p:cNvSpPr>
            <p:nvPr/>
          </p:nvSpPr>
          <p:spPr bwMode="auto">
            <a:xfrm>
              <a:off x="3552" y="2938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38" name="Line 30"/>
            <p:cNvSpPr>
              <a:spLocks noChangeShapeType="1"/>
            </p:cNvSpPr>
            <p:nvPr/>
          </p:nvSpPr>
          <p:spPr bwMode="auto">
            <a:xfrm>
              <a:off x="2256" y="2832"/>
              <a:ext cx="816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39" name="Line 31"/>
            <p:cNvSpPr>
              <a:spLocks noChangeShapeType="1"/>
            </p:cNvSpPr>
            <p:nvPr/>
          </p:nvSpPr>
          <p:spPr bwMode="auto">
            <a:xfrm flipH="1">
              <a:off x="2256" y="3264"/>
              <a:ext cx="8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40" name="Rectangle 32"/>
            <p:cNvSpPr>
              <a:spLocks noChangeArrowheads="1"/>
            </p:cNvSpPr>
            <p:nvPr/>
          </p:nvSpPr>
          <p:spPr bwMode="auto">
            <a:xfrm>
              <a:off x="3072" y="2718"/>
              <a:ext cx="912" cy="24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ourier New" pitchFamily="49" charset="0"/>
                </a:rPr>
                <a:t>read</a:t>
              </a:r>
            </a:p>
          </p:txBody>
        </p:sp>
        <p:sp>
          <p:nvSpPr>
            <p:cNvPr id="759841" name="Rectangle 33"/>
            <p:cNvSpPr>
              <a:spLocks noChangeArrowheads="1"/>
            </p:cNvSpPr>
            <p:nvPr/>
          </p:nvSpPr>
          <p:spPr bwMode="auto">
            <a:xfrm>
              <a:off x="3072" y="3143"/>
              <a:ext cx="912" cy="24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ourier New" pitchFamily="49" charset="0"/>
                </a:rPr>
                <a:t>write</a:t>
              </a:r>
            </a:p>
          </p:txBody>
        </p:sp>
        <p:sp>
          <p:nvSpPr>
            <p:cNvPr id="759842" name="Rectangle 34"/>
            <p:cNvSpPr>
              <a:spLocks noChangeArrowheads="1"/>
            </p:cNvSpPr>
            <p:nvPr/>
          </p:nvSpPr>
          <p:spPr bwMode="auto">
            <a:xfrm>
              <a:off x="1296" y="3143"/>
              <a:ext cx="960" cy="24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ourier New" pitchFamily="49" charset="0"/>
                </a:rPr>
                <a:t>read</a:t>
              </a:r>
            </a:p>
          </p:txBody>
        </p:sp>
        <p:sp>
          <p:nvSpPr>
            <p:cNvPr id="759843" name="Rectangle 35"/>
            <p:cNvSpPr>
              <a:spLocks noChangeArrowheads="1"/>
            </p:cNvSpPr>
            <p:nvPr/>
          </p:nvSpPr>
          <p:spPr bwMode="auto">
            <a:xfrm>
              <a:off x="1296" y="2718"/>
              <a:ext cx="960" cy="24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 dirty="0">
                  <a:latin typeface="Courier New" pitchFamily="49" charset="0"/>
                </a:rPr>
                <a:t>write</a:t>
              </a: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2057400" y="5410211"/>
            <a:ext cx="4267200" cy="773114"/>
            <a:chOff x="1296" y="3370"/>
            <a:chExt cx="2688" cy="487"/>
          </a:xfrm>
        </p:grpSpPr>
        <p:sp>
          <p:nvSpPr>
            <p:cNvPr id="759846" name="Line 38"/>
            <p:cNvSpPr>
              <a:spLocks noChangeShapeType="1"/>
            </p:cNvSpPr>
            <p:nvPr/>
          </p:nvSpPr>
          <p:spPr bwMode="auto">
            <a:xfrm>
              <a:off x="1776" y="3370"/>
              <a:ext cx="0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48" name="Line 40"/>
            <p:cNvSpPr>
              <a:spLocks noChangeShapeType="1"/>
            </p:cNvSpPr>
            <p:nvPr/>
          </p:nvSpPr>
          <p:spPr bwMode="auto">
            <a:xfrm>
              <a:off x="3552" y="3398"/>
              <a:ext cx="0" cy="2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59851" name="Rectangle 43"/>
            <p:cNvSpPr>
              <a:spLocks noChangeArrowheads="1"/>
            </p:cNvSpPr>
            <p:nvPr/>
          </p:nvSpPr>
          <p:spPr bwMode="auto">
            <a:xfrm>
              <a:off x="3072" y="3610"/>
              <a:ext cx="912" cy="24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>
                  <a:latin typeface="Courier New" pitchFamily="49" charset="0"/>
                </a:rPr>
                <a:t>close</a:t>
              </a:r>
            </a:p>
          </p:txBody>
        </p:sp>
        <p:sp>
          <p:nvSpPr>
            <p:cNvPr id="759852" name="Rectangle 44"/>
            <p:cNvSpPr>
              <a:spLocks noChangeArrowheads="1"/>
            </p:cNvSpPr>
            <p:nvPr/>
          </p:nvSpPr>
          <p:spPr bwMode="auto">
            <a:xfrm>
              <a:off x="1296" y="3617"/>
              <a:ext cx="960" cy="240"/>
            </a:xfrm>
            <a:prstGeom prst="rect">
              <a:avLst/>
            </a:prstGeom>
            <a:solidFill>
              <a:srgbClr val="D5F1C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>
                  <a:latin typeface="Courier New" pitchFamily="49" charset="0"/>
                </a:rPr>
                <a:t>close</a:t>
              </a:r>
            </a:p>
          </p:txBody>
        </p:sp>
      </p:grpSp>
      <p:sp>
        <p:nvSpPr>
          <p:cNvPr id="43" name="Line 16">
            <a:extLst>
              <a:ext uri="{FF2B5EF4-FFF2-40B4-BE49-F238E27FC236}">
                <a16:creationId xmlns:a16="http://schemas.microsoft.com/office/drawing/2014/main" id="{B6EC8E7D-626C-864A-8104-4A57E7506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41550"/>
            <a:ext cx="0" cy="139932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4" name="Line 18">
            <a:extLst>
              <a:ext uri="{FF2B5EF4-FFF2-40B4-BE49-F238E27FC236}">
                <a16:creationId xmlns:a16="http://schemas.microsoft.com/office/drawing/2014/main" id="{64DE1099-E370-324E-B11E-4B5EDFBDB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743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5" name="Line 19">
            <a:extLst>
              <a:ext uri="{FF2B5EF4-FFF2-40B4-BE49-F238E27FC236}">
                <a16:creationId xmlns:a16="http://schemas.microsoft.com/office/drawing/2014/main" id="{6921991E-E0AB-9745-8A11-DF302BDBF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27574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6" name="Rectangle 24">
            <a:extLst>
              <a:ext uri="{FF2B5EF4-FFF2-40B4-BE49-F238E27FC236}">
                <a16:creationId xmlns:a16="http://schemas.microsoft.com/office/drawing/2014/main" id="{F609272C-89F5-6543-B041-2FDD63BFF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048000"/>
            <a:ext cx="1447800" cy="3810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Courier New" pitchFamily="49" charset="0"/>
              </a:rPr>
              <a:t>listen</a:t>
            </a:r>
          </a:p>
        </p:txBody>
      </p:sp>
      <p:sp>
        <p:nvSpPr>
          <p:cNvPr id="47" name="AutoShape 52">
            <a:extLst>
              <a:ext uri="{FF2B5EF4-FFF2-40B4-BE49-F238E27FC236}">
                <a16:creationId xmlns:a16="http://schemas.microsoft.com/office/drawing/2014/main" id="{2CB62A3D-5288-5342-B58F-2D29EDF8FC66}"/>
              </a:ext>
            </a:extLst>
          </p:cNvPr>
          <p:cNvSpPr>
            <a:spLocks/>
          </p:cNvSpPr>
          <p:nvPr/>
        </p:nvSpPr>
        <p:spPr bwMode="auto">
          <a:xfrm>
            <a:off x="1447814" y="3048000"/>
            <a:ext cx="228586" cy="973870"/>
          </a:xfrm>
          <a:prstGeom prst="leftBrace">
            <a:avLst>
              <a:gd name="adj1" fmla="val 133333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9" name="Rectangle 54">
            <a:extLst>
              <a:ext uri="{FF2B5EF4-FFF2-40B4-BE49-F238E27FC236}">
                <a16:creationId xmlns:a16="http://schemas.microsoft.com/office/drawing/2014/main" id="{FA2E2127-BD3F-B749-A287-A03EB5531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623408"/>
            <a:ext cx="1447800" cy="3810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Courier New" pitchFamily="49" charset="0"/>
              </a:rPr>
              <a:t>accept</a:t>
            </a:r>
          </a:p>
        </p:txBody>
      </p:sp>
      <p:sp>
        <p:nvSpPr>
          <p:cNvPr id="50" name="Rectangle 55">
            <a:extLst>
              <a:ext uri="{FF2B5EF4-FFF2-40B4-BE49-F238E27FC236}">
                <a16:creationId xmlns:a16="http://schemas.microsoft.com/office/drawing/2014/main" id="{E6DCFF0E-F631-884B-8BE0-8DE011E06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623408"/>
            <a:ext cx="1524000" cy="3810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>
                <a:latin typeface="Courier New" pitchFamily="49" charset="0"/>
              </a:rPr>
              <a:t>connect</a:t>
            </a: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4634E154-D005-3149-8066-1977C3693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7" y="3318354"/>
            <a:ext cx="1066800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Calibri" pitchFamily="34" charset="0"/>
              </a:rPr>
              <a:t>TCP Only</a:t>
            </a:r>
          </a:p>
        </p:txBody>
      </p:sp>
    </p:spTree>
    <p:extLst>
      <p:ext uri="{BB962C8B-B14F-4D97-AF65-F5344CB8AC3E}">
        <p14:creationId xmlns:p14="http://schemas.microsoft.com/office/powerpoint/2010/main" val="1244420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5" grpId="0" animBg="1"/>
      <p:bldP spid="64" grpId="0" animBg="1"/>
      <p:bldP spid="63" grpId="0" animBg="1"/>
      <p:bldP spid="2" grpId="0" animBg="1"/>
      <p:bldP spid="47" grpId="0" animBg="1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Sockets Interface: </a:t>
            </a:r>
            <a:r>
              <a:rPr lang="en-US" dirty="0">
                <a:latin typeface="Courier New"/>
                <a:cs typeface="Courier New"/>
              </a:rPr>
              <a:t>socket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Clients and servers use the </a:t>
            </a:r>
            <a:r>
              <a:rPr lang="en-US" dirty="0">
                <a:latin typeface="Courier New"/>
                <a:cs typeface="Courier New"/>
              </a:rPr>
              <a:t>socket</a:t>
            </a:r>
            <a:r>
              <a:rPr lang="en-US" dirty="0"/>
              <a:t> function to create a </a:t>
            </a:r>
            <a:r>
              <a:rPr lang="en-US" i="1" dirty="0"/>
              <a:t>socket descriptor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Protocol specific! Best practice is to </a:t>
            </a:r>
            <a:r>
              <a:rPr lang="en-US" dirty="0">
                <a:solidFill>
                  <a:srgbClr val="FF0000"/>
                </a:solidFill>
              </a:rPr>
              <a:t>use </a:t>
            </a:r>
            <a:r>
              <a:rPr lang="en-US" dirty="0" err="1">
                <a:solidFill>
                  <a:srgbClr val="FF0000"/>
                </a:solidFill>
                <a:latin typeface="Courier New"/>
                <a:cs typeface="Courier New"/>
              </a:rPr>
              <a:t>getaddrinfo</a:t>
            </a:r>
            <a:r>
              <a:rPr lang="en-US" dirty="0">
                <a:solidFill>
                  <a:srgbClr val="FF0000"/>
                </a:solidFill>
              </a:rPr>
              <a:t> to generate the parameters automatically</a:t>
            </a:r>
            <a:r>
              <a:rPr lang="en-US" dirty="0"/>
              <a:t>, so that code is protocol independent.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28323" y="2326957"/>
            <a:ext cx="5848677" cy="33855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socket(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domain,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type,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protocol)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8323" y="3191470"/>
            <a:ext cx="5862502" cy="33855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int </a:t>
            </a:r>
            <a:r>
              <a:rPr lang="en-US" sz="1600" dirty="0" err="1">
                <a:latin typeface="Courier New" pitchFamily="49" charset="0"/>
              </a:rPr>
              <a:t>clientfd</a:t>
            </a:r>
            <a:r>
              <a:rPr lang="en-US" sz="1600" dirty="0">
                <a:latin typeface="Courier New" pitchFamily="49" charset="0"/>
              </a:rPr>
              <a:t> = Socket(AF_INET, SOCK_DGRAM, 0);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9955" y="4376916"/>
            <a:ext cx="2819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Indicates that we are using 32-bit IPV4 addresses</a:t>
            </a:r>
          </a:p>
        </p:txBody>
      </p:sp>
      <p:cxnSp>
        <p:nvCxnSpPr>
          <p:cNvPr id="10" name="Straight Arrow Connector 9"/>
          <p:cNvCxnSpPr>
            <a:cxnSpLocks/>
            <a:stCxn id="8" idx="0"/>
          </p:cNvCxnSpPr>
          <p:nvPr/>
        </p:nvCxnSpPr>
        <p:spPr bwMode="auto">
          <a:xfrm flipV="1">
            <a:off x="2399655" y="3953470"/>
            <a:ext cx="1213926" cy="423446"/>
          </a:xfrm>
          <a:prstGeom prst="straightConnector1">
            <a:avLst/>
          </a:prstGeom>
          <a:noFill/>
          <a:ln w="12700">
            <a:solidFill>
              <a:srgbClr val="000000"/>
            </a:solidFill>
            <a:miter lim="800000"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717244" y="4400623"/>
            <a:ext cx="2819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Indicates transport protocol</a:t>
            </a:r>
          </a:p>
        </p:txBody>
      </p:sp>
      <p:cxnSp>
        <p:nvCxnSpPr>
          <p:cNvPr id="17" name="Straight Arrow Connector 16"/>
          <p:cNvCxnSpPr>
            <a:stCxn id="15" idx="0"/>
          </p:cNvCxnSpPr>
          <p:nvPr/>
        </p:nvCxnSpPr>
        <p:spPr bwMode="auto">
          <a:xfrm flipH="1" flipV="1">
            <a:off x="5250644" y="3977177"/>
            <a:ext cx="876300" cy="423446"/>
          </a:xfrm>
          <a:prstGeom prst="straightConnector1">
            <a:avLst/>
          </a:prstGeom>
          <a:noFill/>
          <a:ln w="12700">
            <a:solidFill>
              <a:srgbClr val="000000"/>
            </a:solidFill>
            <a:miter lim="800000"/>
            <a:headEnd type="none" w="med" len="med"/>
            <a:tailEnd type="arrow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A186E13-E539-4741-AB66-2E12C2341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23" y="3606224"/>
            <a:ext cx="5971807" cy="33855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clientfd</a:t>
            </a:r>
            <a:r>
              <a:rPr lang="en-US" sz="1600" dirty="0">
                <a:latin typeface="Courier New" pitchFamily="49" charset="0"/>
              </a:rPr>
              <a:t> = Socket(AF_INET, SOCK_STREAM, 0);</a:t>
            </a:r>
          </a:p>
        </p:txBody>
      </p:sp>
    </p:spTree>
    <p:extLst>
      <p:ext uri="{BB962C8B-B14F-4D97-AF65-F5344CB8AC3E}">
        <p14:creationId xmlns:p14="http://schemas.microsoft.com/office/powerpoint/2010/main" val="558478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 Address Structures</a:t>
            </a:r>
          </a:p>
        </p:txBody>
      </p:sp>
      <p:sp>
        <p:nvSpPr>
          <p:cNvPr id="752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Internet-specific socket address:</a:t>
            </a:r>
          </a:p>
          <a:p>
            <a:pPr lvl="1"/>
            <a:r>
              <a:rPr lang="en-US" dirty="0"/>
              <a:t>Must cast (</a:t>
            </a:r>
            <a:r>
              <a:rPr lang="en-US" dirty="0" err="1">
                <a:latin typeface="Courier New"/>
                <a:cs typeface="Courier New"/>
              </a:rPr>
              <a:t>struct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 pitchFamily="49" charset="0"/>
              </a:rPr>
              <a:t>sockaddr_in</a:t>
            </a:r>
            <a:r>
              <a:rPr lang="en-US" dirty="0">
                <a:latin typeface="Courier New" pitchFamily="49" charset="0"/>
              </a:rPr>
              <a:t> *</a:t>
            </a:r>
            <a:r>
              <a:rPr lang="en-US" dirty="0"/>
              <a:t>) to (</a:t>
            </a:r>
            <a:r>
              <a:rPr lang="en-US" dirty="0" err="1">
                <a:latin typeface="Courier New" pitchFamily="49" charset="0"/>
              </a:rPr>
              <a:t>struct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sockaddr</a:t>
            </a:r>
            <a:r>
              <a:rPr lang="en-US" dirty="0">
                <a:latin typeface="Courier New" pitchFamily="49" charset="0"/>
              </a:rPr>
              <a:t> *</a:t>
            </a:r>
            <a:r>
              <a:rPr lang="en-US" dirty="0"/>
              <a:t>) for functions that take socket address arguments. </a:t>
            </a:r>
          </a:p>
        </p:txBody>
      </p:sp>
      <p:sp>
        <p:nvSpPr>
          <p:cNvPr id="752648" name="Rectangle 8"/>
          <p:cNvSpPr>
            <a:spLocks noChangeArrowheads="1"/>
          </p:cNvSpPr>
          <p:nvPr/>
        </p:nvSpPr>
        <p:spPr bwMode="auto">
          <a:xfrm>
            <a:off x="304800" y="5151060"/>
            <a:ext cx="533400" cy="4572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49" name="Rectangle 9"/>
          <p:cNvSpPr>
            <a:spLocks noChangeArrowheads="1"/>
          </p:cNvSpPr>
          <p:nvPr/>
        </p:nvSpPr>
        <p:spPr bwMode="auto">
          <a:xfrm>
            <a:off x="838200" y="5151060"/>
            <a:ext cx="533400" cy="4572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0" name="Rectangle 10"/>
          <p:cNvSpPr>
            <a:spLocks noChangeArrowheads="1"/>
          </p:cNvSpPr>
          <p:nvPr/>
        </p:nvSpPr>
        <p:spPr bwMode="auto">
          <a:xfrm>
            <a:off x="1371600" y="5151060"/>
            <a:ext cx="533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1" name="Rectangle 11"/>
          <p:cNvSpPr>
            <a:spLocks noChangeArrowheads="1"/>
          </p:cNvSpPr>
          <p:nvPr/>
        </p:nvSpPr>
        <p:spPr bwMode="auto">
          <a:xfrm>
            <a:off x="1905000" y="5151060"/>
            <a:ext cx="533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2" name="Rectangle 12"/>
          <p:cNvSpPr>
            <a:spLocks noChangeArrowheads="1"/>
          </p:cNvSpPr>
          <p:nvPr/>
        </p:nvSpPr>
        <p:spPr bwMode="auto">
          <a:xfrm>
            <a:off x="2438400" y="5151060"/>
            <a:ext cx="533400" cy="4572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3" name="Rectangle 13"/>
          <p:cNvSpPr>
            <a:spLocks noChangeArrowheads="1"/>
          </p:cNvSpPr>
          <p:nvPr/>
        </p:nvSpPr>
        <p:spPr bwMode="auto">
          <a:xfrm>
            <a:off x="2971800" y="5151060"/>
            <a:ext cx="533400" cy="4572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4" name="Rectangle 14"/>
          <p:cNvSpPr>
            <a:spLocks noChangeArrowheads="1"/>
          </p:cNvSpPr>
          <p:nvPr/>
        </p:nvSpPr>
        <p:spPr bwMode="auto">
          <a:xfrm>
            <a:off x="3505200" y="5151060"/>
            <a:ext cx="533400" cy="4572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5" name="Rectangle 15"/>
          <p:cNvSpPr>
            <a:spLocks noChangeArrowheads="1"/>
          </p:cNvSpPr>
          <p:nvPr/>
        </p:nvSpPr>
        <p:spPr bwMode="auto">
          <a:xfrm>
            <a:off x="4038600" y="5151060"/>
            <a:ext cx="533400" cy="4572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52656" name="Rectangle 16"/>
          <p:cNvSpPr>
            <a:spLocks noChangeArrowheads="1"/>
          </p:cNvSpPr>
          <p:nvPr/>
        </p:nvSpPr>
        <p:spPr bwMode="auto">
          <a:xfrm>
            <a:off x="45720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57" name="Rectangle 17"/>
          <p:cNvSpPr>
            <a:spLocks noChangeArrowheads="1"/>
          </p:cNvSpPr>
          <p:nvPr/>
        </p:nvSpPr>
        <p:spPr bwMode="auto">
          <a:xfrm>
            <a:off x="51054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58" name="Rectangle 18"/>
          <p:cNvSpPr>
            <a:spLocks noChangeArrowheads="1"/>
          </p:cNvSpPr>
          <p:nvPr/>
        </p:nvSpPr>
        <p:spPr bwMode="auto">
          <a:xfrm>
            <a:off x="56388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59" name="Rectangle 19"/>
          <p:cNvSpPr>
            <a:spLocks noChangeArrowheads="1"/>
          </p:cNvSpPr>
          <p:nvPr/>
        </p:nvSpPr>
        <p:spPr bwMode="auto">
          <a:xfrm>
            <a:off x="61722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60" name="Rectangle 20"/>
          <p:cNvSpPr>
            <a:spLocks noChangeArrowheads="1"/>
          </p:cNvSpPr>
          <p:nvPr/>
        </p:nvSpPr>
        <p:spPr bwMode="auto">
          <a:xfrm>
            <a:off x="67056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61" name="Rectangle 21"/>
          <p:cNvSpPr>
            <a:spLocks noChangeArrowheads="1"/>
          </p:cNvSpPr>
          <p:nvPr/>
        </p:nvSpPr>
        <p:spPr bwMode="auto">
          <a:xfrm>
            <a:off x="72390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62" name="Rectangle 22"/>
          <p:cNvSpPr>
            <a:spLocks noChangeArrowheads="1"/>
          </p:cNvSpPr>
          <p:nvPr/>
        </p:nvSpPr>
        <p:spPr bwMode="auto">
          <a:xfrm>
            <a:off x="77724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63" name="Rectangle 23"/>
          <p:cNvSpPr>
            <a:spLocks noChangeArrowheads="1"/>
          </p:cNvSpPr>
          <p:nvPr/>
        </p:nvSpPr>
        <p:spPr bwMode="auto">
          <a:xfrm>
            <a:off x="8305800" y="5151060"/>
            <a:ext cx="533400" cy="457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0</a:t>
            </a:r>
          </a:p>
        </p:txBody>
      </p:sp>
      <p:sp>
        <p:nvSpPr>
          <p:cNvPr id="752666" name="Text Box 26"/>
          <p:cNvSpPr txBox="1">
            <a:spLocks noChangeArrowheads="1"/>
          </p:cNvSpPr>
          <p:nvPr/>
        </p:nvSpPr>
        <p:spPr bwMode="auto">
          <a:xfrm>
            <a:off x="87312" y="5608260"/>
            <a:ext cx="128428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latin typeface="Courier New" pitchFamily="49" charset="0"/>
              </a:rPr>
              <a:t>sa_family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752670" name="Text Box 30"/>
          <p:cNvSpPr txBox="1">
            <a:spLocks noChangeArrowheads="1"/>
          </p:cNvSpPr>
          <p:nvPr/>
        </p:nvSpPr>
        <p:spPr bwMode="auto">
          <a:xfrm>
            <a:off x="4396890" y="6124198"/>
            <a:ext cx="1434174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Calibri" pitchFamily="34" charset="0"/>
              </a:rPr>
              <a:t>Family Specific</a:t>
            </a:r>
          </a:p>
        </p:txBody>
      </p:sp>
      <p:sp>
        <p:nvSpPr>
          <p:cNvPr id="27" name="AutoShape 50"/>
          <p:cNvSpPr>
            <a:spLocks/>
          </p:cNvSpPr>
          <p:nvPr/>
        </p:nvSpPr>
        <p:spPr bwMode="auto">
          <a:xfrm rot="5400000">
            <a:off x="4953000" y="2179259"/>
            <a:ext cx="304800" cy="7467600"/>
          </a:xfrm>
          <a:prstGeom prst="rightBrace">
            <a:avLst>
              <a:gd name="adj1" fmla="val 958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228600" y="2819400"/>
            <a:ext cx="8803812" cy="15696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>
                <a:latin typeface="Courier New" pitchFamily="49" charset="0"/>
              </a:rPr>
              <a:t>struct sockaddr_in  { </a:t>
            </a:r>
          </a:p>
          <a:p>
            <a:r>
              <a:rPr lang="en-US" sz="1600" dirty="0">
                <a:latin typeface="Courier New" pitchFamily="49" charset="0"/>
              </a:rPr>
              <a:t>  uint16_t        </a:t>
            </a:r>
            <a:r>
              <a:rPr lang="en-US" sz="1600" dirty="0" err="1">
                <a:latin typeface="Courier New" pitchFamily="49" charset="0"/>
              </a:rPr>
              <a:t>sin_family</a:t>
            </a:r>
            <a:r>
              <a:rPr lang="en-US" sz="1600" dirty="0">
                <a:latin typeface="Courier New" pitchFamily="49" charset="0"/>
              </a:rPr>
              <a:t>;  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/* Protocol family (always AF_INET) */ </a:t>
            </a:r>
          </a:p>
          <a:p>
            <a:r>
              <a:rPr lang="en-US" sz="1600" dirty="0">
                <a:latin typeface="Courier New" pitchFamily="49" charset="0"/>
              </a:rPr>
              <a:t>  uint16_t        </a:t>
            </a:r>
            <a:r>
              <a:rPr lang="en-US" sz="1600" dirty="0" err="1">
                <a:latin typeface="Courier New" pitchFamily="49" charset="0"/>
              </a:rPr>
              <a:t>sin_port</a:t>
            </a:r>
            <a:r>
              <a:rPr lang="en-US" sz="1600" dirty="0">
                <a:latin typeface="Courier New" pitchFamily="49" charset="0"/>
              </a:rPr>
              <a:t>;    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/* Port </a:t>
            </a:r>
            <a:r>
              <a:rPr lang="en-US" sz="1600" dirty="0" err="1">
                <a:solidFill>
                  <a:srgbClr val="990000"/>
                </a:solidFill>
                <a:latin typeface="Courier New" pitchFamily="49" charset="0"/>
              </a:rPr>
              <a:t>num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 in network byte order */ </a:t>
            </a:r>
          </a:p>
          <a:p>
            <a:r>
              <a:rPr lang="en-US" sz="1600" dirty="0" err="1">
                <a:latin typeface="Courier New" pitchFamily="49" charset="0"/>
              </a:rPr>
              <a:t>  struct in_addr  sin_addr;    </a:t>
            </a:r>
            <a:r>
              <a:rPr lang="en-US" sz="1600" dirty="0" err="1">
                <a:solidFill>
                  <a:srgbClr val="990000"/>
                </a:solidFill>
                <a:latin typeface="Courier New" pitchFamily="49" charset="0"/>
              </a:rPr>
              <a:t>/* IP addr in network byte order */ </a:t>
            </a:r>
          </a:p>
          <a:p>
            <a:r>
              <a:rPr lang="en-US" sz="1600" dirty="0">
                <a:latin typeface="Courier New" pitchFamily="49" charset="0"/>
              </a:rPr>
              <a:t>  unsigned char   </a:t>
            </a:r>
            <a:r>
              <a:rPr lang="en-US" sz="1600" dirty="0" err="1">
                <a:latin typeface="Courier New" pitchFamily="49" charset="0"/>
              </a:rPr>
              <a:t>sin_zero</a:t>
            </a:r>
            <a:r>
              <a:rPr lang="en-US" sz="1600" dirty="0">
                <a:latin typeface="Courier New" pitchFamily="49" charset="0"/>
              </a:rPr>
              <a:t>[8]; 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/* Pad to </a:t>
            </a:r>
            <a:r>
              <a:rPr lang="en-US" sz="1600" dirty="0" err="1">
                <a:solidFill>
                  <a:srgbClr val="990000"/>
                </a:solidFill>
                <a:latin typeface="Courier New" pitchFamily="49" charset="0"/>
              </a:rPr>
              <a:t>sizeof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(</a:t>
            </a:r>
            <a:r>
              <a:rPr lang="en-US" sz="1600" dirty="0" err="1">
                <a:solidFill>
                  <a:srgbClr val="990000"/>
                </a:solidFill>
                <a:latin typeface="Courier New" pitchFamily="49" charset="0"/>
              </a:rPr>
              <a:t>struct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rgbClr val="990000"/>
                </a:solidFill>
                <a:latin typeface="Courier New" pitchFamily="49" charset="0"/>
              </a:rPr>
              <a:t>sockaddr</a:t>
            </a:r>
            <a:r>
              <a:rPr lang="en-US" sz="1600" dirty="0">
                <a:solidFill>
                  <a:srgbClr val="990000"/>
                </a:solidFill>
                <a:latin typeface="Courier New" pitchFamily="49" charset="0"/>
              </a:rPr>
              <a:t>) */ </a:t>
            </a:r>
          </a:p>
          <a:p>
            <a:r>
              <a:rPr lang="en-US" sz="1600" dirty="0" err="1">
                <a:latin typeface="Courier New" pitchFamily="49" charset="0"/>
              </a:rPr>
              <a:t>}; </a:t>
            </a: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1330371" y="4814510"/>
            <a:ext cx="1172117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latin typeface="Courier New" pitchFamily="49" charset="0"/>
              </a:rPr>
              <a:t>sin_port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313857" y="5215202"/>
            <a:ext cx="1048685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Courier New" pitchFamily="49" charset="0"/>
              </a:rPr>
              <a:t>AF_INET</a:t>
            </a: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2918459" y="4812506"/>
            <a:ext cx="1172117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latin typeface="Courier New" pitchFamily="49" charset="0"/>
              </a:rPr>
              <a:t>sin_addr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76200" y="5957510"/>
            <a:ext cx="1418979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latin typeface="Courier New" pitchFamily="49" charset="0"/>
              </a:rPr>
              <a:t>sin_family</a:t>
            </a:r>
            <a:endParaRPr lang="en-US" sz="16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5842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Sockets Interface: </a:t>
            </a:r>
            <a:r>
              <a:rPr lang="en-US" dirty="0">
                <a:latin typeface="Courier New"/>
                <a:cs typeface="Courier New"/>
              </a:rPr>
              <a:t>bind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server uses  </a:t>
            </a:r>
            <a:r>
              <a:rPr lang="en-US" dirty="0">
                <a:latin typeface="Courier New"/>
                <a:cs typeface="Courier New"/>
              </a:rPr>
              <a:t>bind</a:t>
            </a:r>
            <a:r>
              <a:rPr lang="en-US" dirty="0"/>
              <a:t> to ask the kernel to associate the server’s socket address with a socket descriptor: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process can read bytes that arrive on the connection whose endpoint is </a:t>
            </a:r>
            <a:r>
              <a:rPr lang="en-US" dirty="0" err="1">
                <a:latin typeface="Courier New"/>
                <a:cs typeface="Courier New"/>
              </a:rPr>
              <a:t>addr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/>
              <a:t>by reading from descriptor </a:t>
            </a:r>
            <a:r>
              <a:rPr lang="en-US" dirty="0" err="1">
                <a:latin typeface="Courier New"/>
                <a:cs typeface="Courier New"/>
              </a:rPr>
              <a:t>sockfd</a:t>
            </a:r>
            <a:r>
              <a:rPr lang="en-US" dirty="0"/>
              <a:t>.</a:t>
            </a:r>
          </a:p>
          <a:p>
            <a:r>
              <a:rPr lang="en-US" dirty="0"/>
              <a:t>Similarly, writes to </a:t>
            </a:r>
            <a:r>
              <a:rPr lang="en-US" dirty="0" err="1">
                <a:latin typeface="Courier New"/>
                <a:cs typeface="Courier New"/>
              </a:rPr>
              <a:t>sockfd</a:t>
            </a:r>
            <a:r>
              <a:rPr lang="en-US" dirty="0"/>
              <a:t> are transferred along connection whose endpoint is </a:t>
            </a:r>
            <a:r>
              <a:rPr lang="en-US" dirty="0" err="1">
                <a:latin typeface="Courier New"/>
                <a:cs typeface="Courier New"/>
              </a:rPr>
              <a:t>addr</a:t>
            </a:r>
            <a:r>
              <a:rPr lang="en-US" dirty="0">
                <a:latin typeface="Courier New"/>
                <a:cs typeface="Courier New"/>
              </a:rPr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+mn-lt"/>
                <a:cs typeface="Courier New"/>
              </a:rPr>
              <a:t>Best practice is to </a:t>
            </a:r>
            <a:r>
              <a:rPr lang="en-US" dirty="0">
                <a:solidFill>
                  <a:srgbClr val="FF0000"/>
                </a:solidFill>
                <a:latin typeface="+mn-lt"/>
                <a:cs typeface="Courier New"/>
              </a:rPr>
              <a:t>use </a:t>
            </a:r>
            <a:r>
              <a:rPr lang="en-US" dirty="0" err="1">
                <a:solidFill>
                  <a:srgbClr val="FF0000"/>
                </a:solidFill>
                <a:latin typeface="Courier New"/>
                <a:cs typeface="Courier New"/>
              </a:rPr>
              <a:t>getaddrinfo</a:t>
            </a:r>
            <a:r>
              <a:rPr lang="en-US" dirty="0">
                <a:solidFill>
                  <a:srgbClr val="FF0000"/>
                </a:solidFill>
                <a:latin typeface="+mn-lt"/>
                <a:cs typeface="Courier New"/>
              </a:rPr>
              <a:t> to supply the arguments </a:t>
            </a:r>
            <a:r>
              <a:rPr lang="en-US" dirty="0" err="1">
                <a:solidFill>
                  <a:srgbClr val="FF0000"/>
                </a:solidFill>
                <a:latin typeface="Courier New"/>
                <a:cs typeface="Courier New"/>
              </a:rPr>
              <a:t>addr</a:t>
            </a:r>
            <a:r>
              <a:rPr lang="en-US" dirty="0">
                <a:solidFill>
                  <a:srgbClr val="FF0000"/>
                </a:solidFill>
                <a:latin typeface="+mn-lt"/>
                <a:cs typeface="Courier New"/>
              </a:rPr>
              <a:t> and </a:t>
            </a:r>
            <a:r>
              <a:rPr lang="en-US" dirty="0" err="1">
                <a:solidFill>
                  <a:srgbClr val="FF0000"/>
                </a:solidFill>
                <a:latin typeface="Courier New"/>
                <a:cs typeface="Courier New"/>
              </a:rPr>
              <a:t>addrlen</a:t>
            </a:r>
            <a:r>
              <a:rPr lang="en-US" dirty="0">
                <a:latin typeface="+mn-lt"/>
                <a:cs typeface="Courier New"/>
              </a:rPr>
              <a:t>. </a:t>
            </a:r>
          </a:p>
          <a:p>
            <a:pPr lvl="1"/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09600" y="2514600"/>
            <a:ext cx="6341199" cy="338554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bind(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sockfd</a:t>
            </a:r>
            <a:r>
              <a:rPr lang="en-US" sz="1600" dirty="0">
                <a:latin typeface="Courier New" pitchFamily="49" charset="0"/>
              </a:rPr>
              <a:t>, SA *</a:t>
            </a:r>
            <a:r>
              <a:rPr lang="en-US" sz="1600" dirty="0" err="1">
                <a:latin typeface="Courier New" pitchFamily="49" charset="0"/>
              </a:rPr>
              <a:t>addr</a:t>
            </a:r>
            <a:r>
              <a:rPr lang="en-US" sz="1600" dirty="0">
                <a:latin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</a:rPr>
              <a:t>socklen_t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addrlen</a:t>
            </a:r>
            <a:r>
              <a:rPr lang="en-US" sz="1600" dirty="0">
                <a:latin typeface="Courier New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9599442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A504A1-B5F4-E94C-A094-5FD3765B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Segments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80633E-8237-4641-B54F-E79D37197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114800" cy="47183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Sending application:</a:t>
            </a:r>
          </a:p>
          <a:p>
            <a:pPr lvl="1"/>
            <a:r>
              <a:rPr lang="en-US" dirty="0"/>
              <a:t>specifies IP address and port</a:t>
            </a:r>
          </a:p>
          <a:p>
            <a:pPr lvl="1"/>
            <a:r>
              <a:rPr lang="en-US" dirty="0"/>
              <a:t>uses socket bound to source port</a:t>
            </a:r>
          </a:p>
          <a:p>
            <a:pPr lvl="1"/>
            <a:endParaRPr lang="en-US" dirty="0"/>
          </a:p>
          <a:p>
            <a:r>
              <a:rPr lang="en-US" dirty="0"/>
              <a:t>Transport Layer:</a:t>
            </a:r>
          </a:p>
          <a:p>
            <a:pPr lvl="1"/>
            <a:r>
              <a:rPr lang="en-US" dirty="0"/>
              <a:t>breaks application message into smaller chunks </a:t>
            </a:r>
          </a:p>
          <a:p>
            <a:pPr lvl="1"/>
            <a:r>
              <a:rPr lang="en-US" dirty="0"/>
              <a:t>adds transport-layer header to each message to form a segment</a:t>
            </a:r>
          </a:p>
          <a:p>
            <a:pPr lvl="1"/>
            <a:endParaRPr lang="en-US" dirty="0"/>
          </a:p>
          <a:p>
            <a:r>
              <a:rPr lang="en-US" dirty="0"/>
              <a:t>Network Layer (IP):</a:t>
            </a:r>
          </a:p>
          <a:p>
            <a:pPr lvl="1"/>
            <a:r>
              <a:rPr lang="en-US" dirty="0"/>
              <a:t>adds network-layer header to each datagram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B757CA-CF91-4041-A62B-752A901BC782}"/>
              </a:ext>
            </a:extLst>
          </p:cNvPr>
          <p:cNvGrpSpPr/>
          <p:nvPr/>
        </p:nvGrpSpPr>
        <p:grpSpPr>
          <a:xfrm>
            <a:off x="4533900" y="3164928"/>
            <a:ext cx="4518134" cy="1828800"/>
            <a:chOff x="4533900" y="3164928"/>
            <a:chExt cx="4518134" cy="18288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AD6166-0A57-6F48-81E7-0EB595DC75EF}"/>
                </a:ext>
              </a:extLst>
            </p:cNvPr>
            <p:cNvSpPr/>
            <p:nvPr/>
          </p:nvSpPr>
          <p:spPr>
            <a:xfrm>
              <a:off x="4533900" y="3164928"/>
              <a:ext cx="1066800" cy="18288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F15CA01-DB34-9741-B10C-8AB00F817814}"/>
                </a:ext>
              </a:extLst>
            </p:cNvPr>
            <p:cNvSpPr/>
            <p:nvPr/>
          </p:nvSpPr>
          <p:spPr>
            <a:xfrm>
              <a:off x="6629400" y="3444766"/>
              <a:ext cx="1066800" cy="4572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4C8855C-DC75-A742-A16A-F32E5165F998}"/>
                </a:ext>
              </a:extLst>
            </p:cNvPr>
            <p:cNvSpPr/>
            <p:nvPr/>
          </p:nvSpPr>
          <p:spPr>
            <a:xfrm>
              <a:off x="6629400" y="3200400"/>
              <a:ext cx="1066800" cy="24436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CC105D4-D071-8B4A-AA1C-8800A0CFF20A}"/>
                </a:ext>
              </a:extLst>
            </p:cNvPr>
            <p:cNvSpPr/>
            <p:nvPr/>
          </p:nvSpPr>
          <p:spPr>
            <a:xfrm>
              <a:off x="7985234" y="3444766"/>
              <a:ext cx="1066800" cy="4572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6AA0EC-7445-614E-9F02-D6D176D91188}"/>
                </a:ext>
              </a:extLst>
            </p:cNvPr>
            <p:cNvSpPr/>
            <p:nvPr/>
          </p:nvSpPr>
          <p:spPr>
            <a:xfrm>
              <a:off x="7985234" y="3200400"/>
              <a:ext cx="1066800" cy="24436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0775D52-72DD-984A-B903-786943CA5878}"/>
                </a:ext>
              </a:extLst>
            </p:cNvPr>
            <p:cNvSpPr/>
            <p:nvPr/>
          </p:nvSpPr>
          <p:spPr>
            <a:xfrm>
              <a:off x="6629400" y="4430111"/>
              <a:ext cx="1066800" cy="4572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E6A186-749D-E34C-81DB-28A9EB2D3BB5}"/>
                </a:ext>
              </a:extLst>
            </p:cNvPr>
            <p:cNvSpPr/>
            <p:nvPr/>
          </p:nvSpPr>
          <p:spPr>
            <a:xfrm>
              <a:off x="6629400" y="4185745"/>
              <a:ext cx="1066800" cy="24436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6C82926-6A5D-D343-B067-599D029BCBFD}"/>
                </a:ext>
              </a:extLst>
            </p:cNvPr>
            <p:cNvSpPr/>
            <p:nvPr/>
          </p:nvSpPr>
          <p:spPr>
            <a:xfrm>
              <a:off x="7985234" y="4430111"/>
              <a:ext cx="1066800" cy="45720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65B836-A5DB-1445-B764-50B4EC86665F}"/>
                </a:ext>
              </a:extLst>
            </p:cNvPr>
            <p:cNvSpPr/>
            <p:nvPr/>
          </p:nvSpPr>
          <p:spPr>
            <a:xfrm>
              <a:off x="7985234" y="4185745"/>
              <a:ext cx="1066800" cy="24436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3F0CE43E-F00F-A54B-9B6D-E719AE69ADC2}"/>
                </a:ext>
              </a:extLst>
            </p:cNvPr>
            <p:cNvSpPr/>
            <p:nvPr/>
          </p:nvSpPr>
          <p:spPr>
            <a:xfrm>
              <a:off x="5951483" y="3907221"/>
              <a:ext cx="388883" cy="283779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C7CF526-2D01-754C-B528-0FF0D2F0B038}"/>
              </a:ext>
            </a:extLst>
          </p:cNvPr>
          <p:cNvGrpSpPr/>
          <p:nvPr/>
        </p:nvGrpSpPr>
        <p:grpSpPr>
          <a:xfrm>
            <a:off x="4968766" y="5101144"/>
            <a:ext cx="3702268" cy="1712662"/>
            <a:chOff x="4778266" y="5078335"/>
            <a:chExt cx="3702268" cy="171266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A8EF37C-039F-464F-8694-4DF0C7E3184F}"/>
                </a:ext>
              </a:extLst>
            </p:cNvPr>
            <p:cNvGrpSpPr/>
            <p:nvPr/>
          </p:nvGrpSpPr>
          <p:grpSpPr>
            <a:xfrm>
              <a:off x="4778266" y="5081621"/>
              <a:ext cx="3702268" cy="1709376"/>
              <a:chOff x="5064016" y="1306200"/>
              <a:chExt cx="3702268" cy="1709376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5C8BDB5-9FCA-3A41-A218-0BD915D17B1A}"/>
                  </a:ext>
                </a:extLst>
              </p:cNvPr>
              <p:cNvSpPr/>
              <p:nvPr/>
            </p:nvSpPr>
            <p:spPr>
              <a:xfrm>
                <a:off x="5064016" y="2274072"/>
                <a:ext cx="3702268" cy="74150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application message (payload)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BBE3C4E-9093-304A-BA58-596E8D233DEF}"/>
                  </a:ext>
                </a:extLst>
              </p:cNvPr>
              <p:cNvSpPr/>
              <p:nvPr/>
            </p:nvSpPr>
            <p:spPr>
              <a:xfrm>
                <a:off x="5064016" y="1789282"/>
                <a:ext cx="3702268" cy="484791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transport-layer header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63E0CF1-67ED-B445-9370-4AEF956962D5}"/>
                  </a:ext>
                </a:extLst>
              </p:cNvPr>
              <p:cNvSpPr/>
              <p:nvPr/>
            </p:nvSpPr>
            <p:spPr>
              <a:xfrm>
                <a:off x="5064016" y="1306200"/>
                <a:ext cx="1851134" cy="4815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Source IP</a:t>
                </a: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B370F4B-2A13-F945-9E68-0CBEA490AF5F}"/>
                </a:ext>
              </a:extLst>
            </p:cNvPr>
            <p:cNvSpPr/>
            <p:nvPr/>
          </p:nvSpPr>
          <p:spPr>
            <a:xfrm>
              <a:off x="6629400" y="5078335"/>
              <a:ext cx="1851134" cy="4847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Dest</a:t>
              </a:r>
              <a:r>
                <a:rPr lang="en-US" dirty="0"/>
                <a:t>. IP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C5A57F3-43AA-9D49-B978-1377679DEC84}"/>
              </a:ext>
            </a:extLst>
          </p:cNvPr>
          <p:cNvGrpSpPr/>
          <p:nvPr/>
        </p:nvGrpSpPr>
        <p:grpSpPr>
          <a:xfrm>
            <a:off x="4968766" y="1316760"/>
            <a:ext cx="3702268" cy="1697896"/>
            <a:chOff x="4968766" y="1316760"/>
            <a:chExt cx="3702268" cy="169789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EE37D82-CA17-0E46-A56D-D215A0B8960D}"/>
                </a:ext>
              </a:extLst>
            </p:cNvPr>
            <p:cNvGrpSpPr/>
            <p:nvPr/>
          </p:nvGrpSpPr>
          <p:grpSpPr>
            <a:xfrm>
              <a:off x="4968766" y="1316760"/>
              <a:ext cx="3702268" cy="1697896"/>
              <a:chOff x="5064016" y="1317680"/>
              <a:chExt cx="3702268" cy="1697896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BB63F4D-A0F8-9344-B5C6-2DD976C67EA8}"/>
                  </a:ext>
                </a:extLst>
              </p:cNvPr>
              <p:cNvSpPr/>
              <p:nvPr/>
            </p:nvSpPr>
            <p:spPr>
              <a:xfrm>
                <a:off x="5064016" y="2274072"/>
                <a:ext cx="3702268" cy="741504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application message (payload)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14D9C9-47A8-1A4A-A3C3-61735094E38E}"/>
                  </a:ext>
                </a:extLst>
              </p:cNvPr>
              <p:cNvSpPr/>
              <p:nvPr/>
            </p:nvSpPr>
            <p:spPr>
              <a:xfrm>
                <a:off x="5064016" y="1317681"/>
                <a:ext cx="1851134" cy="484791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Source Port #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76A51C-2B2B-5F40-8A18-B973DC5D0245}"/>
                  </a:ext>
                </a:extLst>
              </p:cNvPr>
              <p:cNvSpPr/>
              <p:nvPr/>
            </p:nvSpPr>
            <p:spPr>
              <a:xfrm>
                <a:off x="6915150" y="1317680"/>
                <a:ext cx="1851134" cy="484791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Dest</a:t>
                </a:r>
                <a:r>
                  <a:rPr lang="en-US" dirty="0"/>
                  <a:t>. Port #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B2D024F-E388-2642-8DC9-418B15ABEACC}"/>
                </a:ext>
              </a:extLst>
            </p:cNvPr>
            <p:cNvSpPr/>
            <p:nvPr/>
          </p:nvSpPr>
          <p:spPr>
            <a:xfrm>
              <a:off x="4968766" y="1801551"/>
              <a:ext cx="1851134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length of </a:t>
              </a:r>
              <a:r>
                <a:rPr lang="en-US" dirty="0" err="1"/>
                <a:t>seg</a:t>
              </a:r>
              <a:r>
                <a:rPr lang="en-US" dirty="0"/>
                <a:t>.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C94BA2D-5035-D847-8E80-116E527AF94E}"/>
                </a:ext>
              </a:extLst>
            </p:cNvPr>
            <p:cNvSpPr/>
            <p:nvPr/>
          </p:nvSpPr>
          <p:spPr>
            <a:xfrm>
              <a:off x="6819900" y="1801550"/>
              <a:ext cx="1851134" cy="4847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checksum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177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71F5-2B7F-9C45-8D03-B7F6042B3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337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Should the transport layer guarantee packet delivery?</a:t>
            </a:r>
          </a:p>
        </p:txBody>
      </p:sp>
    </p:spTree>
    <p:extLst>
      <p:ext uri="{BB962C8B-B14F-4D97-AF65-F5344CB8AC3E}">
        <p14:creationId xmlns:p14="http://schemas.microsoft.com/office/powerpoint/2010/main" val="1277326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AF56-2B9E-0543-8DCA-C6BF6BB3F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Layer Protocols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C3C2C-CEBD-D441-A3FD-94629CCC8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User Datagram Protocol (UDP)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6B3D2A-3903-CD48-81CD-6CD38CC91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unreliable, unordered delivery</a:t>
            </a:r>
          </a:p>
          <a:p>
            <a:endParaRPr lang="en-US" b="1" dirty="0"/>
          </a:p>
          <a:p>
            <a:r>
              <a:rPr lang="en-US" dirty="0"/>
              <a:t>connectionless</a:t>
            </a:r>
          </a:p>
          <a:p>
            <a:endParaRPr lang="en-US" dirty="0"/>
          </a:p>
          <a:p>
            <a:r>
              <a:rPr lang="en-US" dirty="0"/>
              <a:t>best-effort, segments might be lost, delivered out-of-order, duplicated</a:t>
            </a:r>
          </a:p>
          <a:p>
            <a:endParaRPr lang="en-US" dirty="0"/>
          </a:p>
          <a:p>
            <a:r>
              <a:rPr lang="en-US" dirty="0"/>
              <a:t>reliability (if required) is the responsibility of the app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58FCA5-5E6E-D443-832E-7BD905E2D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4160520" cy="639762"/>
          </a:xfrm>
        </p:spPr>
        <p:txBody>
          <a:bodyPr>
            <a:normAutofit fontScale="92500"/>
          </a:bodyPr>
          <a:lstStyle/>
          <a:p>
            <a:r>
              <a:rPr lang="en-US" dirty="0"/>
              <a:t>Transmission Control Protocol (TCP)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4FE8B9F-2135-294E-BCD4-90618670969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reliable, </a:t>
            </a:r>
            <a:r>
              <a:rPr lang="en-US" b="1" dirty="0" err="1"/>
              <a:t>inorder</a:t>
            </a:r>
            <a:r>
              <a:rPr lang="en-US" b="1" dirty="0"/>
              <a:t> delivery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dirty="0"/>
              <a:t>connection setup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flow control</a:t>
            </a:r>
          </a:p>
          <a:p>
            <a:endParaRPr lang="en-US" dirty="0"/>
          </a:p>
          <a:p>
            <a:r>
              <a:rPr lang="en-US" dirty="0"/>
              <a:t>congestion control</a:t>
            </a:r>
          </a:p>
        </p:txBody>
      </p:sp>
    </p:spTree>
    <p:extLst>
      <p:ext uri="{BB962C8B-B14F-4D97-AF65-F5344CB8AC3E}">
        <p14:creationId xmlns:p14="http://schemas.microsoft.com/office/powerpoint/2010/main" val="198487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4B698-CFE7-BE43-AB94-53A6C93D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UDP: tradeoffs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DC694-D8B4-204E-A525-6EB96DA0EA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fast: </a:t>
            </a:r>
          </a:p>
          <a:p>
            <a:pPr lvl="1"/>
            <a:r>
              <a:rPr lang="en-US" dirty="0"/>
              <a:t>no connection setup</a:t>
            </a:r>
          </a:p>
          <a:p>
            <a:pPr lvl="1"/>
            <a:r>
              <a:rPr lang="en-US" dirty="0"/>
              <a:t>no rate-limiting</a:t>
            </a:r>
          </a:p>
          <a:p>
            <a:r>
              <a:rPr lang="en-US" dirty="0"/>
              <a:t>simple:</a:t>
            </a:r>
          </a:p>
          <a:p>
            <a:pPr lvl="1"/>
            <a:r>
              <a:rPr lang="en-US" dirty="0"/>
              <a:t>no connection state</a:t>
            </a:r>
          </a:p>
          <a:p>
            <a:pPr lvl="1"/>
            <a:r>
              <a:rPr lang="en-US" dirty="0"/>
              <a:t>small header (8 bytes)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13F89-3533-9E4C-962A-00F10D2572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(possibly) extra work for applications</a:t>
            </a:r>
          </a:p>
          <a:p>
            <a:pPr lvl="1"/>
            <a:r>
              <a:rPr lang="en-US" dirty="0"/>
              <a:t>reordering</a:t>
            </a:r>
          </a:p>
          <a:p>
            <a:pPr lvl="1"/>
            <a:r>
              <a:rPr lang="en-US" dirty="0"/>
              <a:t>duplicate suppression</a:t>
            </a:r>
          </a:p>
          <a:p>
            <a:pPr lvl="1"/>
            <a:r>
              <a:rPr lang="en-US" dirty="0"/>
              <a:t>handle missing packets</a:t>
            </a:r>
          </a:p>
        </p:txBody>
      </p:sp>
    </p:spTree>
    <p:extLst>
      <p:ext uri="{BB962C8B-B14F-4D97-AF65-F5344CB8AC3E}">
        <p14:creationId xmlns:p14="http://schemas.microsoft.com/office/powerpoint/2010/main" val="1077899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834735-D154-4D48-AE47-05E7338E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Protocols by Application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5C97A30-A1B7-2A46-94EF-C6D109477D6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55024774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76151181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935592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Application-Level 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Transport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63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Translation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Typically UDP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49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Routing Protocol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Typically UDP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66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Network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SNMP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Typically UDP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7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Remote File Server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Typically UDP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19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Streaming multimedia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(proprietary)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UDP or 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19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Internet telephony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(proprietary)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UDP or 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94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Remote terminal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Telnet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07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File Transfer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(S)FTP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9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875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48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84C31F7-AF56-1346-BD53-6682B686EB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33" b="64652"/>
          <a:stretch/>
        </p:blipFill>
        <p:spPr>
          <a:xfrm>
            <a:off x="457200" y="2667000"/>
            <a:ext cx="8229600" cy="76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71630C-4A44-9743-9182-2E36667F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Big Picture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2350D3-4843-0041-89F1-90E29F1A875A}"/>
              </a:ext>
            </a:extLst>
          </p:cNvPr>
          <p:cNvGrpSpPr/>
          <p:nvPr/>
        </p:nvGrpSpPr>
        <p:grpSpPr>
          <a:xfrm>
            <a:off x="457200" y="3124200"/>
            <a:ext cx="8305800" cy="3200400"/>
            <a:chOff x="457200" y="3124200"/>
            <a:chExt cx="8305800" cy="3200400"/>
          </a:xfrm>
        </p:grpSpPr>
        <p:pic>
          <p:nvPicPr>
            <p:cNvPr id="8" name="Content Placeholder 4">
              <a:extLst>
                <a:ext uri="{FF2B5EF4-FFF2-40B4-BE49-F238E27FC236}">
                  <a16:creationId xmlns:a16="http://schemas.microsoft.com/office/drawing/2014/main" id="{AB4ADBAF-B065-AD4A-BCDF-DF3CF5C9E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26" t="28022" r="21295" b="60988"/>
            <a:stretch/>
          </p:blipFill>
          <p:spPr>
            <a:xfrm>
              <a:off x="2590800" y="3124200"/>
              <a:ext cx="4343400" cy="457200"/>
            </a:xfrm>
            <a:prstGeom prst="rect">
              <a:avLst/>
            </a:prstGeom>
          </p:spPr>
        </p:pic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1194D878-FF03-7C49-A558-53292BB961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17"/>
            <a:stretch/>
          </p:blipFill>
          <p:spPr>
            <a:xfrm>
              <a:off x="457200" y="3352800"/>
              <a:ext cx="8229600" cy="276609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365459-77C0-D64B-9CCF-3DF3A2099612}"/>
                </a:ext>
              </a:extLst>
            </p:cNvPr>
            <p:cNvSpPr/>
            <p:nvPr/>
          </p:nvSpPr>
          <p:spPr>
            <a:xfrm>
              <a:off x="8229600" y="5638800"/>
              <a:ext cx="5334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2B4FF074-2D3D-AA42-B892-16FB21093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17"/>
          <a:stretch/>
        </p:blipFill>
        <p:spPr>
          <a:xfrm>
            <a:off x="457200" y="1981200"/>
            <a:ext cx="82296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8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9C9FB-6378-B344-9830-73A6C776A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and Software Interfaces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DE270E-EA0B-1441-A83C-B9555A01F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12320"/>
            <a:ext cx="8229600" cy="4052559"/>
          </a:xfrm>
        </p:spPr>
      </p:pic>
    </p:spTree>
    <p:extLst>
      <p:ext uri="{BB962C8B-B14F-4D97-AF65-F5344CB8AC3E}">
        <p14:creationId xmlns:p14="http://schemas.microsoft.com/office/powerpoint/2010/main" val="3574815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4247</TotalTime>
  <Words>1867</Words>
  <Application>Microsoft Macintosh PowerPoint</Application>
  <PresentationFormat>On-screen Show (4:3)</PresentationFormat>
  <Paragraphs>510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Courier New</vt:lpstr>
      <vt:lpstr>Times</vt:lpstr>
      <vt:lpstr>Clarity</vt:lpstr>
      <vt:lpstr>Lecture 25: Networking </vt:lpstr>
      <vt:lpstr>Physical Layer</vt:lpstr>
      <vt:lpstr>Data Link Layer</vt:lpstr>
      <vt:lpstr>PowerPoint Presentation</vt:lpstr>
      <vt:lpstr>Data Link Layer</vt:lpstr>
      <vt:lpstr>Example: Ethernet</vt:lpstr>
      <vt:lpstr>Example: Ethernet</vt:lpstr>
      <vt:lpstr>Example: Ethernet</vt:lpstr>
      <vt:lpstr>Bridged Ethernet</vt:lpstr>
      <vt:lpstr>Network Layer</vt:lpstr>
      <vt:lpstr>Logical Structure of an internet</vt:lpstr>
      <vt:lpstr>Internet Protocol (IP)</vt:lpstr>
      <vt:lpstr>Aside: IPv4 and IPv6</vt:lpstr>
      <vt:lpstr>Exercise: IP addresses</vt:lpstr>
      <vt:lpstr>Transferring internet Data Via Encapsulation</vt:lpstr>
      <vt:lpstr>Routing</vt:lpstr>
      <vt:lpstr>Transport Layer</vt:lpstr>
      <vt:lpstr>Transport Layer</vt:lpstr>
      <vt:lpstr>Sockets</vt:lpstr>
      <vt:lpstr>Anatomy of a Connection</vt:lpstr>
      <vt:lpstr>Well-known Ports and Service Names </vt:lpstr>
      <vt:lpstr>Sockets Interface</vt:lpstr>
      <vt:lpstr>Sockets Interface: socket</vt:lpstr>
      <vt:lpstr>Socket Address Structures</vt:lpstr>
      <vt:lpstr>Sockets Interface: bind</vt:lpstr>
      <vt:lpstr>Transport Layer Segments</vt:lpstr>
      <vt:lpstr>Should the transport layer guarantee packet delivery?</vt:lpstr>
      <vt:lpstr>Transport Layer Protocols</vt:lpstr>
      <vt:lpstr>UDP: tradeoffs</vt:lpstr>
      <vt:lpstr>Transport Protocols by Application</vt:lpstr>
      <vt:lpstr>The Big Picture</vt:lpstr>
      <vt:lpstr>Hardware and Software Interfaces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23: Networking</dc:title>
  <dc:creator>Eleanor Birrell</dc:creator>
  <cp:lastModifiedBy>Eleanor Birrell</cp:lastModifiedBy>
  <cp:revision>89</cp:revision>
  <cp:lastPrinted>2023-04-24T16:38:31Z</cp:lastPrinted>
  <dcterms:created xsi:type="dcterms:W3CDTF">2019-04-17T17:30:58Z</dcterms:created>
  <dcterms:modified xsi:type="dcterms:W3CDTF">2023-04-24T22:53:54Z</dcterms:modified>
</cp:coreProperties>
</file>