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1268" r:id="rId3"/>
    <p:sldId id="1276" r:id="rId4"/>
    <p:sldId id="1271" r:id="rId5"/>
    <p:sldId id="294" r:id="rId6"/>
    <p:sldId id="304" r:id="rId7"/>
    <p:sldId id="1281" r:id="rId8"/>
    <p:sldId id="1479" r:id="rId9"/>
    <p:sldId id="1476" r:id="rId10"/>
    <p:sldId id="1480" r:id="rId11"/>
    <p:sldId id="310" r:id="rId12"/>
    <p:sldId id="1279" r:id="rId13"/>
    <p:sldId id="309" r:id="rId14"/>
    <p:sldId id="1286" r:id="rId15"/>
    <p:sldId id="128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00"/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149" autoAdjust="0"/>
    <p:restoredTop sz="95199" autoAdjust="0"/>
  </p:normalViewPr>
  <p:slideViewPr>
    <p:cSldViewPr>
      <p:cViewPr>
        <p:scale>
          <a:sx n="109" d="100"/>
          <a:sy n="109" d="100"/>
        </p:scale>
        <p:origin x="144" y="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4/5/23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4/3/23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just a binary semaphore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79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1pPr>
            <a:lvl2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2pPr>
            <a:lvl3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3pPr>
            <a:lvl4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4pPr>
            <a:lvl5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9pPr>
          </a:lstStyle>
          <a:p>
            <a:pPr eaLnBrk="1" hangingPunct="1"/>
            <a:fld id="{435A1A23-0813-1D46-BDB4-675825C2C4B1}" type="slidenum">
              <a:rPr lang="fr-BE" alt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7</a:t>
            </a:fld>
            <a:endParaRPr lang="fr-BE" alt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8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78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cs typeface="+mn-cs"/>
              </a:rPr>
              <a:t>Discussion: what can go wrong (3 problems)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Fix code w/ semaphores</a:t>
            </a:r>
          </a:p>
          <a:p>
            <a:pPr>
              <a:defRPr/>
            </a:pPr>
            <a:r>
              <a:rPr lang="en-US" dirty="0">
                <a:cs typeface="+mn-cs"/>
              </a:rPr>
              <a:t>Initialization: how many available?</a:t>
            </a:r>
          </a:p>
        </p:txBody>
      </p:sp>
    </p:spTree>
    <p:extLst>
      <p:ext uri="{BB962C8B-B14F-4D97-AF65-F5344CB8AC3E}">
        <p14:creationId xmlns:p14="http://schemas.microsoft.com/office/powerpoint/2010/main" val="185771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1pPr>
            <a:lvl2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2pPr>
            <a:lvl3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3pPr>
            <a:lvl4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4pPr>
            <a:lvl5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9pPr>
          </a:lstStyle>
          <a:p>
            <a:pPr eaLnBrk="1" hangingPunct="1"/>
            <a:fld id="{435A1A23-0813-1D46-BDB4-675825C2C4B1}" type="slidenum">
              <a:rPr lang="fr-BE" alt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8</a:t>
            </a:fld>
            <a:endParaRPr lang="fr-BE" alt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8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78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cs typeface="+mn-cs"/>
              </a:rPr>
              <a:t>Discussion: what can go wrong (3 problems)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Fix code w/ semaphores</a:t>
            </a:r>
          </a:p>
          <a:p>
            <a:pPr>
              <a:defRPr/>
            </a:pPr>
            <a:r>
              <a:rPr lang="en-US" dirty="0">
                <a:cs typeface="+mn-cs"/>
              </a:rPr>
              <a:t>Initialization: how many available?</a:t>
            </a:r>
          </a:p>
        </p:txBody>
      </p:sp>
    </p:spTree>
    <p:extLst>
      <p:ext uri="{BB962C8B-B14F-4D97-AF65-F5344CB8AC3E}">
        <p14:creationId xmlns:p14="http://schemas.microsoft.com/office/powerpoint/2010/main" val="2106743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1pPr>
            <a:lvl2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2pPr>
            <a:lvl3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3pPr>
            <a:lvl4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4pPr>
            <a:lvl5pPr eaLnBrk="0" hangingPunct="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2400">
                <a:solidFill>
                  <a:schemeClr val="bg1"/>
                </a:solidFill>
                <a:latin typeface="Arial" charset="0"/>
                <a:ea typeface="ヒラギノ角ゴ ProN W3" charset="-128"/>
              </a:defRPr>
            </a:lvl9pPr>
          </a:lstStyle>
          <a:p>
            <a:pPr eaLnBrk="1" hangingPunct="1"/>
            <a:fld id="{435A1A23-0813-1D46-BDB4-675825C2C4B1}" type="slidenum">
              <a:rPr lang="fr-BE" alt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10</a:t>
            </a:fld>
            <a:endParaRPr lang="fr-BE" alt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88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789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cs typeface="+mn-cs"/>
              </a:rPr>
              <a:t>Discussion: what can go wrong (3 problems)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Fix code w/ semaphores</a:t>
            </a:r>
          </a:p>
          <a:p>
            <a:pPr>
              <a:defRPr/>
            </a:pPr>
            <a:r>
              <a:rPr lang="en-US" dirty="0">
                <a:cs typeface="+mn-cs"/>
              </a:rPr>
              <a:t>Initialization: how many available?</a:t>
            </a:r>
          </a:p>
        </p:txBody>
      </p:sp>
    </p:spTree>
    <p:extLst>
      <p:ext uri="{BB962C8B-B14F-4D97-AF65-F5344CB8AC3E}">
        <p14:creationId xmlns:p14="http://schemas.microsoft.com/office/powerpoint/2010/main" val="926307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4/3/23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	       Spring 2023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8229600" cy="631825"/>
          </a:xfrm>
        </p:spPr>
        <p:txBody>
          <a:bodyPr>
            <a:noAutofit/>
          </a:bodyPr>
          <a:lstStyle/>
          <a:p>
            <a:r>
              <a:rPr lang="en-US" sz="3000" dirty="0"/>
              <a:t>Lecture 20: Synchronization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E1D8E-0FD1-0240-952F-F6DD6A4F3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Problems with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108A4-7074-ED4D-8946-998F26F84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43400"/>
          </a:xfrm>
        </p:spPr>
        <p:txBody>
          <a:bodyPr>
            <a:normAutofit/>
          </a:bodyPr>
          <a:lstStyle/>
          <a:p>
            <a:r>
              <a:rPr lang="en-US" dirty="0"/>
              <a:t>Problem 1: Correct Synchronization with Locks is Hard</a:t>
            </a:r>
          </a:p>
          <a:p>
            <a:endParaRPr lang="en-US" dirty="0"/>
          </a:p>
          <a:p>
            <a:r>
              <a:rPr lang="en-US" dirty="0"/>
              <a:t>Problem 2: Locks are Slow</a:t>
            </a:r>
          </a:p>
          <a:p>
            <a:pPr lvl="1"/>
            <a:r>
              <a:rPr lang="en-US" dirty="0"/>
              <a:t>threads that fail to acquire a lock on the first attempt must "spin", which wastes CPU cycles</a:t>
            </a:r>
          </a:p>
          <a:p>
            <a:pPr lvl="2"/>
            <a:r>
              <a:rPr lang="en-US" dirty="0"/>
              <a:t>replace no-op with yield()</a:t>
            </a:r>
          </a:p>
          <a:p>
            <a:pPr lvl="1"/>
            <a:r>
              <a:rPr lang="en-US" dirty="0"/>
              <a:t>threads get scheduled and de-scheduled while the lock is still locked</a:t>
            </a:r>
          </a:p>
          <a:p>
            <a:pPr lvl="2"/>
            <a:r>
              <a:rPr lang="en-US" dirty="0"/>
              <a:t>need a better synchronization primitive</a:t>
            </a:r>
          </a:p>
        </p:txBody>
      </p:sp>
    </p:spTree>
    <p:extLst>
      <p:ext uri="{BB962C8B-B14F-4D97-AF65-F5344CB8AC3E}">
        <p14:creationId xmlns:p14="http://schemas.microsoft.com/office/powerpoint/2010/main" val="69506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A1E7-6E8E-7149-81AB-E8A2BCA0A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Blocking Lock (aka mutex)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A38F8-1567-BC43-A0CB-F43F32D58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876800"/>
          </a:xfrm>
        </p:spPr>
        <p:txBody>
          <a:bodyPr/>
          <a:lstStyle/>
          <a:p>
            <a:r>
              <a:rPr lang="en-US" dirty="0"/>
              <a:t>Initial state of lock is 0 ("available")</a:t>
            </a:r>
          </a:p>
          <a:p>
            <a:endParaRPr lang="en-US" dirty="0"/>
          </a:p>
          <a:p>
            <a:r>
              <a:rPr lang="en-US" dirty="0"/>
              <a:t>acquire(&amp;lock)</a:t>
            </a:r>
          </a:p>
          <a:p>
            <a:pPr lvl="1"/>
            <a:r>
              <a:rPr lang="en-US" dirty="0"/>
              <a:t>block (</a:t>
            </a:r>
            <a:r>
              <a:rPr lang="en-US" b="1" dirty="0">
                <a:solidFill>
                  <a:schemeClr val="accent1"/>
                </a:solidFill>
              </a:rPr>
              <a:t>suspend thread</a:t>
            </a:r>
            <a:r>
              <a:rPr lang="en-US" dirty="0"/>
              <a:t>) until value n &gt; 0</a:t>
            </a:r>
          </a:p>
          <a:p>
            <a:pPr lvl="1"/>
            <a:r>
              <a:rPr lang="en-US" dirty="0"/>
              <a:t>when n &gt; 0, decrement n by one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release(&amp;lock)</a:t>
            </a:r>
          </a:p>
          <a:p>
            <a:pPr lvl="1"/>
            <a:r>
              <a:rPr lang="en-US" dirty="0"/>
              <a:t>increment value n by 1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resume a thread waiting on s (if any)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0F7D2B-1A29-8C4D-9E94-5600577C293F}"/>
              </a:ext>
            </a:extLst>
          </p:cNvPr>
          <p:cNvSpPr txBox="1"/>
          <p:nvPr/>
        </p:nvSpPr>
        <p:spPr>
          <a:xfrm>
            <a:off x="5497592" y="2598877"/>
            <a:ext cx="3570208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Courier" pitchFamily="2" charset="0"/>
              </a:rPr>
              <a:t>acquire(&amp;lock){</a:t>
            </a:r>
          </a:p>
          <a:p>
            <a:r>
              <a:rPr lang="en-US" sz="2000" dirty="0">
                <a:latin typeface="Courier" pitchFamily="2" charset="0"/>
              </a:rPr>
              <a:t>  while(lock-&gt;s == 1){</a:t>
            </a:r>
          </a:p>
          <a:p>
            <a:r>
              <a:rPr lang="en-US" sz="2000" dirty="0">
                <a:latin typeface="Courier" pitchFamily="2" charset="0"/>
              </a:rPr>
              <a:t>    ;</a:t>
            </a:r>
          </a:p>
          <a:p>
            <a:r>
              <a:rPr lang="en-US" sz="2000" dirty="0">
                <a:latin typeface="Courier" pitchFamily="2" charset="0"/>
              </a:rPr>
              <a:t>  }</a:t>
            </a:r>
          </a:p>
          <a:p>
            <a:r>
              <a:rPr lang="en-US" sz="2000" dirty="0">
                <a:latin typeface="Courier" pitchFamily="2" charset="0"/>
              </a:rPr>
              <a:t>  lock-&gt;s == 0</a:t>
            </a:r>
          </a:p>
          <a:p>
            <a:r>
              <a:rPr lang="en-US" sz="2000" dirty="0">
                <a:latin typeface="Courier" pitchFamily="2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56E67-8CEF-C140-A680-B407502EF574}"/>
              </a:ext>
            </a:extLst>
          </p:cNvPr>
          <p:cNvSpPr txBox="1"/>
          <p:nvPr/>
        </p:nvSpPr>
        <p:spPr>
          <a:xfrm>
            <a:off x="5497592" y="4876800"/>
            <a:ext cx="357020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Courier" pitchFamily="2" charset="0"/>
              </a:rPr>
              <a:t>release(&amp;lock){</a:t>
            </a:r>
          </a:p>
          <a:p>
            <a:r>
              <a:rPr lang="en-US" sz="2000" dirty="0">
                <a:latin typeface="Courier" pitchFamily="2" charset="0"/>
              </a:rPr>
              <a:t>  lock-&gt;s == 0</a:t>
            </a:r>
          </a:p>
          <a:p>
            <a:r>
              <a:rPr lang="en-US" sz="2000" dirty="0"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6398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C596-72E0-8F40-83D7-F020C692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Example with Locks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99C044-08AA-A849-B9BF-C082B6B1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0" y="1280295"/>
            <a:ext cx="4800600" cy="560153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shared variable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Counter */</a:t>
            </a:r>
          </a:p>
          <a:p>
            <a:pPr marL="0" indent="0">
              <a:buNone/>
            </a:pPr>
            <a:r>
              <a:rPr lang="en-US" sz="1400" b="1" dirty="0" err="1">
                <a:solidFill>
                  <a:schemeClr val="accent1"/>
                </a:solidFill>
                <a:latin typeface="Courier New"/>
                <a:cs typeface="Courier New"/>
              </a:rPr>
              <a:t>pthread_mutex_t</a:t>
            </a:r>
            <a:r>
              <a:rPr lang="en-US" sz="1400" b="1" dirty="0">
                <a:solidFill>
                  <a:schemeClr val="accent1"/>
                </a:solidFill>
                <a:latin typeface="Courier New"/>
                <a:cs typeface="Courier New"/>
              </a:rPr>
              <a:t> </a:t>
            </a:r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lang="en-US" sz="1400" b="1" dirty="0">
                <a:solidFill>
                  <a:schemeClr val="accent1"/>
                </a:solidFill>
                <a:latin typeface="Courier New"/>
                <a:cs typeface="Courier New"/>
              </a:rPr>
              <a:t> = 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  <a:latin typeface="Courier New"/>
                <a:cs typeface="Courier New"/>
              </a:rPr>
              <a:t>    PTHREAD_MUTEX_INITIALIZER;</a:t>
            </a: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**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5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tid1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tid2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atoi(argv[1]);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i-FI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endParaRPr lang="pt-BR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(2 * niters))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ro-RO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"BOOM!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hu-HU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hu-HU" sz="1500" b="1" dirty="0" err="1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endParaRPr lang="hu-HU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ro-RO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"OK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ro-RO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68EDB8-A943-5045-ABEE-7FAD24E6D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3199" y="1257211"/>
            <a:ext cx="4220801" cy="32932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0094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*((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*)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niters;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acquire(&amp;lock);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++; </a:t>
            </a:r>
          </a:p>
          <a:p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release(&amp;lock);</a:t>
            </a:r>
            <a:endParaRPr lang="nl-NL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           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is-I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s-IS" sz="1600" b="1" dirty="0">
                <a:solidFill>
                  <a:srgbClr val="0F757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51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Bounded Buffers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93973" y="3456574"/>
            <a:ext cx="3998913" cy="4572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dirty="0"/>
              <a:t>finite capacity (e.g. 20 loaves)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/>
              <a:t>implemented as a queue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dirty="0"/>
          </a:p>
        </p:txBody>
      </p:sp>
      <p:pic>
        <p:nvPicPr>
          <p:cNvPr id="7" name="Picture 1" descr="breadShel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68" y="1573799"/>
            <a:ext cx="282892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23" y="4225995"/>
            <a:ext cx="1600200" cy="181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93628" y="60270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Threads A: </a:t>
            </a:r>
            <a:r>
              <a:rPr lang="en-US" dirty="0">
                <a:solidFill>
                  <a:schemeClr val="accent2"/>
                </a:solidFill>
                <a:latin typeface="Tw Cen MT" charset="0"/>
                <a:ea typeface="ＭＳ Ｐゴシック" charset="0"/>
                <a:cs typeface="ＭＳ Ｐゴシック" charset="0"/>
              </a:rPr>
              <a:t>produce</a:t>
            </a:r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 loaves of bread and put them in the queue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225995"/>
            <a:ext cx="1530350" cy="179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876800" y="602304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700"/>
              </a:spcBef>
              <a:buClr>
                <a:srgbClr val="DD8047"/>
              </a:buClr>
              <a:buSzPct val="60000"/>
              <a:defRPr/>
            </a:pPr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Threads B: </a:t>
            </a:r>
            <a:r>
              <a:rPr lang="en-US" dirty="0">
                <a:solidFill>
                  <a:schemeClr val="accent2"/>
                </a:solidFill>
                <a:latin typeface="Tw Cen MT" charset="0"/>
                <a:ea typeface="ＭＳ Ｐゴシック" charset="0"/>
                <a:cs typeface="ＭＳ Ｐゴシック" charset="0"/>
              </a:rPr>
              <a:t>consume</a:t>
            </a:r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 loaves by taking them off the queue</a:t>
            </a:r>
          </a:p>
        </p:txBody>
      </p:sp>
    </p:spTree>
    <p:extLst>
      <p:ext uri="{BB962C8B-B14F-4D97-AF65-F5344CB8AC3E}">
        <p14:creationId xmlns:p14="http://schemas.microsoft.com/office/powerpoint/2010/main" val="382324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Bounded Buffers</a:t>
            </a:r>
          </a:p>
        </p:txBody>
      </p:sp>
      <p:pic>
        <p:nvPicPr>
          <p:cNvPr id="7" name="Picture 1" descr="breadShel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68" y="1573799"/>
            <a:ext cx="282892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23" y="4225995"/>
            <a:ext cx="1600200" cy="181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93628" y="60270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Threads A: </a:t>
            </a:r>
            <a:r>
              <a:rPr lang="en-US" dirty="0">
                <a:solidFill>
                  <a:schemeClr val="accent2"/>
                </a:solidFill>
                <a:latin typeface="Tw Cen MT" charset="0"/>
                <a:ea typeface="ＭＳ Ｐゴシック" charset="0"/>
                <a:cs typeface="ＭＳ Ｐゴシック" charset="0"/>
              </a:rPr>
              <a:t>produce</a:t>
            </a:r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 loaves of bread and put them in the queue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225995"/>
            <a:ext cx="1530350" cy="179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876800" y="602304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700"/>
              </a:spcBef>
              <a:buClr>
                <a:srgbClr val="DD8047"/>
              </a:buClr>
              <a:buSzPct val="60000"/>
              <a:defRPr/>
            </a:pPr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Threads B: </a:t>
            </a:r>
            <a:r>
              <a:rPr lang="en-US" dirty="0">
                <a:solidFill>
                  <a:schemeClr val="accent2"/>
                </a:solidFill>
                <a:latin typeface="Tw Cen MT" charset="0"/>
                <a:ea typeface="ＭＳ Ｐゴシック" charset="0"/>
                <a:cs typeface="ＭＳ Ｐゴシック" charset="0"/>
              </a:rPr>
              <a:t>consume</a:t>
            </a:r>
            <a:r>
              <a:rPr lang="en-US" dirty="0">
                <a:solidFill>
                  <a:schemeClr val="tx1"/>
                </a:solidFill>
                <a:latin typeface="Tw Cen MT" charset="0"/>
                <a:ea typeface="ＭＳ Ｐゴシック" charset="0"/>
                <a:cs typeface="ＭＳ Ｐゴシック" charset="0"/>
              </a:rPr>
              <a:t> loaves by taking them off the queue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859630" y="3953312"/>
            <a:ext cx="7467600" cy="1571842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Separation of concerns:</a:t>
            </a:r>
          </a:p>
          <a:p>
            <a:pPr>
              <a:buFont typeface="Times New Roman" charset="0"/>
              <a:buAutoNum type="arabicPeriod"/>
              <a:defRPr/>
            </a:pPr>
            <a:r>
              <a:rPr lang="en-US" dirty="0">
                <a:solidFill>
                  <a:schemeClr val="tx1"/>
                </a:solidFill>
              </a:rPr>
              <a:t> How do you implement a bounded buffer?</a:t>
            </a:r>
          </a:p>
          <a:p>
            <a:pPr>
              <a:buFont typeface="Times New Roman" charset="0"/>
              <a:buAutoNum type="arabicPeriod"/>
              <a:defRPr/>
            </a:pPr>
            <a:r>
              <a:rPr lang="en-US" dirty="0"/>
              <a:t> How do you synchronize concurrent access to a bounded buffer?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E2185DE-46E6-FD4E-A8B5-F0353C52D4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93973" y="3456574"/>
            <a:ext cx="3998913" cy="4572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dirty="0"/>
              <a:t>finite capacity (e.g. 20 loaves)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/>
              <a:t>implemented as a queue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1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1146175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3</a:t>
            </a:r>
          </a:p>
        </p:txBody>
      </p:sp>
      <p:sp>
        <p:nvSpPr>
          <p:cNvPr id="44" name="Text Box 4">
            <a:extLst>
              <a:ext uri="{FF2B5EF4-FFF2-40B4-BE49-F238E27FC236}">
                <a16:creationId xmlns:a16="http://schemas.microsoft.com/office/drawing/2014/main" id="{A797D183-BF6C-9247-A34C-B970CB6CF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833" y="162926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5" name="Text Box 4">
            <a:extLst>
              <a:ext uri="{FF2B5EF4-FFF2-40B4-BE49-F238E27FC236}">
                <a16:creationId xmlns:a16="http://schemas.microsoft.com/office/drawing/2014/main" id="{B788CC61-2A7A-8542-B3C2-4AACFF871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1630850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A08F6ACD-1E91-4040-94BD-939DFB6B7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6767" y="1630850"/>
            <a:ext cx="445505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7" name="Text Box 4">
            <a:extLst>
              <a:ext uri="{FF2B5EF4-FFF2-40B4-BE49-F238E27FC236}">
                <a16:creationId xmlns:a16="http://schemas.microsoft.com/office/drawing/2014/main" id="{A30336AF-F156-7649-B808-78DBF5650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182" y="1630850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CC9E876B-B856-D145-848B-976537BA5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479" y="1630850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119825" name="TextBox 1"/>
          <p:cNvSpPr txBox="1">
            <a:spLocks noChangeArrowheads="1"/>
          </p:cNvSpPr>
          <p:nvPr/>
        </p:nvSpPr>
        <p:spPr bwMode="auto">
          <a:xfrm>
            <a:off x="903288" y="285061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19826" name="Rectangle 2"/>
          <p:cNvSpPr>
            <a:spLocks noChangeArrowheads="1"/>
          </p:cNvSpPr>
          <p:nvPr/>
        </p:nvSpPr>
        <p:spPr bwMode="auto">
          <a:xfrm>
            <a:off x="354944" y="2514600"/>
            <a:ext cx="863044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typedef struct {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*b;       //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to buffer containing the queue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n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length of array (max # slots)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int count;    // number of elements in array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front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//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index of first element, 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0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&lt;=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front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&lt;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n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rear;     // (index of last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elem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)+1 % n, 0 &lt;= rear &lt; n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</a:p>
          <a:p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endParaRPr lang="mr-IN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2033"/>
            <a:ext cx="8229600" cy="990600"/>
          </a:xfrm>
        </p:spPr>
        <p:txBody>
          <a:bodyPr/>
          <a:lstStyle/>
          <a:p>
            <a:r>
              <a:rPr lang="en-US" dirty="0"/>
              <a:t>Example: Bounded Buffers</a:t>
            </a: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074738" y="1630850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1143000" y="1313118"/>
            <a:ext cx="53340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dirty="0">
                <a:latin typeface="Times New Roman" charset="0"/>
                <a:cs typeface="Times New Roman" charset="0"/>
              </a:rPr>
              <a:t> 0      1       2       3      4       5     (n = 6)</a:t>
            </a:r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2470150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2</a:t>
            </a: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2895600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4</a:t>
            </a:r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3352800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1</a:t>
            </a: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4818063" y="1630850"/>
            <a:ext cx="306998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>
                <a:solidFill>
                  <a:schemeClr val="accent1"/>
                </a:solidFill>
              </a:rPr>
              <a:t>Values wrap around!!</a:t>
            </a:r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663575" y="1630850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b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8676C0-4144-F44A-93A6-2D2AEA8E671B}"/>
              </a:ext>
            </a:extLst>
          </p:cNvPr>
          <p:cNvGrpSpPr/>
          <p:nvPr/>
        </p:nvGrpSpPr>
        <p:grpSpPr>
          <a:xfrm>
            <a:off x="2325469" y="2091225"/>
            <a:ext cx="646331" cy="564595"/>
            <a:chOff x="2372410" y="2091225"/>
            <a:chExt cx="646331" cy="564595"/>
          </a:xfrm>
        </p:grpSpPr>
        <p:sp>
          <p:nvSpPr>
            <p:cNvPr id="119827" name="TextBox 3"/>
            <p:cNvSpPr txBox="1">
              <a:spLocks noChangeArrowheads="1"/>
            </p:cNvSpPr>
            <p:nvPr/>
          </p:nvSpPr>
          <p:spPr bwMode="auto">
            <a:xfrm>
              <a:off x="2372410" y="228648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front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68FC84A-AB13-3D4F-8558-617D63DF7D7D}"/>
                </a:ext>
              </a:extLst>
            </p:cNvPr>
            <p:cNvCxnSpPr>
              <a:cxnSpLocks/>
              <a:stCxn id="119827" idx="0"/>
              <a:endCxn id="31" idx="2"/>
            </p:cNvCxnSpPr>
            <p:nvPr/>
          </p:nvCxnSpPr>
          <p:spPr>
            <a:xfrm flipH="1" flipV="1">
              <a:off x="2691716" y="2091225"/>
              <a:ext cx="3860" cy="1952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D9FD23A-014F-1B49-8700-7DF7E9E82DFA}"/>
              </a:ext>
            </a:extLst>
          </p:cNvPr>
          <p:cNvGrpSpPr/>
          <p:nvPr/>
        </p:nvGrpSpPr>
        <p:grpSpPr>
          <a:xfrm>
            <a:off x="1462365" y="2083774"/>
            <a:ext cx="595035" cy="564594"/>
            <a:chOff x="1462365" y="2083774"/>
            <a:chExt cx="595035" cy="564594"/>
          </a:xfrm>
        </p:grpSpPr>
        <p:sp>
          <p:nvSpPr>
            <p:cNvPr id="38" name="TextBox 3">
              <a:extLst>
                <a:ext uri="{FF2B5EF4-FFF2-40B4-BE49-F238E27FC236}">
                  <a16:creationId xmlns:a16="http://schemas.microsoft.com/office/drawing/2014/main" id="{9F898D97-5E1D-FB45-9DB6-DEE0357A71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365" y="2279036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rear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1F3C8B6-D05E-1542-A085-FE1804B362EA}"/>
                </a:ext>
              </a:extLst>
            </p:cNvPr>
            <p:cNvCxnSpPr>
              <a:stCxn id="38" idx="0"/>
            </p:cNvCxnSpPr>
            <p:nvPr/>
          </p:nvCxnSpPr>
          <p:spPr>
            <a:xfrm flipH="1" flipV="1">
              <a:off x="1756708" y="2083774"/>
              <a:ext cx="3175" cy="1952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B081FAE-8FC7-BC43-B6E4-0E8C4694977C}"/>
              </a:ext>
            </a:extLst>
          </p:cNvPr>
          <p:cNvGrpSpPr/>
          <p:nvPr/>
        </p:nvGrpSpPr>
        <p:grpSpPr>
          <a:xfrm>
            <a:off x="352563" y="4831140"/>
            <a:ext cx="3887603" cy="1815882"/>
            <a:chOff x="352563" y="5131117"/>
            <a:chExt cx="3887603" cy="181588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F874DB6-B146-F542-A09A-8A7FDC194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563" y="5131117"/>
              <a:ext cx="3887603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void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init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bbuf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n){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-&gt;b = malloc(n*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sizeof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));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 = n;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-&gt;count = 0;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-&gt;front = 0;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-&gt;rear = 0;</a:t>
              </a: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40" name="Picture 39" descr="breadShelf.jpg">
              <a:extLst>
                <a:ext uri="{FF2B5EF4-FFF2-40B4-BE49-F238E27FC236}">
                  <a16:creationId xmlns:a16="http://schemas.microsoft.com/office/drawing/2014/main" id="{699477DE-A1F1-AE43-80A1-0FACAED2F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3642" y="5797265"/>
              <a:ext cx="1186358" cy="789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C71B170-C880-EF4C-819F-4B9EF0FD35E7}"/>
              </a:ext>
            </a:extLst>
          </p:cNvPr>
          <p:cNvGrpSpPr/>
          <p:nvPr/>
        </p:nvGrpSpPr>
        <p:grpSpPr>
          <a:xfrm>
            <a:off x="4490332" y="3813711"/>
            <a:ext cx="4495056" cy="1565950"/>
            <a:chOff x="4490332" y="4113688"/>
            <a:chExt cx="4495056" cy="156595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490332" y="4356199"/>
              <a:ext cx="4448654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void put(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bbuf_t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){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-&gt;b[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-&gt;rear]=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-&gt;rear= ((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-&gt;rear)+1)%(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-&gt;n);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count++;</a:t>
              </a: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41" name="Picture 5">
              <a:extLst>
                <a:ext uri="{FF2B5EF4-FFF2-40B4-BE49-F238E27FC236}">
                  <a16:creationId xmlns:a16="http://schemas.microsoft.com/office/drawing/2014/main" id="{E0ACC126-F348-B247-9318-54E332E584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5923" y="4113688"/>
              <a:ext cx="689465" cy="781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xmlns:r="http://schemas.openxmlformats.org/officeDocument/2006/relationships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73F536-6300-6142-A2AD-39DEE8E26175}"/>
              </a:ext>
            </a:extLst>
          </p:cNvPr>
          <p:cNvGrpSpPr/>
          <p:nvPr/>
        </p:nvGrpSpPr>
        <p:grpSpPr>
          <a:xfrm>
            <a:off x="4490332" y="5024896"/>
            <a:ext cx="4673074" cy="1833104"/>
            <a:chOff x="4490332" y="5271117"/>
            <a:chExt cx="4673074" cy="1833104"/>
          </a:xfrm>
        </p:grpSpPr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4490332" y="5534561"/>
              <a:ext cx="467307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get(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bbuf_t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){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=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-&gt;b[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-&gt;front];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-&gt;front= ((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-&gt;front)+1)%(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-&gt;n);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count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--;</a:t>
              </a:r>
              <a:endPara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  return </a:t>
              </a:r>
              <a:r>
                <a:rPr lang="en-US" altLang="en-US" sz="1600" dirty="0" err="1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;</a:t>
              </a: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42" name="Picture 7">
              <a:extLst>
                <a:ext uri="{FF2B5EF4-FFF2-40B4-BE49-F238E27FC236}">
                  <a16:creationId xmlns:a16="http://schemas.microsoft.com/office/drawing/2014/main" id="{031A487A-D6D9-FB4F-848D-332BE995AC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2135" y="5271117"/>
              <a:ext cx="689465" cy="8096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xmlns:r="http://schemas.openxmlformats.org/officeDocument/2006/relationships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35" name="Text Box 15">
            <a:extLst>
              <a:ext uri="{FF2B5EF4-FFF2-40B4-BE49-F238E27FC236}">
                <a16:creationId xmlns:a16="http://schemas.microsoft.com/office/drawing/2014/main" id="{7D53BF2A-E31D-8046-97EB-6191056E0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720" y="1629262"/>
            <a:ext cx="35328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2</a:t>
            </a:r>
          </a:p>
        </p:txBody>
      </p:sp>
      <p:sp>
        <p:nvSpPr>
          <p:cNvPr id="49" name="Text Box 4">
            <a:extLst>
              <a:ext uri="{FF2B5EF4-FFF2-40B4-BE49-F238E27FC236}">
                <a16:creationId xmlns:a16="http://schemas.microsoft.com/office/drawing/2014/main" id="{A8DF5F46-1F99-8648-B045-1EFD4A49E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623" y="1630850"/>
            <a:ext cx="433387" cy="460375"/>
          </a:xfrm>
          <a:prstGeom prst="rect">
            <a:avLst/>
          </a:prstGeom>
          <a:solidFill>
            <a:schemeClr val="bg1"/>
          </a:solidFill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2F97AD-2708-3C4F-8F62-823E9159BFC3}"/>
              </a:ext>
            </a:extLst>
          </p:cNvPr>
          <p:cNvSpPr txBox="1"/>
          <p:nvPr/>
        </p:nvSpPr>
        <p:spPr>
          <a:xfrm>
            <a:off x="2509578" y="6335967"/>
            <a:ext cx="461697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Exercise 1: What can go wrong?</a:t>
            </a:r>
          </a:p>
        </p:txBody>
      </p:sp>
    </p:spTree>
    <p:extLst>
      <p:ext uri="{BB962C8B-B14F-4D97-AF65-F5344CB8AC3E}">
        <p14:creationId xmlns:p14="http://schemas.microsoft.com/office/powerpoint/2010/main" val="35769385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0.04809 0.0004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04844 0.000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6" grpId="0"/>
      <p:bldP spid="31" grpId="0"/>
      <p:bldP spid="36" grpId="0"/>
      <p:bldP spid="35" grpId="0"/>
      <p:bldP spid="49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25" name="TextBox 1"/>
          <p:cNvSpPr txBox="1">
            <a:spLocks noChangeArrowheads="1"/>
          </p:cNvSpPr>
          <p:nvPr/>
        </p:nvSpPr>
        <p:spPr bwMode="auto">
          <a:xfrm>
            <a:off x="903288" y="286352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19826" name="Rectangle 2"/>
          <p:cNvSpPr>
            <a:spLocks noChangeArrowheads="1"/>
          </p:cNvSpPr>
          <p:nvPr/>
        </p:nvSpPr>
        <p:spPr bwMode="auto">
          <a:xfrm>
            <a:off x="74991" y="1905000"/>
            <a:ext cx="8630444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typedef struct {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*b;      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n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int count;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  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front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 </a:t>
            </a:r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rear;     </a:t>
            </a:r>
          </a:p>
          <a:p>
            <a:endParaRPr lang="en-US" altLang="en-US" sz="1600" dirty="0">
              <a:solidFill>
                <a:schemeClr val="accent1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</a:p>
          <a:p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endParaRPr lang="mr-IN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2033"/>
            <a:ext cx="8229600" cy="990600"/>
          </a:xfrm>
        </p:spPr>
        <p:txBody>
          <a:bodyPr/>
          <a:lstStyle/>
          <a:p>
            <a:r>
              <a:rPr lang="en-US" dirty="0"/>
              <a:t>Example: Bounded Buffers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B081FAE-8FC7-BC43-B6E4-0E8C4694977C}"/>
              </a:ext>
            </a:extLst>
          </p:cNvPr>
          <p:cNvGrpSpPr/>
          <p:nvPr/>
        </p:nvGrpSpPr>
        <p:grpSpPr>
          <a:xfrm>
            <a:off x="74991" y="4038600"/>
            <a:ext cx="4497009" cy="2886596"/>
            <a:chOff x="352563" y="4024148"/>
            <a:chExt cx="4497009" cy="288659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F874DB6-B146-F542-A09A-8A7FDC194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563" y="4356199"/>
              <a:ext cx="3887603" cy="2554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void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init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bbuf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n){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-&gt;b = malloc(n*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sizeof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));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 = n;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-&gt;count = 0;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-&gt;front = 0;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-&gt;rear = 0;</a:t>
              </a:r>
            </a:p>
            <a:p>
              <a:endPara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40" name="Picture 39" descr="breadShelf.jpg">
              <a:extLst>
                <a:ext uri="{FF2B5EF4-FFF2-40B4-BE49-F238E27FC236}">
                  <a16:creationId xmlns:a16="http://schemas.microsoft.com/office/drawing/2014/main" id="{699477DE-A1F1-AE43-80A1-0FACAED2FB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924"/>
            <a:stretch/>
          </p:blipFill>
          <p:spPr bwMode="auto">
            <a:xfrm>
              <a:off x="3907412" y="4024148"/>
              <a:ext cx="942160" cy="641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C71B170-C880-EF4C-819F-4B9EF0FD35E7}"/>
              </a:ext>
            </a:extLst>
          </p:cNvPr>
          <p:cNvGrpSpPr/>
          <p:nvPr/>
        </p:nvGrpSpPr>
        <p:grpSpPr>
          <a:xfrm>
            <a:off x="4550305" y="1147722"/>
            <a:ext cx="4448654" cy="3043278"/>
            <a:chOff x="4490332" y="4113688"/>
            <a:chExt cx="4448654" cy="3043278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490332" y="4356199"/>
              <a:ext cx="4448654" cy="280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void put(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bbuf_t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){</a:t>
              </a:r>
            </a:p>
            <a:p>
              <a:endPara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-&gt;b[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-&gt;rear]=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-&gt;rear= ((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-&gt;rear)+1)%(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-&gt;n);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count++;</a:t>
              </a:r>
              <a:r>
                <a:rPr lang="en-US" altLang="en-US" sz="1600" dirty="0">
                  <a:solidFill>
                    <a:schemeClr val="accent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</a:p>
            <a:p>
              <a:endPara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41" name="Picture 5">
              <a:extLst>
                <a:ext uri="{FF2B5EF4-FFF2-40B4-BE49-F238E27FC236}">
                  <a16:creationId xmlns:a16="http://schemas.microsoft.com/office/drawing/2014/main" id="{E0ACC126-F348-B247-9318-54E332E584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7538" y="4113688"/>
              <a:ext cx="689465" cy="781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xmlns:r="http://schemas.openxmlformats.org/officeDocument/2006/relationships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73F536-6300-6142-A2AD-39DEE8E26175}"/>
              </a:ext>
            </a:extLst>
          </p:cNvPr>
          <p:cNvGrpSpPr/>
          <p:nvPr/>
        </p:nvGrpSpPr>
        <p:grpSpPr>
          <a:xfrm>
            <a:off x="4493043" y="3962400"/>
            <a:ext cx="4673074" cy="3219186"/>
            <a:chOff x="4490332" y="5362363"/>
            <a:chExt cx="4673074" cy="3219186"/>
          </a:xfrm>
        </p:grpSpPr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4490332" y="5534561"/>
              <a:ext cx="4673074" cy="3046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get(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bbuf_t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){</a:t>
              </a: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int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=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-&gt;b[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-&gt;front];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-&gt;front= ((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-&gt;front)+1)%(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-&gt;n);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count--;</a:t>
              </a:r>
            </a:p>
            <a:p>
              <a:endPara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  return </a:t>
              </a:r>
              <a:r>
                <a:rPr lang="en-US" altLang="en-US" sz="1600" dirty="0" err="1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;</a:t>
              </a: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42" name="Picture 7">
              <a:extLst>
                <a:ext uri="{FF2B5EF4-FFF2-40B4-BE49-F238E27FC236}">
                  <a16:creationId xmlns:a16="http://schemas.microsoft.com/office/drawing/2014/main" id="{031A487A-D6D9-FB4F-848D-332BE995AC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356" y="5362363"/>
              <a:ext cx="689465" cy="8096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xmlns:r="http://schemas.openxmlformats.org/officeDocument/2006/relationships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44" name="Text Box 15">
            <a:extLst>
              <a:ext uri="{FF2B5EF4-FFF2-40B4-BE49-F238E27FC236}">
                <a16:creationId xmlns:a16="http://schemas.microsoft.com/office/drawing/2014/main" id="{06657ED1-A181-354A-9530-77F15DF08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3</a:t>
            </a:r>
          </a:p>
        </p:txBody>
      </p:sp>
      <p:sp>
        <p:nvSpPr>
          <p:cNvPr id="45" name="Text Box 4">
            <a:extLst>
              <a:ext uri="{FF2B5EF4-FFF2-40B4-BE49-F238E27FC236}">
                <a16:creationId xmlns:a16="http://schemas.microsoft.com/office/drawing/2014/main" id="{12178BAB-912A-654D-AC5C-6C0A627AF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833" y="1459144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4FB9767A-A6EA-7147-869F-9404BD903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7" name="Text Box 4">
            <a:extLst>
              <a:ext uri="{FF2B5EF4-FFF2-40B4-BE49-F238E27FC236}">
                <a16:creationId xmlns:a16="http://schemas.microsoft.com/office/drawing/2014/main" id="{BB20DCEA-9BD4-DD41-A6EC-7D508D679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6767" y="1460732"/>
            <a:ext cx="445505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A71F2A29-9A3A-7849-B50B-20F26904E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182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9" name="Text Box 4">
            <a:extLst>
              <a:ext uri="{FF2B5EF4-FFF2-40B4-BE49-F238E27FC236}">
                <a16:creationId xmlns:a16="http://schemas.microsoft.com/office/drawing/2014/main" id="{033C80F2-E206-C448-B965-BF6D1AEC4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479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50" name="Text Box 4">
            <a:extLst>
              <a:ext uri="{FF2B5EF4-FFF2-40B4-BE49-F238E27FC236}">
                <a16:creationId xmlns:a16="http://schemas.microsoft.com/office/drawing/2014/main" id="{2BF3EF2B-F18F-5643-B60C-2F83351C9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52" name="Text Box 13">
            <a:extLst>
              <a:ext uri="{FF2B5EF4-FFF2-40B4-BE49-F238E27FC236}">
                <a16:creationId xmlns:a16="http://schemas.microsoft.com/office/drawing/2014/main" id="{35D3354B-ABCF-5C48-805D-78F9C7062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4</a:t>
            </a: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C8A6AA81-484D-FF4E-A1A7-94BD5BDF8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1</a:t>
            </a:r>
          </a:p>
        </p:txBody>
      </p:sp>
      <p:sp>
        <p:nvSpPr>
          <p:cNvPr id="54" name="Text Box 18">
            <a:extLst>
              <a:ext uri="{FF2B5EF4-FFF2-40B4-BE49-F238E27FC236}">
                <a16:creationId xmlns:a16="http://schemas.microsoft.com/office/drawing/2014/main" id="{C9553CF9-A3AD-574E-A64A-8FFF2570D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b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3B5B580-332A-ED43-82EC-F2D6BBFB81E5}"/>
              </a:ext>
            </a:extLst>
          </p:cNvPr>
          <p:cNvGrpSpPr/>
          <p:nvPr/>
        </p:nvGrpSpPr>
        <p:grpSpPr>
          <a:xfrm>
            <a:off x="2740709" y="1920165"/>
            <a:ext cx="646331" cy="564595"/>
            <a:chOff x="2372410" y="2091225"/>
            <a:chExt cx="646331" cy="564595"/>
          </a:xfrm>
        </p:grpSpPr>
        <p:sp>
          <p:nvSpPr>
            <p:cNvPr id="56" name="TextBox 3">
              <a:extLst>
                <a:ext uri="{FF2B5EF4-FFF2-40B4-BE49-F238E27FC236}">
                  <a16:creationId xmlns:a16="http://schemas.microsoft.com/office/drawing/2014/main" id="{A9622966-CD2B-194C-ACDC-A1F0E45C8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2410" y="228648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front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EA1AED7B-5F31-9F4E-A46E-EECFD9ED53FC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2691716" y="2091225"/>
              <a:ext cx="3860" cy="1952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AF2687B-3F23-2548-AA0B-DAB542AA9E6D}"/>
              </a:ext>
            </a:extLst>
          </p:cNvPr>
          <p:cNvGrpSpPr/>
          <p:nvPr/>
        </p:nvGrpSpPr>
        <p:grpSpPr>
          <a:xfrm>
            <a:off x="1897688" y="1924933"/>
            <a:ext cx="595035" cy="564594"/>
            <a:chOff x="1462365" y="2083774"/>
            <a:chExt cx="595035" cy="564594"/>
          </a:xfrm>
        </p:grpSpPr>
        <p:sp>
          <p:nvSpPr>
            <p:cNvPr id="59" name="TextBox 3">
              <a:extLst>
                <a:ext uri="{FF2B5EF4-FFF2-40B4-BE49-F238E27FC236}">
                  <a16:creationId xmlns:a16="http://schemas.microsoft.com/office/drawing/2014/main" id="{1C6669BB-4E63-404D-A190-608BBBB5B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365" y="2279036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rear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DF306FFC-56BD-514A-A880-24B4CEF2D6B6}"/>
                </a:ext>
              </a:extLst>
            </p:cNvPr>
            <p:cNvCxnSpPr>
              <a:stCxn id="59" idx="0"/>
            </p:cNvCxnSpPr>
            <p:nvPr/>
          </p:nvCxnSpPr>
          <p:spPr>
            <a:xfrm flipH="1" flipV="1">
              <a:off x="1756708" y="2083774"/>
              <a:ext cx="3175" cy="1952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 Box 15">
            <a:extLst>
              <a:ext uri="{FF2B5EF4-FFF2-40B4-BE49-F238E27FC236}">
                <a16:creationId xmlns:a16="http://schemas.microsoft.com/office/drawing/2014/main" id="{581EE626-E0CC-A04D-BA2C-5CE41EB35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720" y="1459144"/>
            <a:ext cx="35328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45E936-7488-2E42-B39C-3F04985F1D1F}"/>
              </a:ext>
            </a:extLst>
          </p:cNvPr>
          <p:cNvSpPr/>
          <p:nvPr/>
        </p:nvSpPr>
        <p:spPr>
          <a:xfrm>
            <a:off x="498862" y="3352800"/>
            <a:ext cx="2844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pthread_mutex_t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lock;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7F19F57-45F6-7543-89A5-81CF109B4EF2}"/>
              </a:ext>
            </a:extLst>
          </p:cNvPr>
          <p:cNvSpPr/>
          <p:nvPr/>
        </p:nvSpPr>
        <p:spPr>
          <a:xfrm>
            <a:off x="4550305" y="164714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acquire(&amp;lock)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EE78EA2-A5EE-134F-A947-83D45C5FD41B}"/>
              </a:ext>
            </a:extLst>
          </p:cNvPr>
          <p:cNvSpPr/>
          <p:nvPr/>
        </p:nvSpPr>
        <p:spPr>
          <a:xfrm>
            <a:off x="4505203" y="438179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acquire(&amp;lock)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EEC20D2-95F9-3741-94E9-2A9BAEC240C2}"/>
              </a:ext>
            </a:extLst>
          </p:cNvPr>
          <p:cNvSpPr/>
          <p:nvPr/>
        </p:nvSpPr>
        <p:spPr>
          <a:xfrm>
            <a:off x="281110" y="580286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(&amp;lock);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3A82B8C-E944-2941-A884-66411044C35C}"/>
              </a:ext>
            </a:extLst>
          </p:cNvPr>
          <p:cNvSpPr/>
          <p:nvPr/>
        </p:nvSpPr>
        <p:spPr>
          <a:xfrm>
            <a:off x="4550305" y="358443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release(&amp;lock)</a:t>
            </a:r>
            <a:endParaRPr lang="en-US" sz="16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827F39A-D54C-9F46-B75E-D46D445EF217}"/>
              </a:ext>
            </a:extLst>
          </p:cNvPr>
          <p:cNvSpPr/>
          <p:nvPr/>
        </p:nvSpPr>
        <p:spPr>
          <a:xfrm>
            <a:off x="4497009" y="63246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release(&amp;lock)</a:t>
            </a:r>
            <a:endParaRPr lang="en-US" sz="1600" dirty="0"/>
          </a:p>
        </p:txBody>
      </p:sp>
      <p:sp>
        <p:nvSpPr>
          <p:cNvPr id="72" name="Text Box 7">
            <a:extLst>
              <a:ext uri="{FF2B5EF4-FFF2-40B4-BE49-F238E27FC236}">
                <a16:creationId xmlns:a16="http://schemas.microsoft.com/office/drawing/2014/main" id="{7F142FF2-F42D-3E4A-BC6A-CF1ED1066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143000"/>
            <a:ext cx="53340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dirty="0">
                <a:latin typeface="Times New Roman" charset="0"/>
                <a:cs typeface="Times New Roman" charset="0"/>
              </a:rPr>
              <a:t> 0      1       2       3      4       5     (n = 6)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D6F3F0-6523-362F-2189-74E88D1C1AA4}"/>
              </a:ext>
            </a:extLst>
          </p:cNvPr>
          <p:cNvSpPr/>
          <p:nvPr/>
        </p:nvSpPr>
        <p:spPr>
          <a:xfrm>
            <a:off x="4573407" y="1883133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while(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-&gt;count==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-&gt;n){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  release(&amp;lock)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  acquire(&amp;lock)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}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A529C-5B7C-CC6C-8C15-BBCBCFCA550E}"/>
              </a:ext>
            </a:extLst>
          </p:cNvPr>
          <p:cNvSpPr/>
          <p:nvPr/>
        </p:nvSpPr>
        <p:spPr>
          <a:xfrm>
            <a:off x="4511843" y="463306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while(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-&gt;count==0){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  release(&amp;lock)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  acquire(&amp;lock)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}</a:t>
            </a:r>
          </a:p>
        </p:txBody>
      </p:sp>
      <p:pic>
        <p:nvPicPr>
          <p:cNvPr id="20" name="Picture 19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CC3BE9DB-55F5-AB79-4EA9-6277D3106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51" b="97125" l="652" r="97500">
                        <a14:foregroundMark x1="8478" y1="16294" x2="9457" y2="18371"/>
                        <a14:foregroundMark x1="23587" y1="7668" x2="25109" y2="9744"/>
                        <a14:foregroundMark x1="85000" y1="5751" x2="94783" y2="14377"/>
                        <a14:foregroundMark x1="60761" y1="92013" x2="62935" y2="91374"/>
                        <a14:foregroundMark x1="6739" y1="75879" x2="6739" y2="85942"/>
                        <a14:foregroundMark x1="14348" y1="97444" x2="14348" y2="97444"/>
                        <a14:foregroundMark x1="1630" y1="80511" x2="1630" y2="80511"/>
                        <a14:foregroundMark x1="97500" y1="13738" x2="97500" y2="13738"/>
                        <a14:foregroundMark x1="870" y1="88658" x2="870" y2="88658"/>
                        <a14:foregroundMark x1="652" y1="79872" x2="652" y2="79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892" y="1905000"/>
            <a:ext cx="58420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117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3" grpId="0"/>
      <p:bldP spid="65" grpId="0"/>
      <p:bldP spid="70" grpId="0"/>
      <p:bldP spid="71" grpId="0"/>
      <p:bldP spid="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BBB64-40C8-9D4F-B15E-A6B156AB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D8655-34A8-EF43-922A-E16EAA430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condition variable cv is a stateless synchronization primitive that is used in combination with locks (mutexes) </a:t>
            </a:r>
          </a:p>
          <a:p>
            <a:pPr lvl="1"/>
            <a:r>
              <a:rPr lang="en-US" dirty="0"/>
              <a:t>condition variables allow threads to efficiently wait for a change to the shared state protected by the lock</a:t>
            </a:r>
          </a:p>
          <a:p>
            <a:pPr lvl="1"/>
            <a:r>
              <a:rPr lang="en-US" dirty="0"/>
              <a:t>a condition variable is comprised of a waitlist</a:t>
            </a:r>
          </a:p>
          <a:p>
            <a:pPr lvl="1"/>
            <a:endParaRPr lang="en-US" dirty="0"/>
          </a:p>
          <a:p>
            <a:r>
              <a:rPr lang="en-US" dirty="0"/>
              <a:t>Interface: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wait(CV * cv, Lock * lock): </a:t>
            </a:r>
            <a:r>
              <a:rPr lang="en-US" dirty="0"/>
              <a:t>Atomically releases the lock, suspends execution of the calling thread, and places that thread on </a:t>
            </a:r>
            <a:r>
              <a:rPr lang="en-US" dirty="0" err="1"/>
              <a:t>cv's</a:t>
            </a:r>
            <a:r>
              <a:rPr lang="en-US" dirty="0"/>
              <a:t> waitlist; after the thread is awoken, it re-acquires the lock before wait returns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signal(CV * cv): </a:t>
            </a:r>
            <a:r>
              <a:rPr lang="en-US" dirty="0"/>
              <a:t>takes one thread off of </a:t>
            </a:r>
            <a:r>
              <a:rPr lang="en-US" dirty="0" err="1"/>
              <a:t>cv's</a:t>
            </a:r>
            <a:r>
              <a:rPr lang="en-US" dirty="0"/>
              <a:t> waitlist and marks it as eligible to run. (No-op if waitlist is empty.)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792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25" name="TextBox 1"/>
          <p:cNvSpPr txBox="1">
            <a:spLocks noChangeArrowheads="1"/>
          </p:cNvSpPr>
          <p:nvPr/>
        </p:nvSpPr>
        <p:spPr bwMode="auto">
          <a:xfrm>
            <a:off x="903288" y="2863528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19826" name="Rectangle 2"/>
          <p:cNvSpPr>
            <a:spLocks noChangeArrowheads="1"/>
          </p:cNvSpPr>
          <p:nvPr/>
        </p:nvSpPr>
        <p:spPr bwMode="auto">
          <a:xfrm>
            <a:off x="74991" y="1905000"/>
            <a:ext cx="8630444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typedef struct {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*b;      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n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int count;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   </a:t>
            </a: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mr-IN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front</a:t>
            </a:r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; </a:t>
            </a:r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rear;     </a:t>
            </a:r>
          </a:p>
          <a:p>
            <a:endParaRPr lang="en-US" altLang="en-US" sz="1600" dirty="0">
              <a:solidFill>
                <a:schemeClr val="accent1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endParaRPr lang="en-US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} </a:t>
            </a:r>
            <a:r>
              <a:rPr lang="en-US" altLang="en-US" sz="1600" dirty="0" err="1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bbuf_t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</a:p>
          <a:p>
            <a:r>
              <a:rPr lang="mr-IN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rPr>
              <a:t>   </a:t>
            </a:r>
            <a:endParaRPr lang="mr-IN" altLang="en-US" sz="1600" dirty="0">
              <a:solidFill>
                <a:srgbClr val="8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2033"/>
            <a:ext cx="8229600" cy="990600"/>
          </a:xfrm>
        </p:spPr>
        <p:txBody>
          <a:bodyPr/>
          <a:lstStyle/>
          <a:p>
            <a:r>
              <a:rPr lang="en-US" dirty="0"/>
              <a:t>Example: Bounded Buffers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B081FAE-8FC7-BC43-B6E4-0E8C4694977C}"/>
              </a:ext>
            </a:extLst>
          </p:cNvPr>
          <p:cNvGrpSpPr/>
          <p:nvPr/>
        </p:nvGrpSpPr>
        <p:grpSpPr>
          <a:xfrm>
            <a:off x="74991" y="4038600"/>
            <a:ext cx="4497009" cy="2886596"/>
            <a:chOff x="352563" y="4024148"/>
            <a:chExt cx="4497009" cy="288659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F874DB6-B146-F542-A09A-8A7FDC194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563" y="4356199"/>
              <a:ext cx="3887603" cy="2554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void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init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bbuf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n){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-&gt;b = malloc(n*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sizeof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));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 = n;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-&gt;count = 0;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-&gt;front = 0;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-&gt;rear = 0;</a:t>
              </a:r>
            </a:p>
            <a:p>
              <a:endPara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40" name="Picture 39" descr="breadShelf.jpg">
              <a:extLst>
                <a:ext uri="{FF2B5EF4-FFF2-40B4-BE49-F238E27FC236}">
                  <a16:creationId xmlns:a16="http://schemas.microsoft.com/office/drawing/2014/main" id="{699477DE-A1F1-AE43-80A1-0FACAED2FB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924"/>
            <a:stretch/>
          </p:blipFill>
          <p:spPr bwMode="auto">
            <a:xfrm>
              <a:off x="3907412" y="4024148"/>
              <a:ext cx="942160" cy="641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C71B170-C880-EF4C-819F-4B9EF0FD35E7}"/>
              </a:ext>
            </a:extLst>
          </p:cNvPr>
          <p:cNvGrpSpPr/>
          <p:nvPr/>
        </p:nvGrpSpPr>
        <p:grpSpPr>
          <a:xfrm>
            <a:off x="4550305" y="1147722"/>
            <a:ext cx="4448654" cy="2550835"/>
            <a:chOff x="4490332" y="4113688"/>
            <a:chExt cx="4448654" cy="2550835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490332" y="4356199"/>
              <a:ext cx="4448654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void put(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bbuf_t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){</a:t>
              </a:r>
            </a:p>
            <a:p>
              <a:endParaRPr lang="en-US" altLang="en-US" sz="16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-&gt;b[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-&gt;rear]=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-&gt;rear= ((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-&gt;rear)+1)%(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-&gt;n);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count++;</a:t>
              </a:r>
              <a:r>
                <a:rPr lang="en-US" altLang="en-US" sz="1600" dirty="0">
                  <a:solidFill>
                    <a:schemeClr val="accent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</a:p>
            <a:p>
              <a:endPara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41" name="Picture 5">
              <a:extLst>
                <a:ext uri="{FF2B5EF4-FFF2-40B4-BE49-F238E27FC236}">
                  <a16:creationId xmlns:a16="http://schemas.microsoft.com/office/drawing/2014/main" id="{E0ACC126-F348-B247-9318-54E332E584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7538" y="4113688"/>
              <a:ext cx="689465" cy="781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xmlns:r="http://schemas.openxmlformats.org/officeDocument/2006/relationships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73F536-6300-6142-A2AD-39DEE8E26175}"/>
              </a:ext>
            </a:extLst>
          </p:cNvPr>
          <p:cNvGrpSpPr/>
          <p:nvPr/>
        </p:nvGrpSpPr>
        <p:grpSpPr>
          <a:xfrm>
            <a:off x="4493043" y="3962400"/>
            <a:ext cx="4673074" cy="2972965"/>
            <a:chOff x="4490332" y="5362363"/>
            <a:chExt cx="4673074" cy="2972965"/>
          </a:xfrm>
        </p:grpSpPr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4490332" y="5534561"/>
              <a:ext cx="4673074" cy="280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int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get(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bbuf_t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*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){</a:t>
              </a: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int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= 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-&gt;b[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-&gt;front];</a:t>
              </a:r>
            </a:p>
            <a:p>
              <a:r>
                <a:rPr lang="en-US" altLang="en-US" sz="1600" dirty="0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  </a:t>
              </a:r>
              <a:r>
                <a:rPr lang="en-US" altLang="en-US" sz="1600" dirty="0" err="1">
                  <a:solidFill>
                    <a:schemeClr val="tx1"/>
                  </a:solidFill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-&gt;front= ((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-&gt;front)+1)%(</a:t>
              </a:r>
              <a:r>
                <a:rPr lang="en-US" altLang="en-US" sz="1600" dirty="0" err="1">
                  <a:latin typeface="Consolas" charset="0"/>
                  <a:ea typeface="Consolas" charset="0"/>
                  <a:cs typeface="Consolas" charset="0"/>
                </a:rPr>
                <a:t>ptr</a:t>
              </a:r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-&gt;n);</a:t>
              </a:r>
            </a:p>
            <a:p>
              <a:r>
                <a:rPr lang="en-US" altLang="en-US" sz="1600" dirty="0">
                  <a:latin typeface="Consolas" charset="0"/>
                  <a:ea typeface="Consolas" charset="0"/>
                  <a:cs typeface="Consolas" charset="0"/>
                </a:rPr>
                <a:t>  count--;</a:t>
              </a:r>
            </a:p>
            <a:p>
              <a:endPara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endParaRPr lang="en-US" altLang="en-US" sz="1600" dirty="0">
                <a:solidFill>
                  <a:srgbClr val="800000"/>
                </a:solidFill>
                <a:latin typeface="Consolas" charset="0"/>
                <a:ea typeface="Consolas" charset="0"/>
                <a:cs typeface="Consolas" charset="0"/>
              </a:endParaRP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  return </a:t>
              </a:r>
              <a:r>
                <a:rPr lang="en-US" altLang="en-US" sz="1600" dirty="0" err="1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val</a:t>
              </a:r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;</a:t>
              </a:r>
            </a:p>
            <a:p>
              <a:r>
                <a:rPr lang="en-US" altLang="en-US" sz="1600" dirty="0">
                  <a:solidFill>
                    <a:srgbClr val="800000"/>
                  </a:solidFill>
                  <a:latin typeface="Consolas" charset="0"/>
                  <a:ea typeface="Consolas" charset="0"/>
                  <a:cs typeface="Consolas" charset="0"/>
                </a:rPr>
                <a:t>}</a:t>
              </a:r>
            </a:p>
          </p:txBody>
        </p:sp>
        <p:pic>
          <p:nvPicPr>
            <p:cNvPr id="42" name="Picture 7">
              <a:extLst>
                <a:ext uri="{FF2B5EF4-FFF2-40B4-BE49-F238E27FC236}">
                  <a16:creationId xmlns:a16="http://schemas.microsoft.com/office/drawing/2014/main" id="{031A487A-D6D9-FB4F-848D-332BE995AC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356" y="5362363"/>
              <a:ext cx="689465" cy="8096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xmlns:r="http://schemas.openxmlformats.org/officeDocument/2006/relationships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44" name="Text Box 15">
            <a:extLst>
              <a:ext uri="{FF2B5EF4-FFF2-40B4-BE49-F238E27FC236}">
                <a16:creationId xmlns:a16="http://schemas.microsoft.com/office/drawing/2014/main" id="{06657ED1-A181-354A-9530-77F15DF08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3</a:t>
            </a:r>
          </a:p>
        </p:txBody>
      </p:sp>
      <p:sp>
        <p:nvSpPr>
          <p:cNvPr id="45" name="Text Box 4">
            <a:extLst>
              <a:ext uri="{FF2B5EF4-FFF2-40B4-BE49-F238E27FC236}">
                <a16:creationId xmlns:a16="http://schemas.microsoft.com/office/drawing/2014/main" id="{12178BAB-912A-654D-AC5C-6C0A627AF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833" y="1459144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4FB9767A-A6EA-7147-869F-9404BD903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7" name="Text Box 4">
            <a:extLst>
              <a:ext uri="{FF2B5EF4-FFF2-40B4-BE49-F238E27FC236}">
                <a16:creationId xmlns:a16="http://schemas.microsoft.com/office/drawing/2014/main" id="{BB20DCEA-9BD4-DD41-A6EC-7D508D679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6767" y="1460732"/>
            <a:ext cx="445505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A71F2A29-9A3A-7849-B50B-20F26904E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182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49" name="Text Box 4">
            <a:extLst>
              <a:ext uri="{FF2B5EF4-FFF2-40B4-BE49-F238E27FC236}">
                <a16:creationId xmlns:a16="http://schemas.microsoft.com/office/drawing/2014/main" id="{033C80F2-E206-C448-B965-BF6D1AEC4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479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50" name="Text Box 4">
            <a:extLst>
              <a:ext uri="{FF2B5EF4-FFF2-40B4-BE49-F238E27FC236}">
                <a16:creationId xmlns:a16="http://schemas.microsoft.com/office/drawing/2014/main" id="{2BF3EF2B-F18F-5643-B60C-2F83351C9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460732"/>
            <a:ext cx="433387" cy="460375"/>
          </a:xfrm>
          <a:prstGeom prst="rect">
            <a:avLst/>
          </a:prstGeom>
          <a:noFill/>
          <a:ln w="9360" cap="sq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   </a:t>
            </a:r>
          </a:p>
        </p:txBody>
      </p:sp>
      <p:sp>
        <p:nvSpPr>
          <p:cNvPr id="52" name="Text Box 13">
            <a:extLst>
              <a:ext uri="{FF2B5EF4-FFF2-40B4-BE49-F238E27FC236}">
                <a16:creationId xmlns:a16="http://schemas.microsoft.com/office/drawing/2014/main" id="{35D3354B-ABCF-5C48-805D-78F9C7062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4</a:t>
            </a: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C8A6AA81-484D-FF4E-A1A7-94BD5BDF8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1</a:t>
            </a:r>
          </a:p>
        </p:txBody>
      </p:sp>
      <p:sp>
        <p:nvSpPr>
          <p:cNvPr id="54" name="Text Box 18">
            <a:extLst>
              <a:ext uri="{FF2B5EF4-FFF2-40B4-BE49-F238E27FC236}">
                <a16:creationId xmlns:a16="http://schemas.microsoft.com/office/drawing/2014/main" id="{C9553CF9-A3AD-574E-A64A-8FFF2570D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1460732"/>
            <a:ext cx="3492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/>
              <a:t>b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3B5B580-332A-ED43-82EC-F2D6BBFB81E5}"/>
              </a:ext>
            </a:extLst>
          </p:cNvPr>
          <p:cNvGrpSpPr/>
          <p:nvPr/>
        </p:nvGrpSpPr>
        <p:grpSpPr>
          <a:xfrm>
            <a:off x="2740709" y="1920165"/>
            <a:ext cx="646331" cy="564595"/>
            <a:chOff x="2372410" y="2091225"/>
            <a:chExt cx="646331" cy="564595"/>
          </a:xfrm>
        </p:grpSpPr>
        <p:sp>
          <p:nvSpPr>
            <p:cNvPr id="56" name="TextBox 3">
              <a:extLst>
                <a:ext uri="{FF2B5EF4-FFF2-40B4-BE49-F238E27FC236}">
                  <a16:creationId xmlns:a16="http://schemas.microsoft.com/office/drawing/2014/main" id="{A9622966-CD2B-194C-ACDC-A1F0E45C8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2410" y="228648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front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EA1AED7B-5F31-9F4E-A46E-EECFD9ED53FC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2691716" y="2091225"/>
              <a:ext cx="3860" cy="1952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AF2687B-3F23-2548-AA0B-DAB542AA9E6D}"/>
              </a:ext>
            </a:extLst>
          </p:cNvPr>
          <p:cNvGrpSpPr/>
          <p:nvPr/>
        </p:nvGrpSpPr>
        <p:grpSpPr>
          <a:xfrm>
            <a:off x="1897688" y="1924933"/>
            <a:ext cx="595035" cy="564594"/>
            <a:chOff x="1462365" y="2083774"/>
            <a:chExt cx="595035" cy="564594"/>
          </a:xfrm>
        </p:grpSpPr>
        <p:sp>
          <p:nvSpPr>
            <p:cNvPr id="59" name="TextBox 3">
              <a:extLst>
                <a:ext uri="{FF2B5EF4-FFF2-40B4-BE49-F238E27FC236}">
                  <a16:creationId xmlns:a16="http://schemas.microsoft.com/office/drawing/2014/main" id="{1C6669BB-4E63-404D-A190-608BBBB5B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365" y="2279036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rear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DF306FFC-56BD-514A-A880-24B4CEF2D6B6}"/>
                </a:ext>
              </a:extLst>
            </p:cNvPr>
            <p:cNvCxnSpPr>
              <a:stCxn id="59" idx="0"/>
            </p:cNvCxnSpPr>
            <p:nvPr/>
          </p:nvCxnSpPr>
          <p:spPr>
            <a:xfrm flipH="1" flipV="1">
              <a:off x="1756708" y="2083774"/>
              <a:ext cx="3175" cy="1952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 Box 15">
            <a:extLst>
              <a:ext uri="{FF2B5EF4-FFF2-40B4-BE49-F238E27FC236}">
                <a16:creationId xmlns:a16="http://schemas.microsoft.com/office/drawing/2014/main" id="{581EE626-E0CC-A04D-BA2C-5CE41EB35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720" y="1459144"/>
            <a:ext cx="35328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dirty="0"/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45E936-7488-2E42-B39C-3F04985F1D1F}"/>
              </a:ext>
            </a:extLst>
          </p:cNvPr>
          <p:cNvSpPr/>
          <p:nvPr/>
        </p:nvSpPr>
        <p:spPr>
          <a:xfrm>
            <a:off x="498862" y="3352800"/>
            <a:ext cx="2844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pthread_mutex_t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lock;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7F19F57-45F6-7543-89A5-81CF109B4EF2}"/>
              </a:ext>
            </a:extLst>
          </p:cNvPr>
          <p:cNvSpPr/>
          <p:nvPr/>
        </p:nvSpPr>
        <p:spPr>
          <a:xfrm>
            <a:off x="4550305" y="164714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acquire(&amp;lock)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EE78EA2-A5EE-134F-A947-83D45C5FD41B}"/>
              </a:ext>
            </a:extLst>
          </p:cNvPr>
          <p:cNvSpPr/>
          <p:nvPr/>
        </p:nvSpPr>
        <p:spPr>
          <a:xfrm>
            <a:off x="4505203" y="438179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acquire(&amp;lock)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EEC20D2-95F9-3741-94E9-2A9BAEC240C2}"/>
              </a:ext>
            </a:extLst>
          </p:cNvPr>
          <p:cNvSpPr/>
          <p:nvPr/>
        </p:nvSpPr>
        <p:spPr>
          <a:xfrm>
            <a:off x="281110" y="580286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(&amp;lock);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3A82B8C-E944-2941-A884-66411044C35C}"/>
              </a:ext>
            </a:extLst>
          </p:cNvPr>
          <p:cNvSpPr/>
          <p:nvPr/>
        </p:nvSpPr>
        <p:spPr>
          <a:xfrm>
            <a:off x="4550305" y="335437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release(&amp;lock)</a:t>
            </a:r>
            <a:endParaRPr lang="en-US" sz="16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827F39A-D54C-9F46-B75E-D46D445EF217}"/>
              </a:ext>
            </a:extLst>
          </p:cNvPr>
          <p:cNvSpPr/>
          <p:nvPr/>
        </p:nvSpPr>
        <p:spPr>
          <a:xfrm>
            <a:off x="4497009" y="613165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release(&amp;lock)</a:t>
            </a:r>
            <a:endParaRPr lang="en-US" sz="1600" dirty="0"/>
          </a:p>
        </p:txBody>
      </p:sp>
      <p:sp>
        <p:nvSpPr>
          <p:cNvPr id="72" name="Text Box 7">
            <a:extLst>
              <a:ext uri="{FF2B5EF4-FFF2-40B4-BE49-F238E27FC236}">
                <a16:creationId xmlns:a16="http://schemas.microsoft.com/office/drawing/2014/main" id="{7F142FF2-F42D-3E4A-BC6A-CF1ED1066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143000"/>
            <a:ext cx="53340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600" dirty="0">
                <a:latin typeface="Times New Roman" charset="0"/>
                <a:cs typeface="Times New Roman" charset="0"/>
              </a:rPr>
              <a:t> 0      1       2       3      4       5     (n = 6)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A6F7E5-9E0D-B79A-43B8-953A6459D977}"/>
              </a:ext>
            </a:extLst>
          </p:cNvPr>
          <p:cNvSpPr/>
          <p:nvPr/>
        </p:nvSpPr>
        <p:spPr>
          <a:xfrm>
            <a:off x="4742389" y="462830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if(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 == 0)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wait(&amp;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A9B0C1-9824-C7D1-03D9-EDF9F5E95418}"/>
              </a:ext>
            </a:extLst>
          </p:cNvPr>
          <p:cNvSpPr/>
          <p:nvPr/>
        </p:nvSpPr>
        <p:spPr>
          <a:xfrm>
            <a:off x="4709051" y="586461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signal(&amp;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D35BA6-7063-034F-F902-5C4568CFA584}"/>
              </a:ext>
            </a:extLst>
          </p:cNvPr>
          <p:cNvSpPr/>
          <p:nvPr/>
        </p:nvSpPr>
        <p:spPr>
          <a:xfrm>
            <a:off x="4748477" y="189445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if(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 == 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-&gt;n)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wait(&amp;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46FA02-55E9-58C3-9775-69223589D4FD}"/>
              </a:ext>
            </a:extLst>
          </p:cNvPr>
          <p:cNvSpPr/>
          <p:nvPr/>
        </p:nvSpPr>
        <p:spPr>
          <a:xfrm>
            <a:off x="4754549" y="308733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signal(&amp;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37C81D-5DB9-8859-8196-73F9BB6F8D0E}"/>
              </a:ext>
            </a:extLst>
          </p:cNvPr>
          <p:cNvSpPr/>
          <p:nvPr/>
        </p:nvSpPr>
        <p:spPr>
          <a:xfrm>
            <a:off x="498862" y="3605061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CV 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3693CD-D572-8A6A-0224-D12A6B5DC1DD}"/>
              </a:ext>
            </a:extLst>
          </p:cNvPr>
          <p:cNvSpPr/>
          <p:nvPr/>
        </p:nvSpPr>
        <p:spPr>
          <a:xfrm>
            <a:off x="283356" y="6060317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09F6B0-97C6-B0A9-FBC4-0F4DA42ACBF5}"/>
              </a:ext>
            </a:extLst>
          </p:cNvPr>
          <p:cNvSpPr/>
          <p:nvPr/>
        </p:nvSpPr>
        <p:spPr>
          <a:xfrm>
            <a:off x="4761439" y="1873917"/>
            <a:ext cx="340272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while(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 == 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-&gt;n)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wait(&amp;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bread_bought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90F6C6-6B80-CC78-3173-E22467BD41CC}"/>
              </a:ext>
            </a:extLst>
          </p:cNvPr>
          <p:cNvSpPr/>
          <p:nvPr/>
        </p:nvSpPr>
        <p:spPr>
          <a:xfrm>
            <a:off x="4754549" y="4607901"/>
            <a:ext cx="340272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while(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ptr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-&gt;count == 0)</a:t>
            </a:r>
          </a:p>
          <a:p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  wait(&amp;</a:t>
            </a:r>
            <a:r>
              <a:rPr lang="en-US" altLang="en-US" sz="1600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sz="1600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86F612-821B-3F6E-3F20-3DB605E7C01F}"/>
              </a:ext>
            </a:extLst>
          </p:cNvPr>
          <p:cNvSpPr/>
          <p:nvPr/>
        </p:nvSpPr>
        <p:spPr>
          <a:xfrm>
            <a:off x="498862" y="3881079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CV 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;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D00D30-8C5E-52C7-9F70-0216145689E0}"/>
              </a:ext>
            </a:extLst>
          </p:cNvPr>
          <p:cNvSpPr/>
          <p:nvPr/>
        </p:nvSpPr>
        <p:spPr>
          <a:xfrm>
            <a:off x="283356" y="6336268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init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(&amp;</a:t>
            </a:r>
            <a:r>
              <a:rPr lang="en-US" altLang="en-US" dirty="0" err="1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bread_added</a:t>
            </a:r>
            <a:r>
              <a:rPr lang="en-US" altLang="en-US" dirty="0">
                <a:solidFill>
                  <a:schemeClr val="accent1"/>
                </a:solidFill>
                <a:latin typeface="Consolas" charset="0"/>
                <a:ea typeface="Consolas" charset="0"/>
                <a:cs typeface="Consolas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3861093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3" grpId="0"/>
      <p:bldP spid="65" grpId="0"/>
      <p:bldP spid="70" grpId="0"/>
      <p:bldP spid="71" grpId="0"/>
      <p:bldP spid="6" grpId="0"/>
      <p:bldP spid="10" grpId="0"/>
      <p:bldP spid="11" grpId="0"/>
      <p:bldP spid="12" grpId="0"/>
      <p:bldP spid="13" grpId="0"/>
      <p:bldP spid="14" grpId="0"/>
      <p:bldP spid="15" grpId="0" animBg="1"/>
      <p:bldP spid="17" grpId="0" animBg="1"/>
      <p:bldP spid="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EBF4E-188D-D24B-9A15-5313CFA6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304B2-3796-BD46-9B07-B81283392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Declare a lock. Each shared value needs a lock to enforce mutually exclusive access to the shared value.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Add code to acquire and release the lock. All code access the shared value must hold the objects lock.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Identify and declare condition variables. A good rule of thumb is to add a condition variable for each situation in a function must wait for.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Add loops are your waits. Threads might not be scheduled immediately after they are eligible to run. Even if a condition was true when signal/broadcast was called, it might not be true when a thread resumes execution.</a:t>
            </a:r>
          </a:p>
        </p:txBody>
      </p:sp>
    </p:spTree>
    <p:extLst>
      <p:ext uri="{BB962C8B-B14F-4D97-AF65-F5344CB8AC3E}">
        <p14:creationId xmlns:p14="http://schemas.microsoft.com/office/powerpoint/2010/main" val="196523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8ABFB-A1C5-F14C-817A-08FAF061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Synchronization Barrier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2780A-F047-1242-BB9C-7E36C2AAD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73352"/>
            <a:ext cx="4343400" cy="4718304"/>
          </a:xfrm>
        </p:spPr>
        <p:txBody>
          <a:bodyPr>
            <a:normAutofit/>
          </a:bodyPr>
          <a:lstStyle/>
          <a:p>
            <a:r>
              <a:rPr lang="en-US" sz="2200" dirty="0"/>
              <a:t>With data parallel programming, a computation proceeds in parallel, with each thread operating on a different section of the data. Once all threads have completed, they can safely use each others results.</a:t>
            </a:r>
          </a:p>
          <a:p>
            <a:pPr lvl="1"/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BB3F0E-B2C6-0344-91D2-95DB9F6F0C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56A880-949B-734A-BA10-010818A12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826129"/>
            <a:ext cx="4234949" cy="4031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                                                                                                               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parallel_computation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done_count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use_results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6E717E-333E-1645-A590-A1D348BB4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796462"/>
            <a:ext cx="4234949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done_count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D0FF66-15E3-2C48-80DA-E3E2E9A68180}"/>
              </a:ext>
            </a:extLst>
          </p:cNvPr>
          <p:cNvSpPr/>
          <p:nvPr/>
        </p:nvSpPr>
        <p:spPr>
          <a:xfrm>
            <a:off x="4675013" y="2018230"/>
            <a:ext cx="1418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Lock lock;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3FCFD5-AF9D-EB42-9C56-D6EF36EC0ECF}"/>
              </a:ext>
            </a:extLst>
          </p:cNvPr>
          <p:cNvSpPr/>
          <p:nvPr/>
        </p:nvSpPr>
        <p:spPr>
          <a:xfrm>
            <a:off x="5126665" y="3810000"/>
            <a:ext cx="203613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acquire(&amp;lock);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release(&amp;lock);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B4F447-D2F4-3141-BF3C-534376861DEC}"/>
              </a:ext>
            </a:extLst>
          </p:cNvPr>
          <p:cNvSpPr/>
          <p:nvPr/>
        </p:nvSpPr>
        <p:spPr>
          <a:xfrm>
            <a:off x="4675013" y="2280449"/>
            <a:ext cx="16658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CV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all_done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4987A-0D1B-D64D-B02B-920745D1E5A6}"/>
              </a:ext>
            </a:extLst>
          </p:cNvPr>
          <p:cNvSpPr/>
          <p:nvPr/>
        </p:nvSpPr>
        <p:spPr>
          <a:xfrm>
            <a:off x="5126665" y="4297740"/>
            <a:ext cx="351731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done_count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n){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wait(&amp;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all_done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&amp;lock);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else {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5E423B-ADCB-6144-8C46-B1D73ED44528}"/>
              </a:ext>
            </a:extLst>
          </p:cNvPr>
          <p:cNvSpPr/>
          <p:nvPr/>
        </p:nvSpPr>
        <p:spPr>
          <a:xfrm>
            <a:off x="5558675" y="5052280"/>
            <a:ext cx="2653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for(int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=0;i&lt;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n;i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signal(&amp;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all_done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CD3705-C388-5422-1903-8C11698C6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199" y="2817673"/>
            <a:ext cx="4234949" cy="4031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                                                                                                               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parallel_computation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done_count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use_results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3AE9B60-D934-4224-6BDF-3FC7A3679BF8}"/>
              </a:ext>
            </a:extLst>
          </p:cNvPr>
          <p:cNvSpPr txBox="1">
            <a:spLocks/>
          </p:cNvSpPr>
          <p:nvPr/>
        </p:nvSpPr>
        <p:spPr>
          <a:xfrm>
            <a:off x="88794" y="4297740"/>
            <a:ext cx="4343400" cy="4718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0">
              <a:buNone/>
            </a:pPr>
            <a:endParaRPr lang="en-US" sz="20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96E5991-C26D-D088-1D83-6C6BD1547188}"/>
              </a:ext>
            </a:extLst>
          </p:cNvPr>
          <p:cNvSpPr txBox="1">
            <a:spLocks/>
          </p:cNvSpPr>
          <p:nvPr/>
        </p:nvSpPr>
        <p:spPr>
          <a:xfrm>
            <a:off x="846965" y="4513691"/>
            <a:ext cx="2895601" cy="4504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/>
              <a:t>What can go wrong?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3508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4" grpId="0"/>
      <p:bldP spid="8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BBB64-40C8-9D4F-B15E-A6B156AB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D8655-34A8-EF43-922A-E16EAA430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condition variable cv is a stateless synchronization primitive that is used in combination with locks (mutexes) </a:t>
            </a:r>
          </a:p>
          <a:p>
            <a:pPr lvl="1"/>
            <a:r>
              <a:rPr lang="en-US" dirty="0"/>
              <a:t>condition variables allow threads to efficiently wait for a change to the shared state protected by the lock</a:t>
            </a:r>
          </a:p>
          <a:p>
            <a:pPr lvl="1"/>
            <a:r>
              <a:rPr lang="en-US" dirty="0"/>
              <a:t>a condition variable is comprised of a waitlist</a:t>
            </a:r>
          </a:p>
          <a:p>
            <a:pPr lvl="1"/>
            <a:endParaRPr lang="en-US" dirty="0"/>
          </a:p>
          <a:p>
            <a:r>
              <a:rPr lang="en-US" dirty="0"/>
              <a:t>Interface: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wait(CV * cv, Lock * lock): </a:t>
            </a:r>
            <a:r>
              <a:rPr lang="en-US" dirty="0"/>
              <a:t>Atomically releases the lock, suspends execution of the calling thread, and places that thread on </a:t>
            </a:r>
            <a:r>
              <a:rPr lang="en-US" dirty="0" err="1"/>
              <a:t>cv's</a:t>
            </a:r>
            <a:r>
              <a:rPr lang="en-US" dirty="0"/>
              <a:t> waitlist; after the thread is awoken, it re-acquires the lock before wait returns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signal(CV * cv): </a:t>
            </a:r>
            <a:r>
              <a:rPr lang="en-US" dirty="0"/>
              <a:t>takes one thread off of </a:t>
            </a:r>
            <a:r>
              <a:rPr lang="en-US" dirty="0" err="1"/>
              <a:t>cv's</a:t>
            </a:r>
            <a:r>
              <a:rPr lang="en-US" dirty="0"/>
              <a:t> waitlist and marks it as eligible to run. (No-op if waitlist is empty.)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broadcast(CV * cv): </a:t>
            </a:r>
            <a:r>
              <a:rPr lang="en-US" dirty="0"/>
              <a:t>takes all threads off </a:t>
            </a:r>
            <a:r>
              <a:rPr lang="en-US" dirty="0" err="1"/>
              <a:t>cv's</a:t>
            </a:r>
            <a:r>
              <a:rPr lang="en-US" dirty="0"/>
              <a:t> waitlist and marks them as eligible to run. (No-op if waitlist is empty.)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13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0FDB2-398B-9542-9FFD-1FB64107A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Readers/Writers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EAD36-377F-2244-8B4D-22251E594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686800" cy="137160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Consider a collection of concurrent threads that have access to a shared object</a:t>
            </a:r>
          </a:p>
          <a:p>
            <a:r>
              <a:rPr lang="en-US" dirty="0"/>
              <a:t>Some threads are readers, some threads are writers</a:t>
            </a:r>
          </a:p>
          <a:p>
            <a:pPr lvl="1"/>
            <a:r>
              <a:rPr lang="en-US" dirty="0"/>
              <a:t>a unlimited number of readers can access the object at same time</a:t>
            </a:r>
          </a:p>
          <a:p>
            <a:pPr lvl="1"/>
            <a:r>
              <a:rPr lang="en-US" dirty="0"/>
              <a:t>a writer must have exclusive access to the object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986A55-64BC-794D-BDFB-AC5B4C7EC161}"/>
              </a:ext>
            </a:extLst>
          </p:cNvPr>
          <p:cNvSpPr txBox="1"/>
          <p:nvPr/>
        </p:nvSpPr>
        <p:spPr>
          <a:xfrm>
            <a:off x="405845" y="3825656"/>
            <a:ext cx="3943709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reader(void *shared){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++;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int x =  read(shared);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--;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return x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15C185-ECCC-5546-BA77-BE61C11B3524}"/>
              </a:ext>
            </a:extLst>
          </p:cNvPr>
          <p:cNvSpPr txBox="1"/>
          <p:nvPr/>
        </p:nvSpPr>
        <p:spPr>
          <a:xfrm>
            <a:off x="4799692" y="3816116"/>
            <a:ext cx="3943708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void writer(void *shared, 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=1;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write(shared,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=0;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6073DD-BD6A-7E4E-8186-D0456AB6AE91}"/>
              </a:ext>
            </a:extLst>
          </p:cNvPr>
          <p:cNvSpPr txBox="1"/>
          <p:nvPr/>
        </p:nvSpPr>
        <p:spPr>
          <a:xfrm>
            <a:off x="2600145" y="2908175"/>
            <a:ext cx="3943709" cy="11695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= 0;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= 0;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B8CA6F-BA71-194B-BD15-2A3015FD7CFD}"/>
              </a:ext>
            </a:extLst>
          </p:cNvPr>
          <p:cNvSpPr/>
          <p:nvPr/>
        </p:nvSpPr>
        <p:spPr>
          <a:xfrm>
            <a:off x="2628221" y="3325640"/>
            <a:ext cx="12586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Lock lock;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B47F9C-4C1F-B642-B1BA-888EC520983D}"/>
              </a:ext>
            </a:extLst>
          </p:cNvPr>
          <p:cNvSpPr/>
          <p:nvPr/>
        </p:nvSpPr>
        <p:spPr>
          <a:xfrm>
            <a:off x="832537" y="4036922"/>
            <a:ext cx="1795684" cy="246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acquire(&amp;lock);</a:t>
            </a: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r>
              <a:rPr lang="en-US" sz="1400" b="1" dirty="0">
                <a:latin typeface="Courier" pitchFamily="2" charset="0"/>
              </a:rPr>
              <a:t>release(&amp;lock);</a:t>
            </a:r>
          </a:p>
          <a:p>
            <a:endParaRPr lang="en-US" sz="1400" b="1" dirty="0">
              <a:latin typeface="Courier" pitchFamily="2" charset="0"/>
            </a:endParaRPr>
          </a:p>
          <a:p>
            <a:r>
              <a:rPr lang="en-US" sz="1400" b="1" dirty="0">
                <a:latin typeface="Courier" pitchFamily="2" charset="0"/>
              </a:rPr>
              <a:t>acquire(&amp;lock);</a:t>
            </a: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r>
              <a:rPr lang="en-US" sz="1400" b="1" dirty="0">
                <a:latin typeface="Courier" pitchFamily="2" charset="0"/>
              </a:rPr>
              <a:t>release(&amp;lock);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A40BC8-1937-C54C-AB7A-4086EFC87F9C}"/>
              </a:ext>
            </a:extLst>
          </p:cNvPr>
          <p:cNvSpPr/>
          <p:nvPr/>
        </p:nvSpPr>
        <p:spPr>
          <a:xfrm>
            <a:off x="2628221" y="3554506"/>
            <a:ext cx="15808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CV readable;</a:t>
            </a:r>
          </a:p>
          <a:p>
            <a:r>
              <a:rPr lang="en-US" sz="1400" b="1" dirty="0">
                <a:latin typeface="Courier" pitchFamily="2" charset="0"/>
              </a:rPr>
              <a:t>CV writeable;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300B09-8011-2446-A79D-CAEF5CE72073}"/>
              </a:ext>
            </a:extLst>
          </p:cNvPr>
          <p:cNvSpPr/>
          <p:nvPr/>
        </p:nvSpPr>
        <p:spPr>
          <a:xfrm>
            <a:off x="832537" y="4261524"/>
            <a:ext cx="2977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while(</a:t>
            </a:r>
            <a:r>
              <a:rPr lang="en-US" sz="1400" b="1" dirty="0" err="1">
                <a:latin typeface="Courier" pitchFamily="2" charset="0"/>
              </a:rPr>
              <a:t>num_writers</a:t>
            </a:r>
            <a:r>
              <a:rPr lang="en-US" sz="1400" b="1" dirty="0">
                <a:latin typeface="Courier" pitchFamily="2" charset="0"/>
              </a:rPr>
              <a:t> &gt; 0)</a:t>
            </a:r>
          </a:p>
          <a:p>
            <a:r>
              <a:rPr lang="en-US" sz="1400" b="1" dirty="0">
                <a:latin typeface="Courier" pitchFamily="2" charset="0"/>
              </a:rPr>
              <a:t>    wait(readable, &amp;lock);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9AFBEA-22A4-D047-B9DF-8A55C7D802DA}"/>
              </a:ext>
            </a:extLst>
          </p:cNvPr>
          <p:cNvSpPr/>
          <p:nvPr/>
        </p:nvSpPr>
        <p:spPr>
          <a:xfrm>
            <a:off x="814724" y="5753879"/>
            <a:ext cx="2547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if(</a:t>
            </a:r>
            <a:r>
              <a:rPr lang="en-US" sz="1400" b="1" dirty="0" err="1">
                <a:latin typeface="Courier" pitchFamily="2" charset="0"/>
              </a:rPr>
              <a:t>num_readers</a:t>
            </a:r>
            <a:r>
              <a:rPr lang="en-US" sz="1400" b="1" dirty="0">
                <a:latin typeface="Courier" pitchFamily="2" charset="0"/>
              </a:rPr>
              <a:t> == 0)</a:t>
            </a:r>
          </a:p>
          <a:p>
            <a:r>
              <a:rPr lang="en-US" sz="1400" b="1" dirty="0">
                <a:latin typeface="Courier" pitchFamily="2" charset="0"/>
              </a:rPr>
              <a:t>    signal(writeable);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C456C8-7D68-3043-826A-0D2AE42FA835}"/>
              </a:ext>
            </a:extLst>
          </p:cNvPr>
          <p:cNvSpPr/>
          <p:nvPr/>
        </p:nvSpPr>
        <p:spPr>
          <a:xfrm>
            <a:off x="5227444" y="4183359"/>
            <a:ext cx="1795684" cy="246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acquire(&amp;lock);</a:t>
            </a: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endParaRPr lang="en-US" sz="1400" b="1" dirty="0">
              <a:latin typeface="Courier" pitchFamily="2" charset="0"/>
            </a:endParaRPr>
          </a:p>
          <a:p>
            <a:r>
              <a:rPr lang="en-US" sz="1400" b="1" dirty="0">
                <a:latin typeface="Courier" pitchFamily="2" charset="0"/>
              </a:rPr>
              <a:t>release(&amp;lock);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7F7DC9-4299-AB43-B89B-19EAFCC2BFD3}"/>
              </a:ext>
            </a:extLst>
          </p:cNvPr>
          <p:cNvSpPr/>
          <p:nvPr/>
        </p:nvSpPr>
        <p:spPr>
          <a:xfrm>
            <a:off x="5257800" y="4386790"/>
            <a:ext cx="30844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while(</a:t>
            </a:r>
            <a:r>
              <a:rPr lang="en-US" sz="1400" b="1" dirty="0" err="1">
                <a:latin typeface="Courier" pitchFamily="2" charset="0"/>
              </a:rPr>
              <a:t>num_readers</a:t>
            </a:r>
            <a:r>
              <a:rPr lang="en-US" sz="1400" b="1" dirty="0">
                <a:latin typeface="Courier" pitchFamily="2" charset="0"/>
              </a:rPr>
              <a:t> &gt; 0)</a:t>
            </a:r>
          </a:p>
          <a:p>
            <a:r>
              <a:rPr lang="en-US" sz="1400" b="1" dirty="0">
                <a:latin typeface="Courier" pitchFamily="2" charset="0"/>
              </a:rPr>
              <a:t>    wait(writeable, &amp;lock);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1C9ABD-C82B-7E46-9515-3903F539C89F}"/>
              </a:ext>
            </a:extLst>
          </p:cNvPr>
          <p:cNvSpPr/>
          <p:nvPr/>
        </p:nvSpPr>
        <p:spPr>
          <a:xfrm>
            <a:off x="5227444" y="6136814"/>
            <a:ext cx="21178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signal(writeable);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9A6AA8-51E1-2B66-C790-27D8C4F2DDEE}"/>
              </a:ext>
            </a:extLst>
          </p:cNvPr>
          <p:cNvSpPr txBox="1"/>
          <p:nvPr/>
        </p:nvSpPr>
        <p:spPr>
          <a:xfrm>
            <a:off x="457200" y="3825656"/>
            <a:ext cx="3943709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reader(void *shared){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++;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int x =  read(shared);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--;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return x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DD86E0-EFB4-31D7-1004-998A2F7B2521}"/>
              </a:ext>
            </a:extLst>
          </p:cNvPr>
          <p:cNvSpPr txBox="1"/>
          <p:nvPr/>
        </p:nvSpPr>
        <p:spPr>
          <a:xfrm>
            <a:off x="2589259" y="2902514"/>
            <a:ext cx="3943709" cy="11695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num_readers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= 0;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= 0;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513BA2-1A16-A8DC-7B84-8489458B39D8}"/>
              </a:ext>
            </a:extLst>
          </p:cNvPr>
          <p:cNvSpPr/>
          <p:nvPr/>
        </p:nvSpPr>
        <p:spPr>
          <a:xfrm>
            <a:off x="5227444" y="5964524"/>
            <a:ext cx="23326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broadcast(readable);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44BC40-1709-01FF-700F-F20C5F3AE03F}"/>
              </a:ext>
            </a:extLst>
          </p:cNvPr>
          <p:cNvSpPr txBox="1"/>
          <p:nvPr/>
        </p:nvSpPr>
        <p:spPr>
          <a:xfrm>
            <a:off x="4801040" y="3816115"/>
            <a:ext cx="3943708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void writer(void *shared, int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=1;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write(shared,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);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400" b="1" dirty="0" err="1">
                <a:solidFill>
                  <a:schemeClr val="tx1"/>
                </a:solidFill>
                <a:latin typeface="Courier" pitchFamily="2" charset="0"/>
              </a:rPr>
              <a:t>num_writers</a:t>
            </a:r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=0;</a:t>
            </a: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" pitchFamily="2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8751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5" grpId="0"/>
      <p:bldP spid="16" grpId="0"/>
      <p:bldP spid="18" grpId="0"/>
      <p:bldP spid="19" grpId="0"/>
      <p:bldP spid="20" grpId="0"/>
      <p:bldP spid="7" grpId="0" animBg="1"/>
      <p:bldP spid="10" grpId="0" animBg="1"/>
      <p:bldP spid="13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D1FC0-D098-6543-961A-3A709630E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with CVs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666E8-E0CF-2B45-AAD5-CA31D8CC6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5CA936-EEC6-9846-BB77-B22A2E4E90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2438400"/>
            <a:ext cx="4450080" cy="39512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Initialization:</a:t>
            </a: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pthread_mutex_t</a:t>
            </a:r>
            <a:r>
              <a:rPr lang="en-US" sz="1800" dirty="0">
                <a:latin typeface="Courier New"/>
                <a:cs typeface="Courier New"/>
              </a:rPr>
              <a:t> lock = 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    PTHREAD_MUTEX_INITIALIZER;</a:t>
            </a: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pthread_cond_t</a:t>
            </a:r>
            <a:r>
              <a:rPr lang="en-US" sz="1800" dirty="0">
                <a:latin typeface="Courier New"/>
                <a:cs typeface="Courier New"/>
              </a:rPr>
              <a:t> cv = 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    PTHREAD_COND_INITIALIZER;</a:t>
            </a:r>
          </a:p>
          <a:p>
            <a:r>
              <a:rPr lang="en-US" dirty="0"/>
              <a:t>Lock acquire/release: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pthread_mutex_lock</a:t>
            </a:r>
            <a:r>
              <a:rPr lang="en-US" sz="1600" dirty="0">
                <a:latin typeface="Courier New" pitchFamily="49" charset="0"/>
              </a:rPr>
              <a:t>(&amp;lock);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pthread_mutex_unlock</a:t>
            </a:r>
            <a:r>
              <a:rPr lang="en-US" sz="1600" dirty="0">
                <a:latin typeface="Courier New" pitchFamily="49" charset="0"/>
              </a:rPr>
              <a:t>(&amp;lock);</a:t>
            </a:r>
            <a:endParaRPr lang="en-US" sz="1600" dirty="0"/>
          </a:p>
          <a:p>
            <a:r>
              <a:rPr lang="en-US" dirty="0"/>
              <a:t>CV operations:</a:t>
            </a:r>
          </a:p>
          <a:p>
            <a:pPr marL="274320" lvl="1" indent="0">
              <a:buNone/>
            </a:pPr>
            <a:r>
              <a:rPr lang="en-US" sz="1700" dirty="0" err="1">
                <a:latin typeface="Courier New" pitchFamily="49" charset="0"/>
              </a:rPr>
              <a:t>pthread_cond_wait</a:t>
            </a:r>
            <a:r>
              <a:rPr lang="en-US" sz="1700" dirty="0">
                <a:latin typeface="Courier New" pitchFamily="49" charset="0"/>
              </a:rPr>
              <a:t>(&amp;cv, &amp;lock);</a:t>
            </a:r>
          </a:p>
          <a:p>
            <a:pPr marL="274320" lvl="1" indent="0">
              <a:buNone/>
            </a:pPr>
            <a:r>
              <a:rPr lang="en-US" sz="1700" dirty="0" err="1">
                <a:latin typeface="Courier New" pitchFamily="49" charset="0"/>
              </a:rPr>
              <a:t>pthread_cond_signal</a:t>
            </a:r>
            <a:r>
              <a:rPr lang="en-US" sz="1700" dirty="0">
                <a:latin typeface="Courier New" pitchFamily="49" charset="0"/>
              </a:rPr>
              <a:t>(&amp;cv);</a:t>
            </a:r>
          </a:p>
          <a:p>
            <a:pPr marL="274320" lvl="1" indent="0">
              <a:buNone/>
            </a:pPr>
            <a:r>
              <a:rPr lang="en-US" sz="1700" dirty="0" err="1">
                <a:latin typeface="Courier New" pitchFamily="49" charset="0"/>
              </a:rPr>
              <a:t>pthread_cond_broadcast</a:t>
            </a:r>
            <a:r>
              <a:rPr lang="en-US" sz="1700" dirty="0">
                <a:latin typeface="Courier New" pitchFamily="49" charset="0"/>
              </a:rPr>
              <a:t>(&amp;cv);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D5342D-F4C5-724E-BB6F-12054C7555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Python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18768C-A9F7-2C49-9FD8-D513455FBEC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Initialization:</a:t>
            </a:r>
          </a:p>
          <a:p>
            <a:pPr marL="274320" lvl="1" indent="0">
              <a:buNone/>
            </a:pPr>
            <a:r>
              <a:rPr lang="en-US" sz="1600" dirty="0">
                <a:latin typeface="Courier" pitchFamily="2" charset="0"/>
              </a:rPr>
              <a:t>lock = Lock()</a:t>
            </a:r>
          </a:p>
          <a:p>
            <a:pPr marL="0" indent="0">
              <a:buNone/>
            </a:pPr>
            <a:r>
              <a:rPr lang="en-US" sz="1600" dirty="0">
                <a:latin typeface="Courier" pitchFamily="2" charset="0"/>
              </a:rPr>
              <a:t>  cv = Condition(lock)</a:t>
            </a:r>
          </a:p>
          <a:p>
            <a:pPr marL="0" indent="0">
              <a:buNone/>
            </a:pPr>
            <a:endParaRPr lang="en-US" sz="2100" dirty="0">
              <a:latin typeface="Courier" pitchFamily="2" charset="0"/>
            </a:endParaRPr>
          </a:p>
          <a:p>
            <a:pPr marL="0" indent="0">
              <a:buNone/>
            </a:pPr>
            <a:endParaRPr lang="en-US" sz="2100" dirty="0">
              <a:latin typeface="Courier" pitchFamily="2" charset="0"/>
            </a:endParaRPr>
          </a:p>
          <a:p>
            <a:r>
              <a:rPr lang="en-US" dirty="0"/>
              <a:t>Lock acquire/release:</a:t>
            </a:r>
          </a:p>
          <a:p>
            <a:pPr marL="274320" lvl="1" indent="0">
              <a:buNone/>
            </a:pPr>
            <a:r>
              <a:rPr lang="en-US" sz="1600" dirty="0" err="1">
                <a:latin typeface="Courier" pitchFamily="2" charset="0"/>
              </a:rPr>
              <a:t>lock.acquire</a:t>
            </a:r>
            <a:r>
              <a:rPr lang="en-US" sz="1600" dirty="0">
                <a:latin typeface="Courier" pitchFamily="2" charset="0"/>
              </a:rPr>
              <a:t>()</a:t>
            </a:r>
          </a:p>
          <a:p>
            <a:pPr marL="274320" lvl="1" indent="0">
              <a:buNone/>
            </a:pPr>
            <a:r>
              <a:rPr lang="en-US" sz="1600" dirty="0" err="1">
                <a:latin typeface="Courier" pitchFamily="2" charset="0"/>
              </a:rPr>
              <a:t>lock.release</a:t>
            </a:r>
            <a:r>
              <a:rPr lang="en-US" sz="1600" dirty="0">
                <a:latin typeface="Courier" pitchFamily="2" charset="0"/>
              </a:rPr>
              <a:t>()</a:t>
            </a:r>
          </a:p>
          <a:p>
            <a:r>
              <a:rPr lang="en-US" dirty="0"/>
              <a:t>V</a:t>
            </a:r>
          </a:p>
          <a:p>
            <a:pPr marL="274320" lvl="1" indent="0">
              <a:buNone/>
            </a:pPr>
            <a:r>
              <a:rPr lang="en-US" sz="1500" dirty="0" err="1">
                <a:latin typeface="Courier" pitchFamily="2" charset="0"/>
              </a:rPr>
              <a:t>cv.wait</a:t>
            </a:r>
            <a:r>
              <a:rPr lang="en-US" sz="1500" dirty="0">
                <a:latin typeface="Courier" pitchFamily="2" charset="0"/>
              </a:rPr>
              <a:t>()</a:t>
            </a:r>
          </a:p>
          <a:p>
            <a:pPr marL="274320" lvl="1" indent="0">
              <a:buNone/>
            </a:pPr>
            <a:r>
              <a:rPr lang="en-US" sz="1500" dirty="0" err="1">
                <a:latin typeface="Courier" pitchFamily="2" charset="0"/>
              </a:rPr>
              <a:t>cv.notify</a:t>
            </a:r>
            <a:r>
              <a:rPr lang="en-US" sz="1500" dirty="0">
                <a:latin typeface="Courier" pitchFamily="2" charset="0"/>
              </a:rPr>
              <a:t>()</a:t>
            </a:r>
          </a:p>
          <a:p>
            <a:pPr marL="274320" lvl="1" indent="0">
              <a:buNone/>
            </a:pPr>
            <a:r>
              <a:rPr lang="en-US" sz="1500" dirty="0" err="1">
                <a:latin typeface="Courier" pitchFamily="2" charset="0"/>
              </a:rPr>
              <a:t>cv.notify_all</a:t>
            </a:r>
            <a:r>
              <a:rPr lang="en-US" sz="1500" dirty="0">
                <a:latin typeface="Courier" pitchFamily="2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5817456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16194</TotalTime>
  <Words>2432</Words>
  <Application>Microsoft Macintosh PowerPoint</Application>
  <PresentationFormat>On-screen Show (4:3)</PresentationFormat>
  <Paragraphs>500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Consolas</vt:lpstr>
      <vt:lpstr>Courier</vt:lpstr>
      <vt:lpstr>Courier New</vt:lpstr>
      <vt:lpstr>Times New Roman</vt:lpstr>
      <vt:lpstr>Tw Cen MT</vt:lpstr>
      <vt:lpstr>Clarity</vt:lpstr>
      <vt:lpstr>Lecture 20: Synchronization</vt:lpstr>
      <vt:lpstr>Review: Problems with Locks</vt:lpstr>
      <vt:lpstr>Blocking Lock (aka mutex)</vt:lpstr>
      <vt:lpstr>Review: Example with Locks</vt:lpstr>
      <vt:lpstr>Example: Bounded Buffers</vt:lpstr>
      <vt:lpstr>Example: Bounded Buffers</vt:lpstr>
      <vt:lpstr>Example: Bounded Buffers</vt:lpstr>
      <vt:lpstr>Example: Bounded Buffers</vt:lpstr>
      <vt:lpstr>Condition Variables</vt:lpstr>
      <vt:lpstr>Example: Bounded Buffers</vt:lpstr>
      <vt:lpstr>Using Condition Variables</vt:lpstr>
      <vt:lpstr>Exercise: Synchronization Barrier</vt:lpstr>
      <vt:lpstr>Condition Variables</vt:lpstr>
      <vt:lpstr>Exercise: Readers/Writers</vt:lpstr>
      <vt:lpstr>Programming with CVs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21: Semaphores and Conditional Variables</dc:title>
  <dc:creator>Eleanor Birrell</dc:creator>
  <cp:lastModifiedBy>Eleanor Birrell</cp:lastModifiedBy>
  <cp:revision>163</cp:revision>
  <dcterms:created xsi:type="dcterms:W3CDTF">2019-04-09T02:17:29Z</dcterms:created>
  <dcterms:modified xsi:type="dcterms:W3CDTF">2023-04-05T19:28:34Z</dcterms:modified>
</cp:coreProperties>
</file>