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handoutMasterIdLst>
    <p:handoutMasterId r:id="rId12"/>
  </p:handoutMasterIdLst>
  <p:sldIdLst>
    <p:sldId id="256" r:id="rId2"/>
    <p:sldId id="877" r:id="rId3"/>
    <p:sldId id="878" r:id="rId4"/>
    <p:sldId id="472" r:id="rId5"/>
    <p:sldId id="496" r:id="rId6"/>
    <p:sldId id="474" r:id="rId7"/>
    <p:sldId id="495" r:id="rId8"/>
    <p:sldId id="879" r:id="rId9"/>
    <p:sldId id="880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696969"/>
    <a:srgbClr val="333333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559" autoAdjust="0"/>
    <p:restoredTop sz="88134" autoAdjust="0"/>
  </p:normalViewPr>
  <p:slideViewPr>
    <p:cSldViewPr>
      <p:cViewPr varScale="1">
        <p:scale>
          <a:sx n="107" d="100"/>
          <a:sy n="107" d="100"/>
        </p:scale>
        <p:origin x="448" y="1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6902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86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7F19EE-4C14-416B-9A28-3D9B2AE65E04}" type="datetimeFigureOut">
              <a:rPr lang="en-US" smtClean="0"/>
              <a:t>2/17/23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47E2B7-019C-47AA-8287-AB4BD1848E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1646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B7EBD1-2546-431F-B565-95BCA5604CC4}" type="datetimeFigureOut">
              <a:rPr lang="en-US" smtClean="0"/>
              <a:t>2/17/23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E031AF-CC19-4E5A-831F-2BAAD17F6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186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9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85515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Note: works on </a:t>
            </a:r>
            <a:r>
              <a:rPr lang="en-US" dirty="0" err="1"/>
              <a:t>linux</a:t>
            </a:r>
            <a:endParaRPr lang="en-US" dirty="0"/>
          </a:p>
          <a:p>
            <a:r>
              <a:rPr lang="en-US" dirty="0"/>
              <a:t>Demo: crash, jump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898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Note: works on </a:t>
            </a:r>
            <a:r>
              <a:rPr lang="en-US" dirty="0" err="1"/>
              <a:t>linux</a:t>
            </a:r>
            <a:endParaRPr lang="en-US" dirty="0"/>
          </a:p>
          <a:p>
            <a:r>
              <a:rPr lang="en-US" dirty="0"/>
              <a:t>Demo: crash, jump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4786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Note: works on </a:t>
            </a:r>
            <a:r>
              <a:rPr lang="en-US" dirty="0" err="1"/>
              <a:t>linux</a:t>
            </a:r>
            <a:endParaRPr lang="en-US" dirty="0"/>
          </a:p>
          <a:p>
            <a:r>
              <a:rPr lang="en-US" dirty="0"/>
              <a:t>Demo: crash, jump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8683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Note: works on </a:t>
            </a:r>
            <a:r>
              <a:rPr lang="en-US" dirty="0" err="1"/>
              <a:t>linux</a:t>
            </a:r>
            <a:endParaRPr lang="en-US" dirty="0"/>
          </a:p>
          <a:p>
            <a:r>
              <a:rPr lang="en-US" dirty="0"/>
              <a:t>Demo: crash, jump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5601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6811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2/17/23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2/17/23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18288"/>
            <a:ext cx="1066800" cy="329184"/>
          </a:xfrm>
        </p:spPr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2/17/23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2/17/23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18288"/>
            <a:ext cx="7086600" cy="329184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2/17/23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2/17/23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2/17/23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2/17/23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2/17/23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2/17/23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2250"/>
            <a:ext cx="9144000" cy="3111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4191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66000">
                <a:schemeClr val="tx1">
                  <a:lumMod val="75000"/>
                  <a:lumOff val="25000"/>
                </a:schemeClr>
              </a:gs>
              <a:gs pos="99000">
                <a:schemeClr val="tx1">
                  <a:lumMod val="65000"/>
                  <a:lumOff val="3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63F7437D-9C28-4485-8136-DE3C7521A7D8}" type="datetimeFigureOut">
              <a:rPr lang="en-US" smtClean="0"/>
              <a:t>2/17/23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7924800" cy="609600"/>
          </a:xfrm>
        </p:spPr>
        <p:txBody>
          <a:bodyPr>
            <a:normAutofit/>
          </a:bodyPr>
          <a:lstStyle/>
          <a:p>
            <a:r>
              <a:rPr lang="en-US" dirty="0"/>
              <a:t>CS 105		       		        		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667000"/>
            <a:ext cx="7848600" cy="631825"/>
          </a:xfrm>
        </p:spPr>
        <p:txBody>
          <a:bodyPr>
            <a:noAutofit/>
          </a:bodyPr>
          <a:lstStyle/>
          <a:p>
            <a:r>
              <a:rPr lang="en-US" sz="3200" dirty="0"/>
              <a:t>Lecture 9: Buffer Overflows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5800" y="4643181"/>
            <a:ext cx="7848600" cy="6318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24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27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alibri" pitchFamily="-96" charset="0"/>
              </a:rPr>
              <a:t>From last week…</a:t>
            </a:r>
          </a:p>
        </p:txBody>
      </p:sp>
      <p:sp>
        <p:nvSpPr>
          <p:cNvPr id="60418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223838" indent="-223838" defTabSz="895350">
              <a:tabLst>
                <a:tab pos="1943100" algn="l"/>
                <a:tab pos="3660775" algn="l"/>
              </a:tabLst>
            </a:pPr>
            <a:r>
              <a:rPr lang="en-US" dirty="0">
                <a:latin typeface="Calibri" pitchFamily="-96" charset="0"/>
              </a:rPr>
              <a:t>Basic Principle</a:t>
            </a:r>
          </a:p>
          <a:p>
            <a:pPr marL="560388" lvl="1" indent="-222250" defTabSz="895350">
              <a:buFont typeface="Wingdings" pitchFamily="-96" charset="2"/>
              <a:buNone/>
              <a:tabLst>
                <a:tab pos="1943100" algn="l"/>
                <a:tab pos="3660775" algn="l"/>
              </a:tabLst>
            </a:pPr>
            <a:r>
              <a:rPr lang="en-US" i="1" dirty="0">
                <a:latin typeface="Calibri" pitchFamily="-96" charset="0"/>
              </a:rPr>
              <a:t>T</a:t>
            </a:r>
            <a:r>
              <a:rPr lang="en-US" dirty="0">
                <a:latin typeface="Calibri" pitchFamily="-96" charset="0"/>
              </a:rPr>
              <a:t>  </a:t>
            </a:r>
            <a:r>
              <a:rPr lang="en-US" b="1" dirty="0">
                <a:latin typeface="Courier New" pitchFamily="-96" charset="0"/>
              </a:rPr>
              <a:t>A[</a:t>
            </a:r>
            <a:r>
              <a:rPr lang="en-US" i="1" dirty="0">
                <a:latin typeface="Calibri" pitchFamily="-96" charset="0"/>
              </a:rPr>
              <a:t>L</a:t>
            </a:r>
            <a:r>
              <a:rPr lang="en-US" b="1" dirty="0">
                <a:latin typeface="Courier New" pitchFamily="-96" charset="0"/>
              </a:rPr>
              <a:t>];</a:t>
            </a:r>
            <a:endParaRPr lang="en-US" b="1" dirty="0">
              <a:latin typeface="Calibri" pitchFamily="-96" charset="0"/>
            </a:endParaRPr>
          </a:p>
          <a:p>
            <a:pPr marL="560388" lvl="1" indent="-222250" defTabSz="895350">
              <a:tabLst>
                <a:tab pos="1943100" algn="l"/>
                <a:tab pos="3660775" algn="l"/>
              </a:tabLst>
            </a:pPr>
            <a:r>
              <a:rPr lang="en-US" dirty="0">
                <a:latin typeface="Calibri" pitchFamily="-96" charset="0"/>
              </a:rPr>
              <a:t>Array of data type </a:t>
            </a:r>
            <a:r>
              <a:rPr lang="en-US" i="1" dirty="0">
                <a:latin typeface="Calibri" pitchFamily="-96" charset="0"/>
              </a:rPr>
              <a:t>T</a:t>
            </a:r>
            <a:r>
              <a:rPr lang="en-US" dirty="0">
                <a:latin typeface="Calibri" pitchFamily="-96" charset="0"/>
              </a:rPr>
              <a:t> and length </a:t>
            </a:r>
            <a:r>
              <a:rPr lang="en-US" i="1" dirty="0">
                <a:latin typeface="Calibri" pitchFamily="-96" charset="0"/>
              </a:rPr>
              <a:t>L</a:t>
            </a:r>
            <a:endParaRPr lang="en-US" dirty="0">
              <a:latin typeface="Calibri" pitchFamily="-96" charset="0"/>
            </a:endParaRPr>
          </a:p>
          <a:p>
            <a:pPr marL="560388" lvl="1" indent="-222250" defTabSz="895350">
              <a:tabLst>
                <a:tab pos="1943100" algn="l"/>
                <a:tab pos="3660775" algn="l"/>
              </a:tabLst>
            </a:pPr>
            <a:r>
              <a:rPr lang="en-US" dirty="0">
                <a:latin typeface="Calibri" pitchFamily="-96" charset="0"/>
              </a:rPr>
              <a:t>Identifier </a:t>
            </a:r>
            <a:r>
              <a:rPr lang="en-US" b="1" dirty="0">
                <a:latin typeface="Courier New" pitchFamily="-96" charset="0"/>
              </a:rPr>
              <a:t>A</a:t>
            </a:r>
            <a:r>
              <a:rPr lang="en-US" dirty="0">
                <a:latin typeface="Calibri" pitchFamily="-96" charset="0"/>
              </a:rPr>
              <a:t> can be used as a pointer to array element 0: Type </a:t>
            </a:r>
            <a:r>
              <a:rPr lang="en-US" i="1" dirty="0">
                <a:latin typeface="Calibri" pitchFamily="-96" charset="0"/>
              </a:rPr>
              <a:t>T*</a:t>
            </a:r>
          </a:p>
          <a:p>
            <a:pPr marL="223838" indent="-223838" defTabSz="895350">
              <a:tabLst>
                <a:tab pos="1943100" algn="l"/>
                <a:tab pos="3660775" algn="l"/>
              </a:tabLst>
            </a:pPr>
            <a:endParaRPr lang="en-US" dirty="0">
              <a:latin typeface="Calibri" pitchFamily="-96" charset="0"/>
            </a:endParaRPr>
          </a:p>
          <a:p>
            <a:pPr marL="560388" lvl="1" indent="-222250" defTabSz="895350">
              <a:tabLst>
                <a:tab pos="1943100" algn="l"/>
                <a:tab pos="3660775" algn="l"/>
              </a:tabLst>
            </a:pPr>
            <a:endParaRPr lang="en-US" dirty="0">
              <a:latin typeface="Calibri" pitchFamily="-96" charset="0"/>
            </a:endParaRPr>
          </a:p>
          <a:p>
            <a:pPr marL="223838" indent="-223838" defTabSz="895350">
              <a:buNone/>
              <a:tabLst>
                <a:tab pos="1943100" algn="l"/>
                <a:tab pos="3660775" algn="l"/>
              </a:tabLst>
            </a:pPr>
            <a:endParaRPr lang="en-US" dirty="0">
              <a:latin typeface="Calibri" pitchFamily="-96" charset="0"/>
            </a:endParaRPr>
          </a:p>
          <a:p>
            <a:pPr marL="223838" indent="-223838" defTabSz="895350">
              <a:tabLst>
                <a:tab pos="1943100" algn="l"/>
                <a:tab pos="3660775" algn="l"/>
              </a:tabLst>
            </a:pPr>
            <a:r>
              <a:rPr lang="en-US" dirty="0">
                <a:latin typeface="Calibri" pitchFamily="-96" charset="0"/>
              </a:rPr>
              <a:t>Reference	Type	Value</a:t>
            </a:r>
          </a:p>
          <a:p>
            <a:pPr marL="560388" lvl="1" indent="-222250" defTabSz="895350">
              <a:buFont typeface="Wingdings" pitchFamily="-96" charset="2"/>
              <a:buNone/>
              <a:tabLst>
                <a:tab pos="1943100" algn="l"/>
                <a:tab pos="3660775" algn="l"/>
              </a:tabLst>
            </a:pPr>
            <a:r>
              <a:rPr lang="en-US" sz="1800" b="1" dirty="0" err="1">
                <a:latin typeface="Courier New" pitchFamily="-96" charset="0"/>
              </a:rPr>
              <a:t>val</a:t>
            </a:r>
            <a:r>
              <a:rPr lang="en-US" sz="1800" b="1" dirty="0">
                <a:latin typeface="Courier New" pitchFamily="-96" charset="0"/>
              </a:rPr>
              <a:t>[4]	</a:t>
            </a:r>
            <a:r>
              <a:rPr lang="en-US" sz="1800" b="1" dirty="0" err="1">
                <a:latin typeface="Courier New" pitchFamily="-96" charset="0"/>
              </a:rPr>
              <a:t>int</a:t>
            </a:r>
            <a:r>
              <a:rPr lang="en-US" sz="1800" b="1" dirty="0">
                <a:latin typeface="Courier New" pitchFamily="-96" charset="0"/>
              </a:rPr>
              <a:t>	</a:t>
            </a:r>
            <a:r>
              <a:rPr lang="en-US" sz="1800" dirty="0">
                <a:latin typeface="Calibri" pitchFamily="-96" charset="0"/>
              </a:rPr>
              <a:t>3</a:t>
            </a:r>
          </a:p>
          <a:p>
            <a:pPr marL="560388" lvl="1" indent="-222250" defTabSz="895350">
              <a:buFont typeface="Wingdings" pitchFamily="-96" charset="2"/>
              <a:buNone/>
              <a:tabLst>
                <a:tab pos="1943100" algn="l"/>
                <a:tab pos="3660775" algn="l"/>
              </a:tabLst>
            </a:pPr>
            <a:r>
              <a:rPr lang="en-US" sz="1800" b="1" dirty="0" err="1">
                <a:latin typeface="Courier New" pitchFamily="-96" charset="0"/>
              </a:rPr>
              <a:t>val</a:t>
            </a:r>
            <a:r>
              <a:rPr lang="en-US" sz="1800" b="1" dirty="0">
                <a:latin typeface="Courier New" pitchFamily="-96" charset="0"/>
              </a:rPr>
              <a:t>	</a:t>
            </a:r>
            <a:r>
              <a:rPr lang="en-US" sz="1800" b="1" dirty="0" err="1">
                <a:latin typeface="Courier New" pitchFamily="-96" charset="0"/>
              </a:rPr>
              <a:t>int</a:t>
            </a:r>
            <a:r>
              <a:rPr lang="en-US" sz="1800" b="1" dirty="0">
                <a:latin typeface="Courier New" pitchFamily="-96" charset="0"/>
              </a:rPr>
              <a:t> *	</a:t>
            </a:r>
            <a:r>
              <a:rPr lang="en-US" sz="1800" i="1" dirty="0">
                <a:latin typeface="Calibri" pitchFamily="-96" charset="0"/>
              </a:rPr>
              <a:t>x</a:t>
            </a:r>
            <a:endParaRPr lang="en-US" sz="1800" dirty="0">
              <a:latin typeface="Calibri" pitchFamily="-96" charset="0"/>
            </a:endParaRPr>
          </a:p>
          <a:p>
            <a:pPr marL="560388" lvl="1" indent="-222250" defTabSz="895350">
              <a:buFont typeface="Wingdings" pitchFamily="-96" charset="2"/>
              <a:buNone/>
              <a:tabLst>
                <a:tab pos="1943100" algn="l"/>
                <a:tab pos="3660775" algn="l"/>
              </a:tabLst>
            </a:pPr>
            <a:r>
              <a:rPr lang="en-US" sz="1800" b="1" dirty="0">
                <a:latin typeface="Courier New" pitchFamily="-96" charset="0"/>
              </a:rPr>
              <a:t>val+1</a:t>
            </a:r>
            <a:r>
              <a:rPr lang="en-US" sz="1800" b="1" dirty="0">
                <a:latin typeface="Calibri" pitchFamily="-96" charset="0"/>
              </a:rPr>
              <a:t>	</a:t>
            </a:r>
            <a:r>
              <a:rPr lang="en-US" sz="1800" b="1" dirty="0" err="1">
                <a:latin typeface="Courier New" pitchFamily="-96" charset="0"/>
              </a:rPr>
              <a:t>int</a:t>
            </a:r>
            <a:r>
              <a:rPr lang="en-US" sz="1800" b="1" dirty="0">
                <a:latin typeface="Courier New" pitchFamily="-96" charset="0"/>
              </a:rPr>
              <a:t> *	</a:t>
            </a:r>
            <a:r>
              <a:rPr lang="en-US" sz="1800" i="1" dirty="0" err="1">
                <a:latin typeface="Calibri" pitchFamily="-96" charset="0"/>
              </a:rPr>
              <a:t>x</a:t>
            </a:r>
            <a:r>
              <a:rPr lang="en-US" sz="1800" dirty="0">
                <a:latin typeface="Calibri" pitchFamily="-96" charset="0"/>
              </a:rPr>
              <a:t> + 4    </a:t>
            </a:r>
          </a:p>
          <a:p>
            <a:pPr marL="560388" lvl="1" indent="-222250" defTabSz="895350">
              <a:buFont typeface="Wingdings" pitchFamily="-96" charset="2"/>
              <a:buNone/>
              <a:tabLst>
                <a:tab pos="1943100" algn="l"/>
                <a:tab pos="3660775" algn="l"/>
              </a:tabLst>
            </a:pPr>
            <a:r>
              <a:rPr lang="en-US" sz="1800" b="1" dirty="0">
                <a:latin typeface="Courier New" pitchFamily="-96" charset="0"/>
              </a:rPr>
              <a:t>&amp;val[2]</a:t>
            </a:r>
            <a:r>
              <a:rPr lang="en-US" sz="1800" b="1" dirty="0">
                <a:latin typeface="Calibri" pitchFamily="-96" charset="0"/>
              </a:rPr>
              <a:t>	</a:t>
            </a:r>
            <a:r>
              <a:rPr lang="en-US" sz="1800" b="1" dirty="0" err="1">
                <a:latin typeface="Courier New" pitchFamily="-96" charset="0"/>
              </a:rPr>
              <a:t>int</a:t>
            </a:r>
            <a:r>
              <a:rPr lang="en-US" sz="1800" b="1" dirty="0">
                <a:latin typeface="Courier New" pitchFamily="-96" charset="0"/>
              </a:rPr>
              <a:t> *	</a:t>
            </a:r>
            <a:r>
              <a:rPr lang="en-US" sz="1800" i="1" dirty="0">
                <a:latin typeface="Calibri" pitchFamily="-96" charset="0"/>
              </a:rPr>
              <a:t>x</a:t>
            </a:r>
            <a:r>
              <a:rPr lang="en-US" sz="1800" dirty="0">
                <a:latin typeface="Calibri" pitchFamily="-96" charset="0"/>
              </a:rPr>
              <a:t> + 8   </a:t>
            </a:r>
          </a:p>
          <a:p>
            <a:pPr marL="560388" lvl="1" indent="-222250" defTabSz="895350">
              <a:buFont typeface="Wingdings" pitchFamily="-96" charset="2"/>
              <a:buNone/>
              <a:tabLst>
                <a:tab pos="1943100" algn="l"/>
                <a:tab pos="3660775" algn="l"/>
              </a:tabLst>
            </a:pPr>
            <a:r>
              <a:rPr lang="en-US" sz="1800" b="1" dirty="0" err="1">
                <a:latin typeface="Courier New" pitchFamily="-96" charset="0"/>
              </a:rPr>
              <a:t>val</a:t>
            </a:r>
            <a:r>
              <a:rPr lang="en-US" sz="1800" b="1" dirty="0">
                <a:latin typeface="Courier New" pitchFamily="-96" charset="0"/>
              </a:rPr>
              <a:t>[5]</a:t>
            </a:r>
            <a:r>
              <a:rPr lang="en-US" sz="1800" b="1" dirty="0">
                <a:latin typeface="Calibri" pitchFamily="-96" charset="0"/>
              </a:rPr>
              <a:t>	</a:t>
            </a:r>
            <a:r>
              <a:rPr lang="en-US" sz="1800" b="1" dirty="0" err="1">
                <a:latin typeface="Courier New" pitchFamily="-96" charset="0"/>
              </a:rPr>
              <a:t>int</a:t>
            </a:r>
            <a:r>
              <a:rPr lang="en-US" sz="1800" b="1" dirty="0">
                <a:latin typeface="Courier New" pitchFamily="-96" charset="0"/>
              </a:rPr>
              <a:t>	</a:t>
            </a:r>
            <a:r>
              <a:rPr lang="en-US" sz="1800" dirty="0">
                <a:latin typeface="Calibri" pitchFamily="-96" charset="0"/>
              </a:rPr>
              <a:t>??</a:t>
            </a:r>
          </a:p>
          <a:p>
            <a:pPr marL="560388" lvl="1" indent="-222250" defTabSz="895350">
              <a:buFont typeface="Wingdings" pitchFamily="-96" charset="2"/>
              <a:buNone/>
              <a:tabLst>
                <a:tab pos="1943100" algn="l"/>
                <a:tab pos="3660775" algn="l"/>
              </a:tabLst>
            </a:pPr>
            <a:r>
              <a:rPr lang="en-US" sz="1800" b="1" dirty="0">
                <a:latin typeface="Courier New" pitchFamily="-96" charset="0"/>
              </a:rPr>
              <a:t>*(val+1)</a:t>
            </a:r>
            <a:r>
              <a:rPr lang="en-US" sz="1800" b="1" dirty="0">
                <a:latin typeface="Calibri" pitchFamily="-96" charset="0"/>
              </a:rPr>
              <a:t>	</a:t>
            </a:r>
            <a:r>
              <a:rPr lang="en-US" sz="1800" b="1" dirty="0" err="1">
                <a:latin typeface="Courier New" pitchFamily="-96" charset="0"/>
              </a:rPr>
              <a:t>int</a:t>
            </a:r>
            <a:r>
              <a:rPr lang="en-US" sz="1800" b="1" dirty="0">
                <a:latin typeface="Courier New" pitchFamily="-96" charset="0"/>
              </a:rPr>
              <a:t>	</a:t>
            </a:r>
            <a:r>
              <a:rPr lang="en-US" sz="1800" dirty="0">
                <a:latin typeface="Calibri" pitchFamily="-96" charset="0"/>
              </a:rPr>
              <a:t>5          </a:t>
            </a:r>
          </a:p>
          <a:p>
            <a:pPr marL="560388" lvl="1" indent="-222250" defTabSz="895350">
              <a:buFont typeface="Wingdings" pitchFamily="-96" charset="2"/>
              <a:buNone/>
              <a:tabLst>
                <a:tab pos="1943100" algn="l"/>
                <a:tab pos="3660775" algn="l"/>
              </a:tabLst>
            </a:pPr>
            <a:r>
              <a:rPr lang="en-US" sz="1800" b="1" dirty="0" err="1">
                <a:latin typeface="Courier New" pitchFamily="-96" charset="0"/>
              </a:rPr>
              <a:t>val</a:t>
            </a:r>
            <a:r>
              <a:rPr lang="en-US" sz="1800" b="1" dirty="0">
                <a:latin typeface="Courier New" pitchFamily="-96" charset="0"/>
              </a:rPr>
              <a:t> + </a:t>
            </a:r>
            <a:r>
              <a:rPr lang="en-US" sz="1800" b="1" i="1" dirty="0" err="1">
                <a:latin typeface="Calibri" pitchFamily="-96" charset="0"/>
              </a:rPr>
              <a:t>i</a:t>
            </a:r>
            <a:r>
              <a:rPr lang="en-US" sz="1800" b="1" dirty="0">
                <a:latin typeface="Calibri" pitchFamily="-96" charset="0"/>
              </a:rPr>
              <a:t>	</a:t>
            </a:r>
            <a:r>
              <a:rPr lang="en-US" sz="1800" b="1" dirty="0" err="1">
                <a:latin typeface="Courier New" pitchFamily="-96" charset="0"/>
              </a:rPr>
              <a:t>int</a:t>
            </a:r>
            <a:r>
              <a:rPr lang="en-US" sz="1800" b="1" dirty="0">
                <a:latin typeface="Courier New" pitchFamily="-96" charset="0"/>
              </a:rPr>
              <a:t> *	</a:t>
            </a:r>
            <a:r>
              <a:rPr lang="en-US" sz="1800" i="1" dirty="0">
                <a:latin typeface="Calibri" pitchFamily="-96" charset="0"/>
              </a:rPr>
              <a:t>x </a:t>
            </a:r>
            <a:r>
              <a:rPr lang="en-US" sz="1800" dirty="0">
                <a:latin typeface="Calibri" pitchFamily="-96" charset="0"/>
              </a:rPr>
              <a:t>+ 4</a:t>
            </a:r>
            <a:r>
              <a:rPr lang="en-US" sz="1800" i="1" dirty="0">
                <a:latin typeface="Calibri" pitchFamily="-96" charset="0"/>
              </a:rPr>
              <a:t> </a:t>
            </a:r>
            <a:r>
              <a:rPr lang="en-US" sz="1800" i="1" dirty="0" err="1">
                <a:latin typeface="Calibri" pitchFamily="-96" charset="0"/>
              </a:rPr>
              <a:t>i</a:t>
            </a:r>
            <a:endParaRPr lang="en-US" sz="1800" i="1" dirty="0">
              <a:latin typeface="Calibri" pitchFamily="-96" charset="0"/>
            </a:endParaRPr>
          </a:p>
        </p:txBody>
      </p:sp>
      <p:sp>
        <p:nvSpPr>
          <p:cNvPr id="60419" name="Text Box 31"/>
          <p:cNvSpPr txBox="1">
            <a:spLocks noChangeArrowheads="1"/>
          </p:cNvSpPr>
          <p:nvPr/>
        </p:nvSpPr>
        <p:spPr bwMode="auto">
          <a:xfrm>
            <a:off x="1017588" y="3011487"/>
            <a:ext cx="170180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 eaLnBrk="0" hangingPunct="0"/>
            <a:r>
              <a:rPr lang="en-US" sz="1800">
                <a:latin typeface="Courier New" pitchFamily="-96" charset="0"/>
              </a:rPr>
              <a:t>int val[5];</a:t>
            </a:r>
          </a:p>
        </p:txBody>
      </p:sp>
      <p:grpSp>
        <p:nvGrpSpPr>
          <p:cNvPr id="60420" name="Group 24"/>
          <p:cNvGrpSpPr>
            <a:grpSpLocks/>
          </p:cNvGrpSpPr>
          <p:nvPr/>
        </p:nvGrpSpPr>
        <p:grpSpPr bwMode="auto">
          <a:xfrm>
            <a:off x="2616200" y="3059112"/>
            <a:ext cx="5334000" cy="750888"/>
            <a:chOff x="2514600" y="3429000"/>
            <a:chExt cx="5334000" cy="771141"/>
          </a:xfrm>
        </p:grpSpPr>
        <p:grpSp>
          <p:nvGrpSpPr>
            <p:cNvPr id="60421" name="Group 25"/>
            <p:cNvGrpSpPr>
              <a:grpSpLocks/>
            </p:cNvGrpSpPr>
            <p:nvPr/>
          </p:nvGrpSpPr>
          <p:grpSpPr bwMode="auto">
            <a:xfrm>
              <a:off x="2743200" y="3429000"/>
              <a:ext cx="4572000" cy="228600"/>
              <a:chOff x="1008" y="1968"/>
              <a:chExt cx="2880" cy="144"/>
            </a:xfrm>
          </p:grpSpPr>
          <p:sp>
            <p:nvSpPr>
              <p:cNvPr id="39" name="Rectangle 26"/>
              <p:cNvSpPr>
                <a:spLocks noChangeArrowheads="1"/>
              </p:cNvSpPr>
              <p:nvPr/>
            </p:nvSpPr>
            <p:spPr bwMode="auto">
              <a:xfrm>
                <a:off x="1008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dirty="0">
                    <a:latin typeface="Calibri" pitchFamily="34" charset="0"/>
                  </a:rPr>
                  <a:t>9</a:t>
                </a:r>
                <a:endParaRPr lang="en-US" sz="18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0" name="Rectangle 27"/>
              <p:cNvSpPr>
                <a:spLocks noChangeArrowheads="1"/>
              </p:cNvSpPr>
              <p:nvPr/>
            </p:nvSpPr>
            <p:spPr bwMode="auto">
              <a:xfrm>
                <a:off x="1584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dirty="0">
                    <a:latin typeface="Calibri" pitchFamily="34" charset="0"/>
                  </a:rPr>
                  <a:t>1</a:t>
                </a:r>
                <a:endParaRPr lang="en-US" sz="18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1" name="Rectangle 28"/>
              <p:cNvSpPr>
                <a:spLocks noChangeArrowheads="1"/>
              </p:cNvSpPr>
              <p:nvPr/>
            </p:nvSpPr>
            <p:spPr bwMode="auto">
              <a:xfrm>
                <a:off x="2160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dirty="0">
                    <a:latin typeface="Calibri" pitchFamily="34" charset="0"/>
                  </a:rPr>
                  <a:t>7</a:t>
                </a:r>
                <a:endParaRPr lang="en-US" sz="18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2" name="Rectangle 29"/>
              <p:cNvSpPr>
                <a:spLocks noChangeArrowheads="1"/>
              </p:cNvSpPr>
              <p:nvPr/>
            </p:nvSpPr>
            <p:spPr bwMode="auto">
              <a:xfrm>
                <a:off x="2736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sz="1800" dirty="0">
                    <a:latin typeface="Calibri" pitchFamily="34" charset="0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43" name="Rectangle 30"/>
              <p:cNvSpPr>
                <a:spLocks noChangeArrowheads="1"/>
              </p:cNvSpPr>
              <p:nvPr/>
            </p:nvSpPr>
            <p:spPr bwMode="auto">
              <a:xfrm>
                <a:off x="3312" y="1968"/>
                <a:ext cx="576" cy="14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>
                  <a:defRPr/>
                </a:pPr>
                <a:r>
                  <a:rPr lang="en-US" dirty="0">
                    <a:latin typeface="Calibri" pitchFamily="34" charset="0"/>
                  </a:rPr>
                  <a:t>1</a:t>
                </a:r>
                <a:endParaRPr lang="en-US" sz="1800" dirty="0">
                  <a:latin typeface="Calibri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60422" name="Text Box 32"/>
            <p:cNvSpPr txBox="1">
              <a:spLocks noChangeArrowheads="1"/>
            </p:cNvSpPr>
            <p:nvPr/>
          </p:nvSpPr>
          <p:spPr bwMode="auto">
            <a:xfrm>
              <a:off x="2514600" y="3810494"/>
              <a:ext cx="396875" cy="37660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 i="1" dirty="0" err="1">
                  <a:latin typeface="Calibri" pitchFamily="-96" charset="0"/>
                </a:rPr>
                <a:t>x</a:t>
              </a:r>
              <a:endParaRPr lang="en-US" sz="1800" b="0" i="1" dirty="0">
                <a:latin typeface="Calibri" pitchFamily="-96" charset="0"/>
              </a:endParaRPr>
            </a:p>
          </p:txBody>
        </p:sp>
        <p:sp>
          <p:nvSpPr>
            <p:cNvPr id="60423" name="Text Box 33"/>
            <p:cNvSpPr txBox="1">
              <a:spLocks noChangeArrowheads="1"/>
            </p:cNvSpPr>
            <p:nvPr/>
          </p:nvSpPr>
          <p:spPr bwMode="auto">
            <a:xfrm>
              <a:off x="3182938" y="3823537"/>
              <a:ext cx="990600" cy="37660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 i="1" dirty="0" err="1">
                  <a:latin typeface="Calibri" pitchFamily="-96" charset="0"/>
                </a:rPr>
                <a:t>x</a:t>
              </a:r>
              <a:r>
                <a:rPr lang="en-US" sz="1800" b="0" i="1" dirty="0">
                  <a:latin typeface="Calibri" pitchFamily="-96" charset="0"/>
                </a:rPr>
                <a:t> </a:t>
              </a:r>
              <a:r>
                <a:rPr lang="en-US" sz="1800" b="0" dirty="0">
                  <a:latin typeface="Calibri" pitchFamily="-96" charset="0"/>
                </a:rPr>
                <a:t>+ 4</a:t>
              </a:r>
              <a:endParaRPr lang="en-US" sz="1800" b="0" i="1" dirty="0">
                <a:latin typeface="Calibri" pitchFamily="-96" charset="0"/>
              </a:endParaRPr>
            </a:p>
          </p:txBody>
        </p:sp>
        <p:sp>
          <p:nvSpPr>
            <p:cNvPr id="60424" name="Line 34"/>
            <p:cNvSpPr>
              <a:spLocks noChangeShapeType="1"/>
            </p:cNvSpPr>
            <p:nvPr/>
          </p:nvSpPr>
          <p:spPr bwMode="auto">
            <a:xfrm flipV="1">
              <a:off x="2743200" y="3643313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425" name="Line 35"/>
            <p:cNvSpPr>
              <a:spLocks noChangeShapeType="1"/>
            </p:cNvSpPr>
            <p:nvPr/>
          </p:nvSpPr>
          <p:spPr bwMode="auto">
            <a:xfrm flipV="1">
              <a:off x="36576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426" name="Text Box 36"/>
            <p:cNvSpPr txBox="1">
              <a:spLocks noChangeArrowheads="1"/>
            </p:cNvSpPr>
            <p:nvPr/>
          </p:nvSpPr>
          <p:spPr bwMode="auto">
            <a:xfrm>
              <a:off x="4097338" y="3823537"/>
              <a:ext cx="990600" cy="37660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 i="1">
                  <a:latin typeface="Calibri" pitchFamily="-96" charset="0"/>
                </a:rPr>
                <a:t>x </a:t>
              </a:r>
              <a:r>
                <a:rPr lang="en-US" sz="1800" b="0">
                  <a:latin typeface="Calibri" pitchFamily="-96" charset="0"/>
                </a:rPr>
                <a:t>+ 8</a:t>
              </a:r>
              <a:endParaRPr lang="en-US" sz="1800" b="0" i="1">
                <a:latin typeface="Calibri" pitchFamily="-96" charset="0"/>
              </a:endParaRPr>
            </a:p>
          </p:txBody>
        </p:sp>
        <p:sp>
          <p:nvSpPr>
            <p:cNvPr id="60427" name="Line 37"/>
            <p:cNvSpPr>
              <a:spLocks noChangeShapeType="1"/>
            </p:cNvSpPr>
            <p:nvPr/>
          </p:nvSpPr>
          <p:spPr bwMode="auto">
            <a:xfrm flipV="1">
              <a:off x="45720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428" name="Text Box 38"/>
            <p:cNvSpPr txBox="1">
              <a:spLocks noChangeArrowheads="1"/>
            </p:cNvSpPr>
            <p:nvPr/>
          </p:nvSpPr>
          <p:spPr bwMode="auto">
            <a:xfrm>
              <a:off x="5029200" y="3823537"/>
              <a:ext cx="990600" cy="37660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 i="1">
                  <a:latin typeface="Calibri" pitchFamily="-96" charset="0"/>
                </a:rPr>
                <a:t>x </a:t>
              </a:r>
              <a:r>
                <a:rPr lang="en-US" sz="1800" b="0">
                  <a:latin typeface="Calibri" pitchFamily="-96" charset="0"/>
                </a:rPr>
                <a:t>+ 12</a:t>
              </a:r>
              <a:endParaRPr lang="en-US" sz="1800" b="0" i="1">
                <a:latin typeface="Calibri" pitchFamily="-96" charset="0"/>
              </a:endParaRPr>
            </a:p>
          </p:txBody>
        </p:sp>
        <p:sp>
          <p:nvSpPr>
            <p:cNvPr id="60429" name="Line 39"/>
            <p:cNvSpPr>
              <a:spLocks noChangeShapeType="1"/>
            </p:cNvSpPr>
            <p:nvPr/>
          </p:nvSpPr>
          <p:spPr bwMode="auto">
            <a:xfrm flipV="1">
              <a:off x="54864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430" name="Text Box 40"/>
            <p:cNvSpPr txBox="1">
              <a:spLocks noChangeArrowheads="1"/>
            </p:cNvSpPr>
            <p:nvPr/>
          </p:nvSpPr>
          <p:spPr bwMode="auto">
            <a:xfrm>
              <a:off x="5943600" y="3823537"/>
              <a:ext cx="990600" cy="37660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 i="1">
                  <a:latin typeface="Calibri" pitchFamily="-96" charset="0"/>
                </a:rPr>
                <a:t>x </a:t>
              </a:r>
              <a:r>
                <a:rPr lang="en-US" sz="1800" b="0">
                  <a:latin typeface="Calibri" pitchFamily="-96" charset="0"/>
                </a:rPr>
                <a:t>+ 16</a:t>
              </a:r>
              <a:endParaRPr lang="en-US" sz="1800" b="0" i="1">
                <a:latin typeface="Calibri" pitchFamily="-96" charset="0"/>
              </a:endParaRPr>
            </a:p>
          </p:txBody>
        </p:sp>
        <p:sp>
          <p:nvSpPr>
            <p:cNvPr id="60431" name="Line 41"/>
            <p:cNvSpPr>
              <a:spLocks noChangeShapeType="1"/>
            </p:cNvSpPr>
            <p:nvPr/>
          </p:nvSpPr>
          <p:spPr bwMode="auto">
            <a:xfrm flipV="1">
              <a:off x="64008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432" name="Text Box 42"/>
            <p:cNvSpPr txBox="1">
              <a:spLocks noChangeArrowheads="1"/>
            </p:cNvSpPr>
            <p:nvPr/>
          </p:nvSpPr>
          <p:spPr bwMode="auto">
            <a:xfrm>
              <a:off x="6858000" y="3823537"/>
              <a:ext cx="990600" cy="37660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0" hangingPunct="0"/>
              <a:r>
                <a:rPr lang="en-US" sz="1800" b="0" i="1">
                  <a:latin typeface="Calibri" pitchFamily="-96" charset="0"/>
                </a:rPr>
                <a:t>x </a:t>
              </a:r>
              <a:r>
                <a:rPr lang="en-US" sz="1800" b="0">
                  <a:latin typeface="Calibri" pitchFamily="-96" charset="0"/>
                </a:rPr>
                <a:t>+ 20</a:t>
              </a:r>
              <a:endParaRPr lang="en-US" sz="1800" b="0" i="1">
                <a:latin typeface="Calibri" pitchFamily="-96" charset="0"/>
              </a:endParaRPr>
            </a:p>
          </p:txBody>
        </p:sp>
        <p:sp>
          <p:nvSpPr>
            <p:cNvPr id="60433" name="Line 43"/>
            <p:cNvSpPr>
              <a:spLocks noChangeShapeType="1"/>
            </p:cNvSpPr>
            <p:nvPr/>
          </p:nvSpPr>
          <p:spPr bwMode="auto">
            <a:xfrm flipV="1">
              <a:off x="7315200" y="3657600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sm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0D4A561E-D50C-E74D-ADE7-206859F90F40}"/>
              </a:ext>
            </a:extLst>
          </p:cNvPr>
          <p:cNvSpPr/>
          <p:nvPr/>
        </p:nvSpPr>
        <p:spPr>
          <a:xfrm>
            <a:off x="685800" y="5486400"/>
            <a:ext cx="4191000" cy="304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18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B1F913F-B732-CD40-BD96-75B4B95E5D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Memory Referencing Bug Example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E47347-8A2B-F24B-931E-6429214D1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9158F-3378-D44B-876B-64E70D409B50}" type="slidenum">
              <a:rPr lang="en-US" smtClean="0">
                <a:solidFill>
                  <a:srgbClr val="297FD5"/>
                </a:solidFill>
              </a:rPr>
              <a:pPr/>
              <a:t>3</a:t>
            </a:fld>
            <a:endParaRPr lang="en-US" dirty="0">
              <a:solidFill>
                <a:srgbClr val="297FD5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67C6C3F-E78B-0040-99CD-BF9AEC8B7287}"/>
              </a:ext>
            </a:extLst>
          </p:cNvPr>
          <p:cNvSpPr txBox="1"/>
          <p:nvPr/>
        </p:nvSpPr>
        <p:spPr>
          <a:xfrm>
            <a:off x="233516" y="1506794"/>
            <a:ext cx="4572000" cy="1754326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void f1(){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double a2[2] = {1.0,2.0};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int a1[4] = {1,2,3,4};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a1[4] = 1413754136;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a1[5] = 1074340347;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26AC8CE-7D82-2047-AA68-5C698501920F}"/>
              </a:ext>
            </a:extLst>
          </p:cNvPr>
          <p:cNvSpPr txBox="1"/>
          <p:nvPr/>
        </p:nvSpPr>
        <p:spPr>
          <a:xfrm>
            <a:off x="233516" y="2941394"/>
            <a:ext cx="4572000" cy="3970318"/>
          </a:xfrm>
          <a:prstGeom prst="rect">
            <a:avLst/>
          </a:prstGeom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f1: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sub    $0x28,%rsp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movsd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0x216(%rip),%xmm0      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movsd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%xmm0,0x10(%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rsp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movsd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0x210(%rip),%xmm0      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movsd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%xmm0,0x18(%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rsp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movl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  $0x1,(%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rsp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movl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  $0x2,0x4(%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rsp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movl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  $0x3,0x8(%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rsp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movl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  $0x4,0xc(%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rsp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movl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  $0x54442d18,0x10(%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rsp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movl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  $0x400921fb,0x14(%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rsp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add    $0x28,%rsp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retq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 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713ACDB-14B9-A740-B07B-F3B0594C3A61}"/>
              </a:ext>
            </a:extLst>
          </p:cNvPr>
          <p:cNvSpPr/>
          <p:nvPr/>
        </p:nvSpPr>
        <p:spPr>
          <a:xfrm>
            <a:off x="5985030" y="1905000"/>
            <a:ext cx="2286000" cy="4786442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13DC77C-2537-8845-8F76-990097F2014B}"/>
              </a:ext>
            </a:extLst>
          </p:cNvPr>
          <p:cNvSpPr/>
          <p:nvPr/>
        </p:nvSpPr>
        <p:spPr>
          <a:xfrm>
            <a:off x="6006051" y="1923360"/>
            <a:ext cx="2286000" cy="523730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2FE6666-26AA-294E-B495-D9F4991DB345}"/>
              </a:ext>
            </a:extLst>
          </p:cNvPr>
          <p:cNvSpPr/>
          <p:nvPr/>
        </p:nvSpPr>
        <p:spPr>
          <a:xfrm>
            <a:off x="5998168" y="2447090"/>
            <a:ext cx="2286000" cy="523730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E5A652B-776B-8F43-97D1-793F1705BE91}"/>
              </a:ext>
            </a:extLst>
          </p:cNvPr>
          <p:cNvSpPr/>
          <p:nvPr/>
        </p:nvSpPr>
        <p:spPr>
          <a:xfrm>
            <a:off x="5998168" y="2983539"/>
            <a:ext cx="2286000" cy="523730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3F882EF-7E7E-9C45-BA90-325F5F7E43E1}"/>
              </a:ext>
            </a:extLst>
          </p:cNvPr>
          <p:cNvSpPr/>
          <p:nvPr/>
        </p:nvSpPr>
        <p:spPr>
          <a:xfrm>
            <a:off x="5998168" y="3507269"/>
            <a:ext cx="2286000" cy="523730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B3FF2F8-2707-7B45-990C-A8B5622A889A}"/>
              </a:ext>
            </a:extLst>
          </p:cNvPr>
          <p:cNvSpPr/>
          <p:nvPr/>
        </p:nvSpPr>
        <p:spPr>
          <a:xfrm>
            <a:off x="5998168" y="4043718"/>
            <a:ext cx="2286000" cy="523730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7D7F8AD-4F50-DA42-A229-FB475B31B8B0}"/>
              </a:ext>
            </a:extLst>
          </p:cNvPr>
          <p:cNvSpPr/>
          <p:nvPr/>
        </p:nvSpPr>
        <p:spPr>
          <a:xfrm>
            <a:off x="6006051" y="4554729"/>
            <a:ext cx="2286000" cy="523730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FC4E791-C509-4646-8F0C-1297347018E9}"/>
              </a:ext>
            </a:extLst>
          </p:cNvPr>
          <p:cNvSpPr/>
          <p:nvPr/>
        </p:nvSpPr>
        <p:spPr>
          <a:xfrm>
            <a:off x="6006051" y="5091178"/>
            <a:ext cx="2286000" cy="523730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F2ABFA6-FAFC-7547-BC99-5D981A87F136}"/>
              </a:ext>
            </a:extLst>
          </p:cNvPr>
          <p:cNvSpPr/>
          <p:nvPr/>
        </p:nvSpPr>
        <p:spPr>
          <a:xfrm>
            <a:off x="6479227" y="2003617"/>
            <a:ext cx="12875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0x40068b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CD1BCDF-36B1-1F45-ADE5-35028152908B}"/>
              </a:ext>
            </a:extLst>
          </p:cNvPr>
          <p:cNvSpPr/>
          <p:nvPr/>
        </p:nvSpPr>
        <p:spPr>
          <a:xfrm>
            <a:off x="6823874" y="3060738"/>
            <a:ext cx="5982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2.0</a:t>
            </a:r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F9D9915-06FC-1A47-AD67-1679F0762003}"/>
              </a:ext>
            </a:extLst>
          </p:cNvPr>
          <p:cNvSpPr/>
          <p:nvPr/>
        </p:nvSpPr>
        <p:spPr>
          <a:xfrm>
            <a:off x="6823872" y="3593454"/>
            <a:ext cx="5982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1.0</a:t>
            </a:r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A5CA509-2CEE-784D-86CA-2D4619E8D04A}"/>
              </a:ext>
            </a:extLst>
          </p:cNvPr>
          <p:cNvSpPr/>
          <p:nvPr/>
        </p:nvSpPr>
        <p:spPr>
          <a:xfrm>
            <a:off x="6976214" y="4515589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2</a:t>
            </a:r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26AA18A-F8CB-CE42-9BEF-936B78786F42}"/>
              </a:ext>
            </a:extLst>
          </p:cNvPr>
          <p:cNvSpPr/>
          <p:nvPr/>
        </p:nvSpPr>
        <p:spPr>
          <a:xfrm>
            <a:off x="6976214" y="4770399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1</a:t>
            </a:r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B74CC89-7EB2-8D42-82EA-E4FACD8E8652}"/>
              </a:ext>
            </a:extLst>
          </p:cNvPr>
          <p:cNvSpPr/>
          <p:nvPr/>
        </p:nvSpPr>
        <p:spPr>
          <a:xfrm>
            <a:off x="6984097" y="4260779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3</a:t>
            </a:r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678D5C3-FC3B-4542-947B-7A00F43B7FAA}"/>
              </a:ext>
            </a:extLst>
          </p:cNvPr>
          <p:cNvSpPr/>
          <p:nvPr/>
        </p:nvSpPr>
        <p:spPr>
          <a:xfrm>
            <a:off x="5994476" y="5631262"/>
            <a:ext cx="2286000" cy="523730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DE7CC51-6209-6345-9E67-9C34402E0064}"/>
              </a:ext>
            </a:extLst>
          </p:cNvPr>
          <p:cNvSpPr/>
          <p:nvPr/>
        </p:nvSpPr>
        <p:spPr>
          <a:xfrm>
            <a:off x="6978438" y="4027364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4</a:t>
            </a:r>
            <a:endParaRPr lang="en-US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1F29C19-A76E-DE49-AAB2-2B94307F40B0}"/>
              </a:ext>
            </a:extLst>
          </p:cNvPr>
          <p:cNvGrpSpPr/>
          <p:nvPr/>
        </p:nvGrpSpPr>
        <p:grpSpPr>
          <a:xfrm>
            <a:off x="4800600" y="2262424"/>
            <a:ext cx="1147558" cy="369332"/>
            <a:chOff x="5405642" y="2781372"/>
            <a:chExt cx="1147558" cy="369332"/>
          </a:xfrm>
        </p:grpSpPr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A3620BBD-0E22-AF4A-ACD5-15668FA9333D}"/>
                </a:ext>
              </a:extLst>
            </p:cNvPr>
            <p:cNvCxnSpPr/>
            <p:nvPr/>
          </p:nvCxnSpPr>
          <p:spPr>
            <a:xfrm>
              <a:off x="6096000" y="2973147"/>
              <a:ext cx="4572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1AF18B7-FCB9-634C-B054-D4AD690A13DC}"/>
                </a:ext>
              </a:extLst>
            </p:cNvPr>
            <p:cNvSpPr txBox="1"/>
            <p:nvPr/>
          </p:nvSpPr>
          <p:spPr>
            <a:xfrm>
              <a:off x="5405642" y="2781372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%</a:t>
              </a:r>
              <a:r>
                <a:rPr lang="en-US" dirty="0" err="1"/>
                <a:t>rsp</a:t>
              </a:r>
              <a:endParaRPr lang="en-US" dirty="0"/>
            </a:p>
          </p:txBody>
        </p:sp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13090DC8-25F3-E84C-AE15-746773202E86}"/>
              </a:ext>
            </a:extLst>
          </p:cNvPr>
          <p:cNvSpPr/>
          <p:nvPr/>
        </p:nvSpPr>
        <p:spPr>
          <a:xfrm>
            <a:off x="5985030" y="6167711"/>
            <a:ext cx="2286000" cy="523730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2CF26DA-544A-4249-94A2-19DFF50DDB90}"/>
              </a:ext>
            </a:extLst>
          </p:cNvPr>
          <p:cNvGrpSpPr/>
          <p:nvPr/>
        </p:nvGrpSpPr>
        <p:grpSpPr>
          <a:xfrm>
            <a:off x="8292051" y="2970820"/>
            <a:ext cx="689154" cy="1072898"/>
            <a:chOff x="8292051" y="2970820"/>
            <a:chExt cx="689154" cy="1072898"/>
          </a:xfrm>
        </p:grpSpPr>
        <p:sp>
          <p:nvSpPr>
            <p:cNvPr id="2" name="Right Brace 1">
              <a:extLst>
                <a:ext uri="{FF2B5EF4-FFF2-40B4-BE49-F238E27FC236}">
                  <a16:creationId xmlns:a16="http://schemas.microsoft.com/office/drawing/2014/main" id="{5E14029E-2506-AF42-8FC4-68505F2C7194}"/>
                </a:ext>
              </a:extLst>
            </p:cNvPr>
            <p:cNvSpPr/>
            <p:nvPr/>
          </p:nvSpPr>
          <p:spPr>
            <a:xfrm>
              <a:off x="8292051" y="2970820"/>
              <a:ext cx="242349" cy="1072898"/>
            </a:xfrm>
            <a:prstGeom prst="rightBrac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D2B6080D-212D-A24B-A398-5B04E8AD2C97}"/>
                </a:ext>
              </a:extLst>
            </p:cNvPr>
            <p:cNvSpPr txBox="1"/>
            <p:nvPr/>
          </p:nvSpPr>
          <p:spPr>
            <a:xfrm>
              <a:off x="8540059" y="3322603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a2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9F385DA-7A06-5343-9BC9-6333E9B32E73}"/>
              </a:ext>
            </a:extLst>
          </p:cNvPr>
          <p:cNvGrpSpPr/>
          <p:nvPr/>
        </p:nvGrpSpPr>
        <p:grpSpPr>
          <a:xfrm>
            <a:off x="8283649" y="4022822"/>
            <a:ext cx="689154" cy="1072898"/>
            <a:chOff x="8292051" y="2970820"/>
            <a:chExt cx="689154" cy="1072898"/>
          </a:xfrm>
        </p:grpSpPr>
        <p:sp>
          <p:nvSpPr>
            <p:cNvPr id="35" name="Right Brace 34">
              <a:extLst>
                <a:ext uri="{FF2B5EF4-FFF2-40B4-BE49-F238E27FC236}">
                  <a16:creationId xmlns:a16="http://schemas.microsoft.com/office/drawing/2014/main" id="{F81B8E17-C3FB-6147-8973-633489AC5DC8}"/>
                </a:ext>
              </a:extLst>
            </p:cNvPr>
            <p:cNvSpPr/>
            <p:nvPr/>
          </p:nvSpPr>
          <p:spPr>
            <a:xfrm>
              <a:off x="8292051" y="2970820"/>
              <a:ext cx="242349" cy="1072898"/>
            </a:xfrm>
            <a:prstGeom prst="rightBrac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3F63897-41FF-7341-81AA-B66A4C0542C2}"/>
                </a:ext>
              </a:extLst>
            </p:cNvPr>
            <p:cNvSpPr txBox="1"/>
            <p:nvPr/>
          </p:nvSpPr>
          <p:spPr>
            <a:xfrm>
              <a:off x="8540059" y="3322603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a1</a:t>
              </a: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76F3D10D-8630-2A45-AAC3-4F2B42E0B648}"/>
              </a:ext>
            </a:extLst>
          </p:cNvPr>
          <p:cNvSpPr/>
          <p:nvPr/>
        </p:nvSpPr>
        <p:spPr>
          <a:xfrm>
            <a:off x="6368192" y="3720950"/>
            <a:ext cx="15632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0x400921fb</a:t>
            </a:r>
            <a:endParaRPr lang="en-US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17F63577-DEAC-9543-9AD1-AE17863BB84E}"/>
              </a:ext>
            </a:extLst>
          </p:cNvPr>
          <p:cNvSpPr/>
          <p:nvPr/>
        </p:nvSpPr>
        <p:spPr>
          <a:xfrm>
            <a:off x="6362533" y="3487535"/>
            <a:ext cx="15632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0x54442d18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8508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05 -2.96296E-6 L 0.00469 0.38565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" y="192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/>
      <p:bldP spid="19" grpId="0"/>
      <p:bldP spid="20" grpId="0"/>
      <p:bldP spid="20" grpId="1"/>
      <p:bldP spid="21" grpId="0"/>
      <p:bldP spid="22" grpId="0"/>
      <p:bldP spid="23" grpId="0"/>
      <p:bldP spid="24" grpId="0" animBg="1"/>
      <p:bldP spid="26" grpId="0"/>
      <p:bldP spid="33" grpId="0" animBg="1"/>
      <p:bldP spid="37" grpId="0"/>
      <p:bldP spid="3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B1F913F-B732-CD40-BD96-75B4B95E5D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Memory Referencing Bug Example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E47347-8A2B-F24B-931E-6429214D1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9158F-3378-D44B-876B-64E70D409B50}" type="slidenum">
              <a:rPr lang="en-US" smtClean="0">
                <a:solidFill>
                  <a:srgbClr val="297FD5"/>
                </a:solidFill>
              </a:rPr>
              <a:pPr/>
              <a:t>4</a:t>
            </a:fld>
            <a:endParaRPr lang="en-US" dirty="0">
              <a:solidFill>
                <a:srgbClr val="297FD5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67C6C3F-E78B-0040-99CD-BF9AEC8B7287}"/>
              </a:ext>
            </a:extLst>
          </p:cNvPr>
          <p:cNvSpPr txBox="1"/>
          <p:nvPr/>
        </p:nvSpPr>
        <p:spPr>
          <a:xfrm>
            <a:off x="233516" y="1506794"/>
            <a:ext cx="4572000" cy="1477328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void f1(){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double a2[2] = {1.0,2.0};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int a1[4] = {1,2,3,4};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a1[10] = 47;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26AC8CE-7D82-2047-AA68-5C698501920F}"/>
              </a:ext>
            </a:extLst>
          </p:cNvPr>
          <p:cNvSpPr txBox="1"/>
          <p:nvPr/>
        </p:nvSpPr>
        <p:spPr>
          <a:xfrm>
            <a:off x="233516" y="2941394"/>
            <a:ext cx="4572000" cy="3693319"/>
          </a:xfrm>
          <a:prstGeom prst="rect">
            <a:avLst/>
          </a:prstGeom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f1: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sub    $0x28,%rsp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movsd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0x216(%rip),%xmm0      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movsd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%xmm0,0x10(%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rsp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movsd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0x210(%rip),%xmm0      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movsd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%xmm0,0x18(%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rsp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movl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  $0x1,(%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rsp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movl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  $0x2,0x4(%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rsp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movl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  $0x3,0x8(%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rsp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movl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  $0x4,0xc(%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rsp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movl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  $0x2f,0x28(%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rsp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add    $0x28,%rsp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retq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 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713ACDB-14B9-A740-B07B-F3B0594C3A61}"/>
              </a:ext>
            </a:extLst>
          </p:cNvPr>
          <p:cNvSpPr/>
          <p:nvPr/>
        </p:nvSpPr>
        <p:spPr>
          <a:xfrm>
            <a:off x="5985030" y="1905000"/>
            <a:ext cx="2286000" cy="4786442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13DC77C-2537-8845-8F76-990097F2014B}"/>
              </a:ext>
            </a:extLst>
          </p:cNvPr>
          <p:cNvSpPr/>
          <p:nvPr/>
        </p:nvSpPr>
        <p:spPr>
          <a:xfrm>
            <a:off x="6006051" y="1923360"/>
            <a:ext cx="2286000" cy="523730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2FE6666-26AA-294E-B495-D9F4991DB345}"/>
              </a:ext>
            </a:extLst>
          </p:cNvPr>
          <p:cNvSpPr/>
          <p:nvPr/>
        </p:nvSpPr>
        <p:spPr>
          <a:xfrm>
            <a:off x="5998168" y="2447090"/>
            <a:ext cx="2286000" cy="523730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E5A652B-776B-8F43-97D1-793F1705BE91}"/>
              </a:ext>
            </a:extLst>
          </p:cNvPr>
          <p:cNvSpPr/>
          <p:nvPr/>
        </p:nvSpPr>
        <p:spPr>
          <a:xfrm>
            <a:off x="5998168" y="2983539"/>
            <a:ext cx="2286000" cy="523730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3F882EF-7E7E-9C45-BA90-325F5F7E43E1}"/>
              </a:ext>
            </a:extLst>
          </p:cNvPr>
          <p:cNvSpPr/>
          <p:nvPr/>
        </p:nvSpPr>
        <p:spPr>
          <a:xfrm>
            <a:off x="5998168" y="3507269"/>
            <a:ext cx="2286000" cy="523730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B3FF2F8-2707-7B45-990C-A8B5622A889A}"/>
              </a:ext>
            </a:extLst>
          </p:cNvPr>
          <p:cNvSpPr/>
          <p:nvPr/>
        </p:nvSpPr>
        <p:spPr>
          <a:xfrm>
            <a:off x="5998168" y="4043718"/>
            <a:ext cx="2286000" cy="523730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7D7F8AD-4F50-DA42-A229-FB475B31B8B0}"/>
              </a:ext>
            </a:extLst>
          </p:cNvPr>
          <p:cNvSpPr/>
          <p:nvPr/>
        </p:nvSpPr>
        <p:spPr>
          <a:xfrm>
            <a:off x="6006051" y="4554729"/>
            <a:ext cx="2286000" cy="523730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FC4E791-C509-4646-8F0C-1297347018E9}"/>
              </a:ext>
            </a:extLst>
          </p:cNvPr>
          <p:cNvSpPr/>
          <p:nvPr/>
        </p:nvSpPr>
        <p:spPr>
          <a:xfrm>
            <a:off x="6006051" y="5091178"/>
            <a:ext cx="2286000" cy="523730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F2ABFA6-FAFC-7547-BC99-5D981A87F136}"/>
              </a:ext>
            </a:extLst>
          </p:cNvPr>
          <p:cNvSpPr/>
          <p:nvPr/>
        </p:nvSpPr>
        <p:spPr>
          <a:xfrm>
            <a:off x="6479227" y="2003617"/>
            <a:ext cx="12875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0x40068b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CD1BCDF-36B1-1F45-ADE5-35028152908B}"/>
              </a:ext>
            </a:extLst>
          </p:cNvPr>
          <p:cNvSpPr/>
          <p:nvPr/>
        </p:nvSpPr>
        <p:spPr>
          <a:xfrm>
            <a:off x="6823874" y="3060738"/>
            <a:ext cx="5982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2.0</a:t>
            </a:r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F9D9915-06FC-1A47-AD67-1679F0762003}"/>
              </a:ext>
            </a:extLst>
          </p:cNvPr>
          <p:cNvSpPr/>
          <p:nvPr/>
        </p:nvSpPr>
        <p:spPr>
          <a:xfrm>
            <a:off x="6823872" y="3593454"/>
            <a:ext cx="5982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1.0</a:t>
            </a:r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A5CA509-2CEE-784D-86CA-2D4619E8D04A}"/>
              </a:ext>
            </a:extLst>
          </p:cNvPr>
          <p:cNvSpPr/>
          <p:nvPr/>
        </p:nvSpPr>
        <p:spPr>
          <a:xfrm>
            <a:off x="6976214" y="4515589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2</a:t>
            </a:r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26AA18A-F8CB-CE42-9BEF-936B78786F42}"/>
              </a:ext>
            </a:extLst>
          </p:cNvPr>
          <p:cNvSpPr/>
          <p:nvPr/>
        </p:nvSpPr>
        <p:spPr>
          <a:xfrm>
            <a:off x="6976214" y="4770399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1</a:t>
            </a:r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B74CC89-7EB2-8D42-82EA-E4FACD8E8652}"/>
              </a:ext>
            </a:extLst>
          </p:cNvPr>
          <p:cNvSpPr/>
          <p:nvPr/>
        </p:nvSpPr>
        <p:spPr>
          <a:xfrm>
            <a:off x="6984097" y="4260779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3</a:t>
            </a:r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678D5C3-FC3B-4542-947B-7A00F43B7FAA}"/>
              </a:ext>
            </a:extLst>
          </p:cNvPr>
          <p:cNvSpPr/>
          <p:nvPr/>
        </p:nvSpPr>
        <p:spPr>
          <a:xfrm>
            <a:off x="5994476" y="5631262"/>
            <a:ext cx="2286000" cy="523730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DE7CC51-6209-6345-9E67-9C34402E0064}"/>
              </a:ext>
            </a:extLst>
          </p:cNvPr>
          <p:cNvSpPr/>
          <p:nvPr/>
        </p:nvSpPr>
        <p:spPr>
          <a:xfrm>
            <a:off x="6978438" y="4027364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4</a:t>
            </a:r>
            <a:endParaRPr lang="en-US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1F29C19-A76E-DE49-AAB2-2B94307F40B0}"/>
              </a:ext>
            </a:extLst>
          </p:cNvPr>
          <p:cNvGrpSpPr/>
          <p:nvPr/>
        </p:nvGrpSpPr>
        <p:grpSpPr>
          <a:xfrm>
            <a:off x="4800600" y="2262424"/>
            <a:ext cx="1147558" cy="369332"/>
            <a:chOff x="5405642" y="2781372"/>
            <a:chExt cx="1147558" cy="369332"/>
          </a:xfrm>
        </p:grpSpPr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A3620BBD-0E22-AF4A-ACD5-15668FA9333D}"/>
                </a:ext>
              </a:extLst>
            </p:cNvPr>
            <p:cNvCxnSpPr/>
            <p:nvPr/>
          </p:nvCxnSpPr>
          <p:spPr>
            <a:xfrm>
              <a:off x="6096000" y="2973147"/>
              <a:ext cx="4572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1AF18B7-FCB9-634C-B054-D4AD690A13DC}"/>
                </a:ext>
              </a:extLst>
            </p:cNvPr>
            <p:cNvSpPr txBox="1"/>
            <p:nvPr/>
          </p:nvSpPr>
          <p:spPr>
            <a:xfrm>
              <a:off x="5405642" y="2781372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%</a:t>
              </a:r>
              <a:r>
                <a:rPr lang="en-US" dirty="0" err="1"/>
                <a:t>rsp</a:t>
              </a:r>
              <a:endParaRPr lang="en-US" dirty="0"/>
            </a:p>
          </p:txBody>
        </p:sp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13090DC8-25F3-E84C-AE15-746773202E86}"/>
              </a:ext>
            </a:extLst>
          </p:cNvPr>
          <p:cNvSpPr/>
          <p:nvPr/>
        </p:nvSpPr>
        <p:spPr>
          <a:xfrm>
            <a:off x="5985030" y="6167711"/>
            <a:ext cx="2286000" cy="523730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2CF26DA-544A-4249-94A2-19DFF50DDB90}"/>
              </a:ext>
            </a:extLst>
          </p:cNvPr>
          <p:cNvGrpSpPr/>
          <p:nvPr/>
        </p:nvGrpSpPr>
        <p:grpSpPr>
          <a:xfrm>
            <a:off x="8292051" y="2970820"/>
            <a:ext cx="689154" cy="1072898"/>
            <a:chOff x="8292051" y="2970820"/>
            <a:chExt cx="689154" cy="1072898"/>
          </a:xfrm>
        </p:grpSpPr>
        <p:sp>
          <p:nvSpPr>
            <p:cNvPr id="2" name="Right Brace 1">
              <a:extLst>
                <a:ext uri="{FF2B5EF4-FFF2-40B4-BE49-F238E27FC236}">
                  <a16:creationId xmlns:a16="http://schemas.microsoft.com/office/drawing/2014/main" id="{5E14029E-2506-AF42-8FC4-68505F2C7194}"/>
                </a:ext>
              </a:extLst>
            </p:cNvPr>
            <p:cNvSpPr/>
            <p:nvPr/>
          </p:nvSpPr>
          <p:spPr>
            <a:xfrm>
              <a:off x="8292051" y="2970820"/>
              <a:ext cx="242349" cy="1072898"/>
            </a:xfrm>
            <a:prstGeom prst="rightBrac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D2B6080D-212D-A24B-A398-5B04E8AD2C97}"/>
                </a:ext>
              </a:extLst>
            </p:cNvPr>
            <p:cNvSpPr txBox="1"/>
            <p:nvPr/>
          </p:nvSpPr>
          <p:spPr>
            <a:xfrm>
              <a:off x="8540059" y="3322603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a2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9F385DA-7A06-5343-9BC9-6333E9B32E73}"/>
              </a:ext>
            </a:extLst>
          </p:cNvPr>
          <p:cNvGrpSpPr/>
          <p:nvPr/>
        </p:nvGrpSpPr>
        <p:grpSpPr>
          <a:xfrm>
            <a:off x="8283649" y="4022822"/>
            <a:ext cx="689154" cy="1072898"/>
            <a:chOff x="8292051" y="2970820"/>
            <a:chExt cx="689154" cy="1072898"/>
          </a:xfrm>
        </p:grpSpPr>
        <p:sp>
          <p:nvSpPr>
            <p:cNvPr id="35" name="Right Brace 34">
              <a:extLst>
                <a:ext uri="{FF2B5EF4-FFF2-40B4-BE49-F238E27FC236}">
                  <a16:creationId xmlns:a16="http://schemas.microsoft.com/office/drawing/2014/main" id="{F81B8E17-C3FB-6147-8973-633489AC5DC8}"/>
                </a:ext>
              </a:extLst>
            </p:cNvPr>
            <p:cNvSpPr/>
            <p:nvPr/>
          </p:nvSpPr>
          <p:spPr>
            <a:xfrm>
              <a:off x="8292051" y="2970820"/>
              <a:ext cx="242349" cy="1072898"/>
            </a:xfrm>
            <a:prstGeom prst="rightBrac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3F63897-41FF-7341-81AA-B66A4C0542C2}"/>
                </a:ext>
              </a:extLst>
            </p:cNvPr>
            <p:cNvSpPr txBox="1"/>
            <p:nvPr/>
          </p:nvSpPr>
          <p:spPr>
            <a:xfrm>
              <a:off x="8540059" y="3322603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a1</a:t>
              </a:r>
            </a:p>
          </p:txBody>
        </p:sp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id="{17F63577-DEAC-9543-9AD1-AE17863BB84E}"/>
              </a:ext>
            </a:extLst>
          </p:cNvPr>
          <p:cNvSpPr/>
          <p:nvPr/>
        </p:nvSpPr>
        <p:spPr>
          <a:xfrm>
            <a:off x="6777309" y="2000559"/>
            <a:ext cx="7361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0x2f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1870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05 -2.96296E-6 L 0.004 0.3838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2" y="191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 0.3838 L 0.00209 0.00741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" y="-188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09 0.00741 L 0.00209 -0.07615 " pathEditMode="relative" ptsTypes="AA">
                                      <p:cBhvr>
                                        <p:cTn id="70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/>
      <p:bldP spid="17" grpId="1"/>
      <p:bldP spid="19" grpId="0"/>
      <p:bldP spid="20" grpId="0"/>
      <p:bldP spid="21" grpId="0"/>
      <p:bldP spid="22" grpId="0"/>
      <p:bldP spid="23" grpId="0"/>
      <p:bldP spid="24" grpId="0" animBg="1"/>
      <p:bldP spid="26" grpId="0"/>
      <p:bldP spid="33" grpId="0" animBg="1"/>
      <p:bldP spid="3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B1F913F-B732-CD40-BD96-75B4B95E5D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Exercise 1: Memory Bugs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77E30BF-339A-634E-86BF-3060BC61F9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the state of the stack immediately before the program returns from f2?</a:t>
            </a:r>
          </a:p>
          <a:p>
            <a:r>
              <a:rPr lang="en-US" dirty="0"/>
              <a:t>What will happen immediately after f2 returns?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E47347-8A2B-F24B-931E-6429214D1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9158F-3378-D44B-876B-64E70D409B50}" type="slidenum">
              <a:rPr lang="en-US" smtClean="0">
                <a:solidFill>
                  <a:srgbClr val="297FD5"/>
                </a:solidFill>
              </a:rPr>
              <a:pPr/>
              <a:t>5</a:t>
            </a:fld>
            <a:endParaRPr lang="en-US" dirty="0">
              <a:solidFill>
                <a:srgbClr val="297FD5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67C6C3F-E78B-0040-99CD-BF9AEC8B7287}"/>
              </a:ext>
            </a:extLst>
          </p:cNvPr>
          <p:cNvSpPr txBox="1"/>
          <p:nvPr/>
        </p:nvSpPr>
        <p:spPr>
          <a:xfrm>
            <a:off x="976058" y="2914471"/>
            <a:ext cx="3493264" cy="1200329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int f2(){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int a1[4] = {1,2,3,4};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a1[6] = 47;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26AC8CE-7D82-2047-AA68-5C698501920F}"/>
              </a:ext>
            </a:extLst>
          </p:cNvPr>
          <p:cNvSpPr txBox="1"/>
          <p:nvPr/>
        </p:nvSpPr>
        <p:spPr>
          <a:xfrm>
            <a:off x="838200" y="4196477"/>
            <a:ext cx="3768980" cy="2585323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f2: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sub    $0x18,%rsp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movl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  $0x1,(%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rsp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movl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  $0x2,0x4(%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rsp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movl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  $0x3,0x8(%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rsp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movl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  $0x4,0xc(%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rsp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movl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  $0x2f,0x18(%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rsp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add    $0x18,%rsp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retq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07FCEEF-5D77-254D-97B9-3DC81CA648EE}"/>
              </a:ext>
            </a:extLst>
          </p:cNvPr>
          <p:cNvSpPr/>
          <p:nvPr/>
        </p:nvSpPr>
        <p:spPr>
          <a:xfrm>
            <a:off x="5860921" y="2896111"/>
            <a:ext cx="2286000" cy="3709907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B5F3711-F0B2-014D-B950-C48F7777586D}"/>
              </a:ext>
            </a:extLst>
          </p:cNvPr>
          <p:cNvSpPr/>
          <p:nvPr/>
        </p:nvSpPr>
        <p:spPr>
          <a:xfrm>
            <a:off x="5881942" y="2914471"/>
            <a:ext cx="2286000" cy="523730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21276E3-386E-CA44-AC8F-719D0F5D1AE9}"/>
              </a:ext>
            </a:extLst>
          </p:cNvPr>
          <p:cNvSpPr/>
          <p:nvPr/>
        </p:nvSpPr>
        <p:spPr>
          <a:xfrm>
            <a:off x="5874059" y="3438201"/>
            <a:ext cx="2286000" cy="523730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73A34F3-E43D-C94E-B46E-C9CC4538D1B9}"/>
              </a:ext>
            </a:extLst>
          </p:cNvPr>
          <p:cNvSpPr/>
          <p:nvPr/>
        </p:nvSpPr>
        <p:spPr>
          <a:xfrm>
            <a:off x="5874059" y="3983296"/>
            <a:ext cx="2286000" cy="523730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620C959-3204-4B4C-97A2-D0E1CE7B9D9F}"/>
              </a:ext>
            </a:extLst>
          </p:cNvPr>
          <p:cNvSpPr/>
          <p:nvPr/>
        </p:nvSpPr>
        <p:spPr>
          <a:xfrm>
            <a:off x="5881942" y="4494307"/>
            <a:ext cx="2286000" cy="523730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6B6AC7F-1C9E-D640-B364-B437E8D8F4A1}"/>
              </a:ext>
            </a:extLst>
          </p:cNvPr>
          <p:cNvSpPr/>
          <p:nvPr/>
        </p:nvSpPr>
        <p:spPr>
          <a:xfrm>
            <a:off x="5881942" y="6082289"/>
            <a:ext cx="2286000" cy="523730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09E1396-02D1-E144-A439-9F7A4EAF2102}"/>
              </a:ext>
            </a:extLst>
          </p:cNvPr>
          <p:cNvSpPr/>
          <p:nvPr/>
        </p:nvSpPr>
        <p:spPr>
          <a:xfrm>
            <a:off x="6355118" y="2994728"/>
            <a:ext cx="12875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0x40068b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C7E9D4A-78E4-8248-92E7-2D9F7CD2D3F6}"/>
              </a:ext>
            </a:extLst>
          </p:cNvPr>
          <p:cNvSpPr/>
          <p:nvPr/>
        </p:nvSpPr>
        <p:spPr>
          <a:xfrm>
            <a:off x="6852105" y="4455167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2</a:t>
            </a:r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5660912-81C0-DA4D-85C1-D3A452153C88}"/>
              </a:ext>
            </a:extLst>
          </p:cNvPr>
          <p:cNvSpPr/>
          <p:nvPr/>
        </p:nvSpPr>
        <p:spPr>
          <a:xfrm>
            <a:off x="6852105" y="4709977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1</a:t>
            </a:r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0B27728-8E12-4849-BA5E-975374E9F58B}"/>
              </a:ext>
            </a:extLst>
          </p:cNvPr>
          <p:cNvSpPr/>
          <p:nvPr/>
        </p:nvSpPr>
        <p:spPr>
          <a:xfrm>
            <a:off x="6859988" y="4200357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3</a:t>
            </a:r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EFC9D6C-9756-8E4F-81CB-B3F1DCF91FE4}"/>
              </a:ext>
            </a:extLst>
          </p:cNvPr>
          <p:cNvSpPr/>
          <p:nvPr/>
        </p:nvSpPr>
        <p:spPr>
          <a:xfrm>
            <a:off x="6854329" y="3966942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4</a:t>
            </a:r>
            <a:endParaRPr lang="en-US"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5A93C25-32D4-5343-A1C9-A4CAC1A832A2}"/>
              </a:ext>
            </a:extLst>
          </p:cNvPr>
          <p:cNvGrpSpPr/>
          <p:nvPr/>
        </p:nvGrpSpPr>
        <p:grpSpPr>
          <a:xfrm>
            <a:off x="4676491" y="3253535"/>
            <a:ext cx="1147558" cy="369332"/>
            <a:chOff x="5405642" y="2781372"/>
            <a:chExt cx="1147558" cy="369332"/>
          </a:xfrm>
        </p:grpSpPr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A4333B2B-4509-DB47-9304-07CBAB4B0838}"/>
                </a:ext>
              </a:extLst>
            </p:cNvPr>
            <p:cNvCxnSpPr/>
            <p:nvPr/>
          </p:nvCxnSpPr>
          <p:spPr>
            <a:xfrm>
              <a:off x="6096000" y="2973147"/>
              <a:ext cx="4572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305BD2B-34A4-1141-909E-4831143E2E61}"/>
                </a:ext>
              </a:extLst>
            </p:cNvPr>
            <p:cNvSpPr txBox="1"/>
            <p:nvPr/>
          </p:nvSpPr>
          <p:spPr>
            <a:xfrm>
              <a:off x="5405642" y="2781372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%</a:t>
              </a:r>
              <a:r>
                <a:rPr lang="en-US" dirty="0" err="1"/>
                <a:t>rsp</a:t>
              </a:r>
              <a:endParaRPr lang="en-US" dirty="0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A494748F-82E5-6048-A63E-316479BF9326}"/>
              </a:ext>
            </a:extLst>
          </p:cNvPr>
          <p:cNvGrpSpPr/>
          <p:nvPr/>
        </p:nvGrpSpPr>
        <p:grpSpPr>
          <a:xfrm>
            <a:off x="8159540" y="3962400"/>
            <a:ext cx="689154" cy="1072898"/>
            <a:chOff x="8292051" y="2970820"/>
            <a:chExt cx="689154" cy="1072898"/>
          </a:xfrm>
        </p:grpSpPr>
        <p:sp>
          <p:nvSpPr>
            <p:cNvPr id="33" name="Right Brace 32">
              <a:extLst>
                <a:ext uri="{FF2B5EF4-FFF2-40B4-BE49-F238E27FC236}">
                  <a16:creationId xmlns:a16="http://schemas.microsoft.com/office/drawing/2014/main" id="{2C662CE4-F1E4-274C-81E0-48818DF46047}"/>
                </a:ext>
              </a:extLst>
            </p:cNvPr>
            <p:cNvSpPr/>
            <p:nvPr/>
          </p:nvSpPr>
          <p:spPr>
            <a:xfrm>
              <a:off x="8292051" y="2970820"/>
              <a:ext cx="242349" cy="1072898"/>
            </a:xfrm>
            <a:prstGeom prst="rightBrac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BA5D1D5-7510-9340-B744-BFF2C864B654}"/>
                </a:ext>
              </a:extLst>
            </p:cNvPr>
            <p:cNvSpPr txBox="1"/>
            <p:nvPr/>
          </p:nvSpPr>
          <p:spPr>
            <a:xfrm>
              <a:off x="8540059" y="3322603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a1</a:t>
              </a:r>
            </a:p>
          </p:txBody>
        </p: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82D0E2EB-E6AB-8A40-9E9D-EBAF1984DE4C}"/>
              </a:ext>
            </a:extLst>
          </p:cNvPr>
          <p:cNvSpPr/>
          <p:nvPr/>
        </p:nvSpPr>
        <p:spPr>
          <a:xfrm>
            <a:off x="6630833" y="2991670"/>
            <a:ext cx="7361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0x2f</a:t>
            </a:r>
            <a:endParaRPr lang="en-US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46BB1CC-571F-4245-98DA-B7603514943E}"/>
              </a:ext>
            </a:extLst>
          </p:cNvPr>
          <p:cNvSpPr/>
          <p:nvPr/>
        </p:nvSpPr>
        <p:spPr>
          <a:xfrm>
            <a:off x="5870367" y="5008922"/>
            <a:ext cx="2286000" cy="523730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C5FF116-E9E3-044E-9606-528621C1DAE0}"/>
              </a:ext>
            </a:extLst>
          </p:cNvPr>
          <p:cNvSpPr/>
          <p:nvPr/>
        </p:nvSpPr>
        <p:spPr>
          <a:xfrm>
            <a:off x="5872591" y="5541298"/>
            <a:ext cx="2286000" cy="523730"/>
          </a:xfrm>
          <a:prstGeom prst="rect">
            <a:avLst/>
          </a:prstGeom>
          <a:noFill/>
          <a:ln w="26424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566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04 2.59259E-6 L 0.00486 0.2331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" y="116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86 0.2331 L 0.00209 0.0074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9" y="-112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09 0.0074 L 0.00209 -0.07616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4" grpId="0" animBg="1"/>
      <p:bldP spid="15" grpId="0" animBg="1"/>
      <p:bldP spid="16" grpId="0" animBg="1"/>
      <p:bldP spid="17" grpId="0"/>
      <p:bldP spid="17" grpId="1"/>
      <p:bldP spid="20" grpId="0"/>
      <p:bldP spid="21" grpId="0"/>
      <p:bldP spid="22" grpId="0"/>
      <p:bldP spid="24" grpId="0"/>
      <p:bldP spid="35" grpId="0"/>
      <p:bldP spid="36" grpId="0" animBg="1"/>
      <p:bldP spid="3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B1F913F-B732-CD40-BD96-75B4B95E5D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Buffer Overflows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B122479-2F5C-A84E-BBB7-2BD00F2A31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73488"/>
            <a:ext cx="8229600" cy="5003512"/>
          </a:xfrm>
        </p:spPr>
        <p:txBody>
          <a:bodyPr/>
          <a:lstStyle/>
          <a:p>
            <a:r>
              <a:rPr lang="en-US" dirty="0"/>
              <a:t>Most common form of memory reference bug</a:t>
            </a:r>
          </a:p>
          <a:p>
            <a:pPr lvl="1"/>
            <a:r>
              <a:rPr lang="en-US" dirty="0"/>
              <a:t>Unchecked lengths on string inputs</a:t>
            </a:r>
          </a:p>
          <a:p>
            <a:pPr lvl="1"/>
            <a:r>
              <a:rPr lang="en-US" dirty="0"/>
              <a:t>Particularly for bounded character arrays on the stack</a:t>
            </a:r>
          </a:p>
          <a:p>
            <a:pPr lvl="2"/>
            <a:r>
              <a:rPr lang="en-US" dirty="0"/>
              <a:t>sometimes referred to as stack smashing</a:t>
            </a:r>
          </a:p>
          <a:p>
            <a:pPr lvl="2"/>
            <a:endParaRPr lang="en-US" dirty="0"/>
          </a:p>
          <a:p>
            <a:pPr lvl="2"/>
            <a:endParaRPr lang="en-US" dirty="0"/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E47347-8A2B-F24B-931E-6429214D1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9158F-3378-D44B-876B-64E70D409B50}" type="slidenum">
              <a:rPr lang="en-US" smtClean="0">
                <a:solidFill>
                  <a:srgbClr val="297FD5"/>
                </a:solidFill>
              </a:rPr>
              <a:pPr/>
              <a:t>6</a:t>
            </a:fld>
            <a:endParaRPr lang="en-US" dirty="0">
              <a:solidFill>
                <a:srgbClr val="297FD5"/>
              </a:solidFill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2FBB91D9-D4B3-F342-8484-0AD9868AB3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3761" y="4953000"/>
            <a:ext cx="3364437" cy="181331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3146425" algn="l"/>
              </a:tabLst>
              <a:defRPr/>
            </a:pPr>
            <a:r>
              <a:rPr lang="en-US" sz="1600" b="1" dirty="0">
                <a:latin typeface="Courier New" pitchFamily="49" charset="0"/>
                <a:ea typeface="MS Mincho" pitchFamily="49" charset="-128"/>
                <a:cs typeface="+mn-cs"/>
              </a:rPr>
              <a:t>echo:</a:t>
            </a:r>
          </a:p>
          <a:p>
            <a:pPr eaLnBrk="0" hangingPunct="0">
              <a:tabLst>
                <a:tab pos="457200" algn="l"/>
                <a:tab pos="3146425" algn="l"/>
              </a:tabLst>
              <a:defRPr/>
            </a:pPr>
            <a:r>
              <a:rPr lang="en-US" sz="1600" b="1" dirty="0">
                <a:latin typeface="Courier New" pitchFamily="49" charset="0"/>
                <a:ea typeface="MS Mincho" pitchFamily="49" charset="-128"/>
                <a:cs typeface="+mn-cs"/>
              </a:rPr>
              <a:t>  </a:t>
            </a:r>
            <a:r>
              <a:rPr lang="en-US" sz="1600" b="1" dirty="0" err="1">
                <a:latin typeface="Courier New" pitchFamily="49" charset="0"/>
                <a:ea typeface="MS Mincho" pitchFamily="49" charset="-128"/>
                <a:cs typeface="+mn-cs"/>
              </a:rPr>
              <a:t>subq</a:t>
            </a:r>
            <a:r>
              <a:rPr lang="en-US" sz="1600" b="1" dirty="0">
                <a:latin typeface="Courier New" pitchFamily="49" charset="0"/>
                <a:ea typeface="MS Mincho" pitchFamily="49" charset="-128"/>
                <a:cs typeface="+mn-cs"/>
              </a:rPr>
              <a:t>  $0x</a:t>
            </a:r>
            <a:r>
              <a:rPr lang="en-US" sz="1600" b="1" dirty="0">
                <a:latin typeface="Courier New" pitchFamily="49" charset="0"/>
                <a:ea typeface="MS Mincho" pitchFamily="49" charset="-128"/>
              </a:rPr>
              <a:t>18</a:t>
            </a:r>
            <a:r>
              <a:rPr lang="en-US" sz="1600" b="1" dirty="0">
                <a:latin typeface="Courier New" pitchFamily="49" charset="0"/>
                <a:ea typeface="MS Mincho" pitchFamily="49" charset="-128"/>
                <a:cs typeface="+mn-cs"/>
              </a:rPr>
              <a:t>, %</a:t>
            </a:r>
            <a:r>
              <a:rPr lang="en-US" sz="1600" b="1" dirty="0" err="1">
                <a:latin typeface="Courier New" pitchFamily="49" charset="0"/>
                <a:ea typeface="MS Mincho" pitchFamily="49" charset="-128"/>
                <a:cs typeface="+mn-cs"/>
              </a:rPr>
              <a:t>rsp</a:t>
            </a:r>
            <a:endParaRPr lang="en-US" sz="1600" b="1" dirty="0">
              <a:latin typeface="Courier New" pitchFamily="49" charset="0"/>
              <a:ea typeface="MS Mincho" pitchFamily="49" charset="-128"/>
              <a:cs typeface="+mn-cs"/>
            </a:endParaRPr>
          </a:p>
          <a:p>
            <a:pPr eaLnBrk="0" hangingPunct="0">
              <a:tabLst>
                <a:tab pos="457200" algn="l"/>
                <a:tab pos="3146425" algn="l"/>
              </a:tabLst>
              <a:defRPr/>
            </a:pPr>
            <a:r>
              <a:rPr lang="en-US" sz="1600" b="1" dirty="0">
                <a:latin typeface="Courier New" pitchFamily="49" charset="0"/>
                <a:ea typeface="MS Mincho" pitchFamily="49" charset="-128"/>
                <a:cs typeface="+mn-cs"/>
              </a:rPr>
              <a:t>  </a:t>
            </a:r>
            <a:r>
              <a:rPr lang="en-US" sz="1600" b="1" dirty="0">
                <a:latin typeface="Courier New" pitchFamily="49" charset="0"/>
                <a:ea typeface="MS Mincho" pitchFamily="49" charset="-128"/>
              </a:rPr>
              <a:t>mov</a:t>
            </a:r>
            <a:r>
              <a:rPr lang="en-US" sz="1600" b="1" dirty="0">
                <a:latin typeface="Courier New" pitchFamily="49" charset="0"/>
                <a:ea typeface="MS Mincho" pitchFamily="49" charset="-128"/>
                <a:cs typeface="+mn-cs"/>
              </a:rPr>
              <a:t>  %</a:t>
            </a:r>
            <a:r>
              <a:rPr lang="en-US" sz="1600" b="1" dirty="0" err="1">
                <a:latin typeface="Courier New" pitchFamily="49" charset="0"/>
                <a:ea typeface="MS Mincho" pitchFamily="49" charset="-128"/>
                <a:cs typeface="+mn-cs"/>
              </a:rPr>
              <a:t>rsp</a:t>
            </a:r>
            <a:r>
              <a:rPr lang="en-US" sz="1600" b="1" dirty="0">
                <a:latin typeface="Courier New" pitchFamily="49" charset="0"/>
                <a:ea typeface="MS Mincho" pitchFamily="49" charset="-128"/>
                <a:cs typeface="+mn-cs"/>
              </a:rPr>
              <a:t>, %</a:t>
            </a:r>
            <a:r>
              <a:rPr lang="en-US" sz="1600" b="1" dirty="0" err="1">
                <a:latin typeface="Courier New" pitchFamily="49" charset="0"/>
                <a:ea typeface="MS Mincho" pitchFamily="49" charset="-128"/>
                <a:cs typeface="+mn-cs"/>
              </a:rPr>
              <a:t>rdi</a:t>
            </a:r>
            <a:endParaRPr lang="en-US" sz="1600" b="1" dirty="0">
              <a:latin typeface="Courier New" pitchFamily="49" charset="0"/>
              <a:ea typeface="MS Mincho" pitchFamily="49" charset="-128"/>
              <a:cs typeface="+mn-cs"/>
            </a:endParaRPr>
          </a:p>
          <a:p>
            <a:pPr eaLnBrk="0" hangingPunct="0">
              <a:tabLst>
                <a:tab pos="457200" algn="l"/>
                <a:tab pos="3146425" algn="l"/>
              </a:tabLst>
              <a:defRPr/>
            </a:pPr>
            <a:r>
              <a:rPr lang="en-US" sz="1600" b="1" dirty="0">
                <a:latin typeface="Courier New" pitchFamily="49" charset="0"/>
                <a:ea typeface="MS Mincho" pitchFamily="49" charset="-128"/>
                <a:cs typeface="+mn-cs"/>
              </a:rPr>
              <a:t>  call  gets</a:t>
            </a:r>
          </a:p>
          <a:p>
            <a:pPr eaLnBrk="0" hangingPunct="0">
              <a:tabLst>
                <a:tab pos="457200" algn="l"/>
                <a:tab pos="3146425" algn="l"/>
              </a:tabLst>
              <a:defRPr/>
            </a:pPr>
            <a:r>
              <a:rPr lang="en-US" sz="1600" b="1" dirty="0">
                <a:latin typeface="Courier New" pitchFamily="49" charset="0"/>
                <a:ea typeface="MS Mincho" pitchFamily="49" charset="-128"/>
                <a:cs typeface="+mn-cs"/>
              </a:rPr>
              <a:t>  </a:t>
            </a:r>
            <a:r>
              <a:rPr lang="en-US" sz="1600" b="1" dirty="0">
                <a:latin typeface="Courier New" pitchFamily="49" charset="0"/>
                <a:ea typeface="MS Mincho" pitchFamily="49" charset="-128"/>
              </a:rPr>
              <a:t>call puts</a:t>
            </a:r>
          </a:p>
          <a:p>
            <a:pPr eaLnBrk="0" hangingPunct="0">
              <a:tabLst>
                <a:tab pos="457200" algn="l"/>
                <a:tab pos="3146425" algn="l"/>
              </a:tabLst>
              <a:defRPr/>
            </a:pPr>
            <a:r>
              <a:rPr lang="en-US" sz="1600" b="1" dirty="0">
                <a:latin typeface="Courier New" pitchFamily="49" charset="0"/>
                <a:ea typeface="MS Mincho" pitchFamily="49" charset="-128"/>
                <a:cs typeface="+mn-cs"/>
              </a:rPr>
              <a:t>  </a:t>
            </a:r>
            <a:r>
              <a:rPr lang="en-US" sz="1600" b="1" dirty="0" err="1">
                <a:latin typeface="Courier New" pitchFamily="49" charset="0"/>
                <a:ea typeface="MS Mincho" pitchFamily="49" charset="-128"/>
                <a:cs typeface="+mn-cs"/>
              </a:rPr>
              <a:t>addq</a:t>
            </a:r>
            <a:r>
              <a:rPr lang="en-US" sz="1600" b="1" dirty="0">
                <a:latin typeface="Courier New" pitchFamily="49" charset="0"/>
                <a:ea typeface="MS Mincho" pitchFamily="49" charset="-128"/>
                <a:cs typeface="+mn-cs"/>
              </a:rPr>
              <a:t>  $0x18, %</a:t>
            </a:r>
            <a:r>
              <a:rPr lang="en-US" sz="1600" b="1" dirty="0" err="1">
                <a:latin typeface="Courier New" pitchFamily="49" charset="0"/>
                <a:ea typeface="MS Mincho" pitchFamily="49" charset="-128"/>
                <a:cs typeface="+mn-cs"/>
              </a:rPr>
              <a:t>rsp</a:t>
            </a:r>
            <a:endParaRPr lang="en-US" sz="1600" b="1" dirty="0">
              <a:latin typeface="Courier New" pitchFamily="49" charset="0"/>
              <a:ea typeface="MS Mincho" pitchFamily="49" charset="-128"/>
              <a:cs typeface="+mn-cs"/>
            </a:endParaRPr>
          </a:p>
          <a:p>
            <a:pPr eaLnBrk="0" hangingPunct="0">
              <a:tabLst>
                <a:tab pos="457200" algn="l"/>
                <a:tab pos="3146425" algn="l"/>
              </a:tabLst>
              <a:defRPr/>
            </a:pPr>
            <a:r>
              <a:rPr lang="en-US" sz="1600" b="1" dirty="0">
                <a:latin typeface="Courier New" pitchFamily="49" charset="0"/>
                <a:ea typeface="MS Mincho" pitchFamily="49" charset="-128"/>
              </a:rPr>
              <a:t>  ret</a:t>
            </a:r>
          </a:p>
        </p:txBody>
      </p:sp>
      <p:sp>
        <p:nvSpPr>
          <p:cNvPr id="10" name="Rectangle 22">
            <a:extLst>
              <a:ext uri="{FF2B5EF4-FFF2-40B4-BE49-F238E27FC236}">
                <a16:creationId xmlns:a16="http://schemas.microsoft.com/office/drawing/2014/main" id="{E5BAA189-2275-CC4C-BC9B-B96664516B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8624" y="4194174"/>
            <a:ext cx="1797050" cy="608299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 b="0" dirty="0">
                <a:latin typeface="Calibri" pitchFamily="34" charset="0"/>
                <a:cs typeface="+mn-cs"/>
              </a:rPr>
              <a:t>Return Address</a:t>
            </a:r>
          </a:p>
          <a:p>
            <a:pPr algn="ctr">
              <a:defRPr/>
            </a:pPr>
            <a:r>
              <a:rPr lang="en-US" sz="1800" b="0" dirty="0">
                <a:latin typeface="Calibri" pitchFamily="34" charset="0"/>
                <a:cs typeface="+mn-cs"/>
              </a:rPr>
              <a:t>(8 bytes)</a:t>
            </a:r>
          </a:p>
        </p:txBody>
      </p:sp>
      <p:sp>
        <p:nvSpPr>
          <p:cNvPr id="11" name="Line 29">
            <a:extLst>
              <a:ext uri="{FF2B5EF4-FFF2-40B4-BE49-F238E27FC236}">
                <a16:creationId xmlns:a16="http://schemas.microsoft.com/office/drawing/2014/main" id="{754A1057-4380-314C-9C92-BF2568809AE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237974" y="6505504"/>
            <a:ext cx="4508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2" name="Rectangle 30">
            <a:extLst>
              <a:ext uri="{FF2B5EF4-FFF2-40B4-BE49-F238E27FC236}">
                <a16:creationId xmlns:a16="http://schemas.microsoft.com/office/drawing/2014/main" id="{8C6472EE-6D11-9C4A-BF78-EC5B27636C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0724" y="6332466"/>
            <a:ext cx="73875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dirty="0">
                <a:latin typeface="Courier New" pitchFamily="49" charset="0"/>
              </a:rPr>
              <a:t>%</a:t>
            </a:r>
            <a:r>
              <a:rPr lang="en-US" sz="1800" dirty="0" err="1">
                <a:latin typeface="Courier New" pitchFamily="49" charset="0"/>
              </a:rPr>
              <a:t>rsp</a:t>
            </a:r>
            <a:endParaRPr lang="en-US" sz="1800" dirty="0">
              <a:latin typeface="Courier New" pitchFamily="49" charset="0"/>
            </a:endParaRPr>
          </a:p>
        </p:txBody>
      </p:sp>
      <p:sp>
        <p:nvSpPr>
          <p:cNvPr id="13" name="Rectangle 31">
            <a:extLst>
              <a:ext uri="{FF2B5EF4-FFF2-40B4-BE49-F238E27FC236}">
                <a16:creationId xmlns:a16="http://schemas.microsoft.com/office/drawing/2014/main" id="{40F11CC8-0938-2A46-867C-0043F901C1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8624" y="3051175"/>
            <a:ext cx="1797050" cy="114300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 algn="ctr">
              <a:defRPr/>
            </a:pPr>
            <a:r>
              <a:rPr lang="en-US" sz="1800" b="0" dirty="0">
                <a:latin typeface="Calibri" pitchFamily="34" charset="0"/>
                <a:cs typeface="+mn-cs"/>
              </a:rPr>
              <a:t>Stack Frame</a:t>
            </a:r>
          </a:p>
          <a:p>
            <a:pPr algn="ctr">
              <a:defRPr/>
            </a:pPr>
            <a:r>
              <a:rPr lang="en-US" sz="1800" b="0" dirty="0">
                <a:latin typeface="Calibri" pitchFamily="34" charset="0"/>
                <a:cs typeface="+mn-cs"/>
              </a:rPr>
              <a:t>for </a:t>
            </a:r>
            <a:r>
              <a:rPr lang="en-US" sz="1800" dirty="0" err="1">
                <a:latin typeface="Courier New" pitchFamily="49" charset="0"/>
                <a:cs typeface="+mn-cs"/>
              </a:rPr>
              <a:t>call_echo</a:t>
            </a:r>
            <a:endParaRPr lang="en-US" sz="1800" dirty="0">
              <a:latin typeface="Courier New" pitchFamily="49" charset="0"/>
              <a:cs typeface="+mn-cs"/>
            </a:endParaRPr>
          </a:p>
        </p:txBody>
      </p:sp>
      <p:sp>
        <p:nvSpPr>
          <p:cNvPr id="14" name="Rectangle 24">
            <a:extLst>
              <a:ext uri="{FF2B5EF4-FFF2-40B4-BE49-F238E27FC236}">
                <a16:creationId xmlns:a16="http://schemas.microsoft.com/office/drawing/2014/main" id="{B1BBCC14-9AAD-5248-B089-9FDF2E24AC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8624" y="6338888"/>
            <a:ext cx="449263" cy="304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 dirty="0">
                <a:latin typeface="Courier New" pitchFamily="49" charset="0"/>
                <a:cs typeface="+mn-cs"/>
              </a:rPr>
              <a:t>[3]</a:t>
            </a:r>
          </a:p>
        </p:txBody>
      </p:sp>
      <p:sp>
        <p:nvSpPr>
          <p:cNvPr id="15" name="Rectangle 25">
            <a:extLst>
              <a:ext uri="{FF2B5EF4-FFF2-40B4-BE49-F238E27FC236}">
                <a16:creationId xmlns:a16="http://schemas.microsoft.com/office/drawing/2014/main" id="{400F0C79-DFC0-2541-B518-25469CDAED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7887" y="6338888"/>
            <a:ext cx="449262" cy="304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>
                <a:latin typeface="Courier New" pitchFamily="49" charset="0"/>
                <a:cs typeface="+mn-cs"/>
              </a:rPr>
              <a:t>[2]</a:t>
            </a:r>
          </a:p>
        </p:txBody>
      </p:sp>
      <p:sp>
        <p:nvSpPr>
          <p:cNvPr id="16" name="Rectangle 26">
            <a:extLst>
              <a:ext uri="{FF2B5EF4-FFF2-40B4-BE49-F238E27FC236}">
                <a16:creationId xmlns:a16="http://schemas.microsoft.com/office/drawing/2014/main" id="{3A949A09-D922-754D-AD74-4062E1B53B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7149" y="6338888"/>
            <a:ext cx="449263" cy="304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>
                <a:latin typeface="Courier New" pitchFamily="49" charset="0"/>
                <a:cs typeface="+mn-cs"/>
              </a:rPr>
              <a:t>[1]</a:t>
            </a:r>
          </a:p>
        </p:txBody>
      </p:sp>
      <p:sp>
        <p:nvSpPr>
          <p:cNvPr id="17" name="Rectangle 27">
            <a:extLst>
              <a:ext uri="{FF2B5EF4-FFF2-40B4-BE49-F238E27FC236}">
                <a16:creationId xmlns:a16="http://schemas.microsoft.com/office/drawing/2014/main" id="{D2624451-BAC4-E747-8FA1-6F2FCBEA9E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66412" y="6338888"/>
            <a:ext cx="449262" cy="304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>
                <a:latin typeface="Courier New" pitchFamily="49" charset="0"/>
                <a:cs typeface="+mn-cs"/>
              </a:rPr>
              <a:t>[0]</a:t>
            </a:r>
          </a:p>
        </p:txBody>
      </p:sp>
      <p:sp>
        <p:nvSpPr>
          <p:cNvPr id="18" name="Rectangle 28">
            <a:extLst>
              <a:ext uri="{FF2B5EF4-FFF2-40B4-BE49-F238E27FC236}">
                <a16:creationId xmlns:a16="http://schemas.microsoft.com/office/drawing/2014/main" id="{CA783F10-198A-9548-8A4E-8FA2F84214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5674" y="6338888"/>
            <a:ext cx="5937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dirty="0" err="1">
                <a:latin typeface="Courier New" pitchFamily="49" charset="0"/>
              </a:rPr>
              <a:t>buf</a:t>
            </a:r>
            <a:endParaRPr lang="en-US" sz="1800" dirty="0">
              <a:latin typeface="Courier New" pitchFamily="49" charset="0"/>
            </a:endParaRPr>
          </a:p>
        </p:txBody>
      </p:sp>
      <p:sp>
        <p:nvSpPr>
          <p:cNvPr id="19" name="Rectangle 23">
            <a:extLst>
              <a:ext uri="{FF2B5EF4-FFF2-40B4-BE49-F238E27FC236}">
                <a16:creationId xmlns:a16="http://schemas.microsoft.com/office/drawing/2014/main" id="{B292AF58-5564-384F-9150-A3400D2424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8624" y="4803775"/>
            <a:ext cx="1797050" cy="15312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 dirty="0">
                <a:latin typeface="Calibri" pitchFamily="34" charset="0"/>
              </a:rPr>
              <a:t>Stack </a:t>
            </a:r>
            <a:r>
              <a:rPr lang="en-US" dirty="0">
                <a:latin typeface="Calibri" pitchFamily="34" charset="0"/>
              </a:rPr>
              <a:t>Frame </a:t>
            </a:r>
          </a:p>
          <a:p>
            <a:pPr algn="ctr">
              <a:defRPr/>
            </a:pPr>
            <a:r>
              <a:rPr lang="en-US" dirty="0">
                <a:latin typeface="Calibri" pitchFamily="34" charset="0"/>
              </a:rPr>
              <a:t>for</a:t>
            </a:r>
            <a:r>
              <a:rPr lang="en-US" dirty="0">
                <a:latin typeface="Courier New" pitchFamily="49" charset="0"/>
              </a:rPr>
              <a:t> echo</a:t>
            </a:r>
            <a:r>
              <a:rPr lang="en-US" dirty="0">
                <a:latin typeface="Calibri" pitchFamily="34" charset="0"/>
              </a:rPr>
              <a:t> </a:t>
            </a:r>
            <a:endParaRPr lang="en-US" sz="1800" dirty="0">
              <a:latin typeface="Courier New" pitchFamily="49" charset="0"/>
            </a:endParaRPr>
          </a:p>
        </p:txBody>
      </p:sp>
      <p:sp>
        <p:nvSpPr>
          <p:cNvPr id="20" name="Rectangle 22">
            <a:extLst>
              <a:ext uri="{FF2B5EF4-FFF2-40B4-BE49-F238E27FC236}">
                <a16:creationId xmlns:a16="http://schemas.microsoft.com/office/drawing/2014/main" id="{ECAC7693-FDC7-9145-8F9D-1913906553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8624" y="4187997"/>
            <a:ext cx="1797050" cy="608299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 b="0" dirty="0">
                <a:latin typeface="Calibri" pitchFamily="34" charset="0"/>
                <a:cs typeface="+mn-cs"/>
              </a:rPr>
              <a:t>Return Address</a:t>
            </a:r>
          </a:p>
          <a:p>
            <a:pPr algn="ctr">
              <a:defRPr/>
            </a:pPr>
            <a:r>
              <a:rPr lang="en-US" sz="1800" b="0" dirty="0">
                <a:latin typeface="Calibri" pitchFamily="34" charset="0"/>
                <a:cs typeface="+mn-cs"/>
              </a:rPr>
              <a:t>(8 bytes)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87FD334-86B2-E440-A3E5-EA12E37581B2}"/>
              </a:ext>
            </a:extLst>
          </p:cNvPr>
          <p:cNvGrpSpPr/>
          <p:nvPr/>
        </p:nvGrpSpPr>
        <p:grpSpPr>
          <a:xfrm>
            <a:off x="818624" y="4467225"/>
            <a:ext cx="1797050" cy="304800"/>
            <a:chOff x="2377022" y="2811289"/>
            <a:chExt cx="1797050" cy="304800"/>
          </a:xfrm>
        </p:grpSpPr>
        <p:sp>
          <p:nvSpPr>
            <p:cNvPr id="22" name="Rectangle 24">
              <a:extLst>
                <a:ext uri="{FF2B5EF4-FFF2-40B4-BE49-F238E27FC236}">
                  <a16:creationId xmlns:a16="http://schemas.microsoft.com/office/drawing/2014/main" id="{24111610-9DDD-D04E-B78A-EA71B0401E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7022" y="2811289"/>
              <a:ext cx="449263" cy="3048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23" name="Rectangle 25">
              <a:extLst>
                <a:ext uri="{FF2B5EF4-FFF2-40B4-BE49-F238E27FC236}">
                  <a16:creationId xmlns:a16="http://schemas.microsoft.com/office/drawing/2014/main" id="{59321D3E-A77F-2243-88BF-1C33A6F13A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26285" y="2811289"/>
              <a:ext cx="449262" cy="3048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40</a:t>
              </a:r>
            </a:p>
          </p:txBody>
        </p:sp>
        <p:sp>
          <p:nvSpPr>
            <p:cNvPr id="24" name="Rectangle 26">
              <a:extLst>
                <a:ext uri="{FF2B5EF4-FFF2-40B4-BE49-F238E27FC236}">
                  <a16:creationId xmlns:a16="http://schemas.microsoft.com/office/drawing/2014/main" id="{21E43268-6B24-7342-83BA-F255F17EC6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75547" y="2811289"/>
              <a:ext cx="449263" cy="3048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06</a:t>
              </a:r>
            </a:p>
          </p:txBody>
        </p:sp>
        <p:sp>
          <p:nvSpPr>
            <p:cNvPr id="25" name="Rectangle 27">
              <a:extLst>
                <a:ext uri="{FF2B5EF4-FFF2-40B4-BE49-F238E27FC236}">
                  <a16:creationId xmlns:a16="http://schemas.microsoft.com/office/drawing/2014/main" id="{1BA73359-15E6-4447-9B10-2B6F0DF5B2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24810" y="2811289"/>
              <a:ext cx="449262" cy="3048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f6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B05F977-E6D4-574D-AF4D-B99AFD427981}"/>
              </a:ext>
            </a:extLst>
          </p:cNvPr>
          <p:cNvGrpSpPr/>
          <p:nvPr/>
        </p:nvGrpSpPr>
        <p:grpSpPr>
          <a:xfrm>
            <a:off x="813816" y="4166006"/>
            <a:ext cx="1797050" cy="321921"/>
            <a:chOff x="2367406" y="2811288"/>
            <a:chExt cx="1797050" cy="321921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A98FA985-9C11-7949-BD1D-1D3B9802AA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406" y="2811288"/>
              <a:ext cx="458879" cy="30870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9C317105-869C-8B49-9234-5F44E02FB0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1093" y="2811288"/>
              <a:ext cx="444454" cy="30763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6F7A630C-B2F4-174B-AB6E-88ACAD4ECA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80355" y="2811289"/>
              <a:ext cx="444455" cy="30763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007BF0B1-1282-3143-8270-F03C1ABDFB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15193" y="2811288"/>
              <a:ext cx="449263" cy="32192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00</a:t>
              </a:r>
            </a:p>
          </p:txBody>
        </p:sp>
      </p:grpSp>
      <p:sp>
        <p:nvSpPr>
          <p:cNvPr id="31" name="Rectangle 30">
            <a:extLst>
              <a:ext uri="{FF2B5EF4-FFF2-40B4-BE49-F238E27FC236}">
                <a16:creationId xmlns:a16="http://schemas.microsoft.com/office/drawing/2014/main" id="{74E148AD-DD19-3040-91EA-9CC4E50FA5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6045" y="4193401"/>
            <a:ext cx="101181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dirty="0">
                <a:latin typeface="Courier New" pitchFamily="49" charset="0"/>
              </a:rPr>
              <a:t>saved </a:t>
            </a:r>
          </a:p>
          <a:p>
            <a:r>
              <a:rPr lang="en-US" sz="1800" dirty="0">
                <a:latin typeface="Courier New" pitchFamily="49" charset="0"/>
              </a:rPr>
              <a:t>%rip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87B1A507-2724-7C4C-A65B-F458E19AAAC3}"/>
              </a:ext>
            </a:extLst>
          </p:cNvPr>
          <p:cNvGrpSpPr/>
          <p:nvPr/>
        </p:nvGrpSpPr>
        <p:grpSpPr>
          <a:xfrm>
            <a:off x="818624" y="4478514"/>
            <a:ext cx="1797050" cy="2150886"/>
            <a:chOff x="533400" y="3335514"/>
            <a:chExt cx="1797050" cy="2150886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E6B0FD4F-3989-B94B-BF57-7C34A1208AE3}"/>
                </a:ext>
              </a:extLst>
            </p:cNvPr>
            <p:cNvGrpSpPr/>
            <p:nvPr/>
          </p:nvGrpSpPr>
          <p:grpSpPr>
            <a:xfrm>
              <a:off x="533400" y="3625490"/>
              <a:ext cx="1797050" cy="1860910"/>
              <a:chOff x="533400" y="3625490"/>
              <a:chExt cx="1797050" cy="1860910"/>
            </a:xfrm>
          </p:grpSpPr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65F511E2-A55E-5A4C-8013-8DFADC0579AC}"/>
                  </a:ext>
                </a:extLst>
              </p:cNvPr>
              <p:cNvGrpSpPr/>
              <p:nvPr/>
            </p:nvGrpSpPr>
            <p:grpSpPr>
              <a:xfrm>
                <a:off x="533400" y="5181600"/>
                <a:ext cx="1797050" cy="304800"/>
                <a:chOff x="533400" y="4648200"/>
                <a:chExt cx="1797050" cy="304800"/>
              </a:xfrm>
            </p:grpSpPr>
            <p:sp>
              <p:nvSpPr>
                <p:cNvPr id="62" name="Rectangle 24">
                  <a:extLst>
                    <a:ext uri="{FF2B5EF4-FFF2-40B4-BE49-F238E27FC236}">
                      <a16:creationId xmlns:a16="http://schemas.microsoft.com/office/drawing/2014/main" id="{4A8A49D9-49C4-3F49-BBDD-DC4D4BBB21F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3400" y="4648200"/>
                  <a:ext cx="449263" cy="304800"/>
                </a:xfrm>
                <a:prstGeom prst="rec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defRPr/>
                  </a:pPr>
                  <a:r>
                    <a:rPr lang="en-US" sz="1800" dirty="0">
                      <a:latin typeface="Courier New" pitchFamily="49" charset="0"/>
                      <a:cs typeface="+mn-cs"/>
                    </a:rPr>
                    <a:t>33</a:t>
                  </a:r>
                </a:p>
              </p:txBody>
            </p:sp>
            <p:sp>
              <p:nvSpPr>
                <p:cNvPr id="63" name="Rectangle 25">
                  <a:extLst>
                    <a:ext uri="{FF2B5EF4-FFF2-40B4-BE49-F238E27FC236}">
                      <a16:creationId xmlns:a16="http://schemas.microsoft.com/office/drawing/2014/main" id="{D85CFE76-8C42-FC4F-8452-1AA21D7DD6E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82663" y="4648200"/>
                  <a:ext cx="449262" cy="304800"/>
                </a:xfrm>
                <a:prstGeom prst="rec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defRPr/>
                  </a:pPr>
                  <a:r>
                    <a:rPr lang="en-US" sz="1800" dirty="0">
                      <a:latin typeface="Courier New" pitchFamily="49" charset="0"/>
                      <a:cs typeface="+mn-cs"/>
                    </a:rPr>
                    <a:t>32</a:t>
                  </a:r>
                </a:p>
              </p:txBody>
            </p:sp>
            <p:sp>
              <p:nvSpPr>
                <p:cNvPr id="64" name="Rectangle 26">
                  <a:extLst>
                    <a:ext uri="{FF2B5EF4-FFF2-40B4-BE49-F238E27FC236}">
                      <a16:creationId xmlns:a16="http://schemas.microsoft.com/office/drawing/2014/main" id="{6C804C47-D896-144E-AC1E-AE883A40A04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31925" y="4648200"/>
                  <a:ext cx="449263" cy="304800"/>
                </a:xfrm>
                <a:prstGeom prst="rec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defRPr/>
                  </a:pPr>
                  <a:r>
                    <a:rPr lang="en-US" sz="1800" dirty="0">
                      <a:latin typeface="Courier New" pitchFamily="49" charset="0"/>
                      <a:cs typeface="+mn-cs"/>
                    </a:rPr>
                    <a:t>31</a:t>
                  </a:r>
                </a:p>
              </p:txBody>
            </p:sp>
            <p:sp>
              <p:nvSpPr>
                <p:cNvPr id="65" name="Rectangle 27">
                  <a:extLst>
                    <a:ext uri="{FF2B5EF4-FFF2-40B4-BE49-F238E27FC236}">
                      <a16:creationId xmlns:a16="http://schemas.microsoft.com/office/drawing/2014/main" id="{142C0225-88BB-874F-8934-101226C1103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81188" y="4648200"/>
                  <a:ext cx="449262" cy="304800"/>
                </a:xfrm>
                <a:prstGeom prst="rec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defRPr/>
                  </a:pPr>
                  <a:r>
                    <a:rPr lang="en-US" sz="1800" dirty="0">
                      <a:latin typeface="Courier New" pitchFamily="49" charset="0"/>
                      <a:cs typeface="+mn-cs"/>
                    </a:rPr>
                    <a:t>30</a:t>
                  </a:r>
                </a:p>
              </p:txBody>
            </p:sp>
          </p:grpSp>
          <p:sp>
            <p:nvSpPr>
              <p:cNvPr id="36" name="Rectangle 23">
                <a:extLst>
                  <a:ext uri="{FF2B5EF4-FFF2-40B4-BE49-F238E27FC236}">
                    <a16:creationId xmlns:a16="http://schemas.microsoft.com/office/drawing/2014/main" id="{6A3736D0-8037-4A47-A07E-1CE144AA12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3400" y="3646487"/>
                <a:ext cx="1797050" cy="1531207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b="0" dirty="0">
                    <a:latin typeface="Calibri" pitchFamily="34" charset="0"/>
                  </a:rPr>
                  <a:t>20 bytes unused</a:t>
                </a:r>
                <a:endParaRPr lang="en-US" sz="1800" dirty="0">
                  <a:latin typeface="Courier New" pitchFamily="49" charset="0"/>
                </a:endParaRPr>
              </a:p>
            </p:txBody>
          </p: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8C19F7C2-0DCD-B744-B2A5-C356D7BC8264}"/>
                  </a:ext>
                </a:extLst>
              </p:cNvPr>
              <p:cNvGrpSpPr/>
              <p:nvPr/>
            </p:nvGrpSpPr>
            <p:grpSpPr>
              <a:xfrm>
                <a:off x="533400" y="4870378"/>
                <a:ext cx="1797050" cy="304800"/>
                <a:chOff x="533400" y="4648200"/>
                <a:chExt cx="1797050" cy="304800"/>
              </a:xfrm>
            </p:grpSpPr>
            <p:sp>
              <p:nvSpPr>
                <p:cNvPr id="58" name="Rectangle 24">
                  <a:extLst>
                    <a:ext uri="{FF2B5EF4-FFF2-40B4-BE49-F238E27FC236}">
                      <a16:creationId xmlns:a16="http://schemas.microsoft.com/office/drawing/2014/main" id="{A1DBE394-4659-5240-9885-3DA90798D31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3400" y="4648200"/>
                  <a:ext cx="449263" cy="304800"/>
                </a:xfrm>
                <a:prstGeom prst="rec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defRPr/>
                  </a:pPr>
                  <a:r>
                    <a:rPr lang="en-US" sz="1800" dirty="0">
                      <a:latin typeface="Courier New" pitchFamily="49" charset="0"/>
                      <a:cs typeface="+mn-cs"/>
                    </a:rPr>
                    <a:t>37</a:t>
                  </a:r>
                </a:p>
              </p:txBody>
            </p:sp>
            <p:sp>
              <p:nvSpPr>
                <p:cNvPr id="59" name="Rectangle 25">
                  <a:extLst>
                    <a:ext uri="{FF2B5EF4-FFF2-40B4-BE49-F238E27FC236}">
                      <a16:creationId xmlns:a16="http://schemas.microsoft.com/office/drawing/2014/main" id="{410F747E-90D8-6F45-A92A-898428AA57B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82663" y="4648200"/>
                  <a:ext cx="449262" cy="304800"/>
                </a:xfrm>
                <a:prstGeom prst="rec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defRPr/>
                  </a:pPr>
                  <a:r>
                    <a:rPr lang="en-US" sz="1800" dirty="0">
                      <a:latin typeface="Courier New" pitchFamily="49" charset="0"/>
                      <a:cs typeface="+mn-cs"/>
                    </a:rPr>
                    <a:t>36</a:t>
                  </a:r>
                </a:p>
              </p:txBody>
            </p:sp>
            <p:sp>
              <p:nvSpPr>
                <p:cNvPr id="60" name="Rectangle 26">
                  <a:extLst>
                    <a:ext uri="{FF2B5EF4-FFF2-40B4-BE49-F238E27FC236}">
                      <a16:creationId xmlns:a16="http://schemas.microsoft.com/office/drawing/2014/main" id="{68AD04D9-0D7F-9847-93F5-AE4C891D0C2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31925" y="4648200"/>
                  <a:ext cx="449263" cy="304800"/>
                </a:xfrm>
                <a:prstGeom prst="rec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defRPr/>
                  </a:pPr>
                  <a:r>
                    <a:rPr lang="en-US" sz="1800" dirty="0">
                      <a:latin typeface="Courier New" pitchFamily="49" charset="0"/>
                      <a:cs typeface="+mn-cs"/>
                    </a:rPr>
                    <a:t>35</a:t>
                  </a:r>
                </a:p>
              </p:txBody>
            </p:sp>
            <p:sp>
              <p:nvSpPr>
                <p:cNvPr id="61" name="Rectangle 27">
                  <a:extLst>
                    <a:ext uri="{FF2B5EF4-FFF2-40B4-BE49-F238E27FC236}">
                      <a16:creationId xmlns:a16="http://schemas.microsoft.com/office/drawing/2014/main" id="{E695ECC6-D497-1942-B95D-89AD129B8E6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81188" y="4648200"/>
                  <a:ext cx="449262" cy="304800"/>
                </a:xfrm>
                <a:prstGeom prst="rec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defRPr/>
                  </a:pPr>
                  <a:r>
                    <a:rPr lang="en-US" sz="1800" dirty="0">
                      <a:latin typeface="Courier New" pitchFamily="49" charset="0"/>
                      <a:cs typeface="+mn-cs"/>
                    </a:rPr>
                    <a:t>34</a:t>
                  </a:r>
                </a:p>
              </p:txBody>
            </p:sp>
          </p:grpSp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46843EFA-0DFF-064A-982E-7D05AEC0E1F9}"/>
                  </a:ext>
                </a:extLst>
              </p:cNvPr>
              <p:cNvGrpSpPr/>
              <p:nvPr/>
            </p:nvGrpSpPr>
            <p:grpSpPr>
              <a:xfrm>
                <a:off x="533400" y="4559156"/>
                <a:ext cx="1797050" cy="304800"/>
                <a:chOff x="533400" y="4648200"/>
                <a:chExt cx="1797050" cy="304800"/>
              </a:xfrm>
            </p:grpSpPr>
            <p:sp>
              <p:nvSpPr>
                <p:cNvPr id="54" name="Rectangle 24">
                  <a:extLst>
                    <a:ext uri="{FF2B5EF4-FFF2-40B4-BE49-F238E27FC236}">
                      <a16:creationId xmlns:a16="http://schemas.microsoft.com/office/drawing/2014/main" id="{48EA6EB6-220B-6A49-B801-397BAD70C54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3400" y="4648200"/>
                  <a:ext cx="449263" cy="304800"/>
                </a:xfrm>
                <a:prstGeom prst="rec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defRPr/>
                  </a:pPr>
                  <a:r>
                    <a:rPr lang="en-US" sz="1800" dirty="0">
                      <a:latin typeface="Courier New" pitchFamily="49" charset="0"/>
                      <a:cs typeface="+mn-cs"/>
                    </a:rPr>
                    <a:t>31</a:t>
                  </a:r>
                </a:p>
              </p:txBody>
            </p:sp>
            <p:sp>
              <p:nvSpPr>
                <p:cNvPr id="55" name="Rectangle 25">
                  <a:extLst>
                    <a:ext uri="{FF2B5EF4-FFF2-40B4-BE49-F238E27FC236}">
                      <a16:creationId xmlns:a16="http://schemas.microsoft.com/office/drawing/2014/main" id="{3F96F1A5-A168-604F-9BB1-09DC56AD27F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82663" y="4648200"/>
                  <a:ext cx="449262" cy="304800"/>
                </a:xfrm>
                <a:prstGeom prst="rec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defRPr/>
                  </a:pPr>
                  <a:r>
                    <a:rPr lang="en-US" sz="1800" dirty="0">
                      <a:latin typeface="Courier New" pitchFamily="49" charset="0"/>
                      <a:cs typeface="+mn-cs"/>
                    </a:rPr>
                    <a:t>30</a:t>
                  </a:r>
                </a:p>
              </p:txBody>
            </p:sp>
            <p:sp>
              <p:nvSpPr>
                <p:cNvPr id="56" name="Rectangle 26">
                  <a:extLst>
                    <a:ext uri="{FF2B5EF4-FFF2-40B4-BE49-F238E27FC236}">
                      <a16:creationId xmlns:a16="http://schemas.microsoft.com/office/drawing/2014/main" id="{2465F675-10F9-AF41-98FE-7AA60F191D4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31925" y="4648200"/>
                  <a:ext cx="449263" cy="304800"/>
                </a:xfrm>
                <a:prstGeom prst="rec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defRPr/>
                  </a:pPr>
                  <a:r>
                    <a:rPr lang="en-US" sz="1800" dirty="0">
                      <a:latin typeface="Courier New" pitchFamily="49" charset="0"/>
                      <a:cs typeface="+mn-cs"/>
                    </a:rPr>
                    <a:t>39</a:t>
                  </a:r>
                </a:p>
              </p:txBody>
            </p:sp>
            <p:sp>
              <p:nvSpPr>
                <p:cNvPr id="57" name="Rectangle 27">
                  <a:extLst>
                    <a:ext uri="{FF2B5EF4-FFF2-40B4-BE49-F238E27FC236}">
                      <a16:creationId xmlns:a16="http://schemas.microsoft.com/office/drawing/2014/main" id="{CA1C001E-A0E9-5449-A899-4331C269506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81188" y="4648200"/>
                  <a:ext cx="449262" cy="304800"/>
                </a:xfrm>
                <a:prstGeom prst="rec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defRPr/>
                  </a:pPr>
                  <a:r>
                    <a:rPr lang="en-US" sz="1800" dirty="0">
                      <a:latin typeface="Courier New" pitchFamily="49" charset="0"/>
                      <a:cs typeface="+mn-cs"/>
                    </a:rPr>
                    <a:t>38</a:t>
                  </a:r>
                </a:p>
              </p:txBody>
            </p:sp>
          </p:grpSp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1E66C32A-9F03-1E4E-B0F7-0BBA04E4D800}"/>
                  </a:ext>
                </a:extLst>
              </p:cNvPr>
              <p:cNvGrpSpPr/>
              <p:nvPr/>
            </p:nvGrpSpPr>
            <p:grpSpPr>
              <a:xfrm>
                <a:off x="533400" y="4247934"/>
                <a:ext cx="1797050" cy="304800"/>
                <a:chOff x="533400" y="4648200"/>
                <a:chExt cx="1797050" cy="304800"/>
              </a:xfrm>
            </p:grpSpPr>
            <p:sp>
              <p:nvSpPr>
                <p:cNvPr id="50" name="Rectangle 24">
                  <a:extLst>
                    <a:ext uri="{FF2B5EF4-FFF2-40B4-BE49-F238E27FC236}">
                      <a16:creationId xmlns:a16="http://schemas.microsoft.com/office/drawing/2014/main" id="{6F367491-3674-444B-BB41-2E1AC5DB5FF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3400" y="4648200"/>
                  <a:ext cx="449263" cy="304800"/>
                </a:xfrm>
                <a:prstGeom prst="rec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defRPr/>
                  </a:pPr>
                  <a:r>
                    <a:rPr lang="en-US" sz="1800" dirty="0">
                      <a:latin typeface="Courier New" pitchFamily="49" charset="0"/>
                      <a:cs typeface="+mn-cs"/>
                    </a:rPr>
                    <a:t>35</a:t>
                  </a:r>
                </a:p>
              </p:txBody>
            </p:sp>
            <p:sp>
              <p:nvSpPr>
                <p:cNvPr id="51" name="Rectangle 25">
                  <a:extLst>
                    <a:ext uri="{FF2B5EF4-FFF2-40B4-BE49-F238E27FC236}">
                      <a16:creationId xmlns:a16="http://schemas.microsoft.com/office/drawing/2014/main" id="{33CF27C5-C05F-A149-8050-901D64866F5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82663" y="4648200"/>
                  <a:ext cx="449262" cy="304800"/>
                </a:xfrm>
                <a:prstGeom prst="rec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defRPr/>
                  </a:pPr>
                  <a:r>
                    <a:rPr lang="en-US" sz="1800" dirty="0">
                      <a:latin typeface="Courier New" pitchFamily="49" charset="0"/>
                      <a:cs typeface="+mn-cs"/>
                    </a:rPr>
                    <a:t>34</a:t>
                  </a:r>
                </a:p>
              </p:txBody>
            </p:sp>
            <p:sp>
              <p:nvSpPr>
                <p:cNvPr id="52" name="Rectangle 26">
                  <a:extLst>
                    <a:ext uri="{FF2B5EF4-FFF2-40B4-BE49-F238E27FC236}">
                      <a16:creationId xmlns:a16="http://schemas.microsoft.com/office/drawing/2014/main" id="{0177743C-A0B9-904C-B153-36D6CE6508B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31925" y="4648200"/>
                  <a:ext cx="449263" cy="304800"/>
                </a:xfrm>
                <a:prstGeom prst="rec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defRPr/>
                  </a:pPr>
                  <a:r>
                    <a:rPr lang="en-US" sz="1800" dirty="0">
                      <a:latin typeface="Courier New" pitchFamily="49" charset="0"/>
                      <a:cs typeface="+mn-cs"/>
                    </a:rPr>
                    <a:t>33</a:t>
                  </a:r>
                </a:p>
              </p:txBody>
            </p:sp>
            <p:sp>
              <p:nvSpPr>
                <p:cNvPr id="53" name="Rectangle 27">
                  <a:extLst>
                    <a:ext uri="{FF2B5EF4-FFF2-40B4-BE49-F238E27FC236}">
                      <a16:creationId xmlns:a16="http://schemas.microsoft.com/office/drawing/2014/main" id="{41B01C81-2137-2E40-A1DC-C68AFC24F7E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81188" y="4648200"/>
                  <a:ext cx="449262" cy="304800"/>
                </a:xfrm>
                <a:prstGeom prst="rec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defRPr/>
                  </a:pPr>
                  <a:r>
                    <a:rPr lang="en-US" sz="1800" dirty="0">
                      <a:latin typeface="Courier New" pitchFamily="49" charset="0"/>
                      <a:cs typeface="+mn-cs"/>
                    </a:rPr>
                    <a:t>32</a:t>
                  </a:r>
                </a:p>
              </p:txBody>
            </p:sp>
          </p:grpSp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5012AEEF-D45E-A84A-B539-E936EA069556}"/>
                  </a:ext>
                </a:extLst>
              </p:cNvPr>
              <p:cNvGrpSpPr/>
              <p:nvPr/>
            </p:nvGrpSpPr>
            <p:grpSpPr>
              <a:xfrm>
                <a:off x="533400" y="3936712"/>
                <a:ext cx="1797050" cy="304800"/>
                <a:chOff x="533400" y="4648200"/>
                <a:chExt cx="1797050" cy="304800"/>
              </a:xfrm>
            </p:grpSpPr>
            <p:sp>
              <p:nvSpPr>
                <p:cNvPr id="46" name="Rectangle 24">
                  <a:extLst>
                    <a:ext uri="{FF2B5EF4-FFF2-40B4-BE49-F238E27FC236}">
                      <a16:creationId xmlns:a16="http://schemas.microsoft.com/office/drawing/2014/main" id="{8BC09FA4-CDCC-1A48-9131-E4323A6331A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3400" y="4648200"/>
                  <a:ext cx="449263" cy="304800"/>
                </a:xfrm>
                <a:prstGeom prst="rec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defRPr/>
                  </a:pPr>
                  <a:r>
                    <a:rPr lang="en-US" sz="1800" dirty="0">
                      <a:latin typeface="Courier New" pitchFamily="49" charset="0"/>
                      <a:cs typeface="+mn-cs"/>
                    </a:rPr>
                    <a:t>39</a:t>
                  </a:r>
                </a:p>
              </p:txBody>
            </p:sp>
            <p:sp>
              <p:nvSpPr>
                <p:cNvPr id="47" name="Rectangle 25">
                  <a:extLst>
                    <a:ext uri="{FF2B5EF4-FFF2-40B4-BE49-F238E27FC236}">
                      <a16:creationId xmlns:a16="http://schemas.microsoft.com/office/drawing/2014/main" id="{33150721-0E84-6B49-A43D-D2C2EAA0796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82663" y="4648200"/>
                  <a:ext cx="449262" cy="304800"/>
                </a:xfrm>
                <a:prstGeom prst="rec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defRPr/>
                  </a:pPr>
                  <a:r>
                    <a:rPr lang="en-US" sz="1800" dirty="0">
                      <a:latin typeface="Courier New" pitchFamily="49" charset="0"/>
                      <a:cs typeface="+mn-cs"/>
                    </a:rPr>
                    <a:t>38</a:t>
                  </a:r>
                </a:p>
              </p:txBody>
            </p:sp>
            <p:sp>
              <p:nvSpPr>
                <p:cNvPr id="48" name="Rectangle 26">
                  <a:extLst>
                    <a:ext uri="{FF2B5EF4-FFF2-40B4-BE49-F238E27FC236}">
                      <a16:creationId xmlns:a16="http://schemas.microsoft.com/office/drawing/2014/main" id="{19539616-FA50-9C4B-B478-35091E66267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31925" y="4648200"/>
                  <a:ext cx="449263" cy="304800"/>
                </a:xfrm>
                <a:prstGeom prst="rec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defRPr/>
                  </a:pPr>
                  <a:r>
                    <a:rPr lang="en-US" sz="1800" dirty="0">
                      <a:latin typeface="Courier New" pitchFamily="49" charset="0"/>
                      <a:cs typeface="+mn-cs"/>
                    </a:rPr>
                    <a:t>37</a:t>
                  </a:r>
                </a:p>
              </p:txBody>
            </p:sp>
            <p:sp>
              <p:nvSpPr>
                <p:cNvPr id="49" name="Rectangle 27">
                  <a:extLst>
                    <a:ext uri="{FF2B5EF4-FFF2-40B4-BE49-F238E27FC236}">
                      <a16:creationId xmlns:a16="http://schemas.microsoft.com/office/drawing/2014/main" id="{65999422-1CC2-8542-AF10-A10AC65DCB8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81188" y="4648200"/>
                  <a:ext cx="449262" cy="304800"/>
                </a:xfrm>
                <a:prstGeom prst="rec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defRPr/>
                  </a:pPr>
                  <a:r>
                    <a:rPr lang="en-US" sz="1800" dirty="0">
                      <a:latin typeface="Courier New" pitchFamily="49" charset="0"/>
                      <a:cs typeface="+mn-cs"/>
                    </a:rPr>
                    <a:t>36</a:t>
                  </a:r>
                </a:p>
              </p:txBody>
            </p:sp>
          </p:grpSp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55148083-1F22-0441-B678-228A50DBF9F7}"/>
                  </a:ext>
                </a:extLst>
              </p:cNvPr>
              <p:cNvGrpSpPr/>
              <p:nvPr/>
            </p:nvGrpSpPr>
            <p:grpSpPr>
              <a:xfrm>
                <a:off x="533400" y="3625490"/>
                <a:ext cx="1797050" cy="304800"/>
                <a:chOff x="533400" y="4648200"/>
                <a:chExt cx="1797050" cy="304800"/>
              </a:xfrm>
            </p:grpSpPr>
            <p:sp>
              <p:nvSpPr>
                <p:cNvPr id="42" name="Rectangle 24">
                  <a:extLst>
                    <a:ext uri="{FF2B5EF4-FFF2-40B4-BE49-F238E27FC236}">
                      <a16:creationId xmlns:a16="http://schemas.microsoft.com/office/drawing/2014/main" id="{15BC7F16-FE4B-6342-B3CA-D0F0CB053A8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3400" y="4648200"/>
                  <a:ext cx="449263" cy="304800"/>
                </a:xfrm>
                <a:prstGeom prst="rec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defRPr/>
                  </a:pPr>
                  <a:r>
                    <a:rPr lang="en-US" sz="1800" dirty="0">
                      <a:solidFill>
                        <a:srgbClr val="FF0000"/>
                      </a:solidFill>
                      <a:latin typeface="Courier New" pitchFamily="49" charset="0"/>
                      <a:cs typeface="+mn-cs"/>
                    </a:rPr>
                    <a:t>00</a:t>
                  </a:r>
                </a:p>
              </p:txBody>
            </p:sp>
            <p:sp>
              <p:nvSpPr>
                <p:cNvPr id="43" name="Rectangle 25">
                  <a:extLst>
                    <a:ext uri="{FF2B5EF4-FFF2-40B4-BE49-F238E27FC236}">
                      <a16:creationId xmlns:a16="http://schemas.microsoft.com/office/drawing/2014/main" id="{7376F4E7-8B1D-8F43-A855-540C30FE35D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82663" y="4648200"/>
                  <a:ext cx="449262" cy="304800"/>
                </a:xfrm>
                <a:prstGeom prst="rec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defRPr/>
                  </a:pPr>
                  <a:r>
                    <a:rPr lang="en-US" sz="1800" dirty="0">
                      <a:latin typeface="Courier New" pitchFamily="49" charset="0"/>
                      <a:cs typeface="+mn-cs"/>
                    </a:rPr>
                    <a:t>32</a:t>
                  </a:r>
                </a:p>
              </p:txBody>
            </p:sp>
            <p:sp>
              <p:nvSpPr>
                <p:cNvPr id="44" name="Rectangle 26">
                  <a:extLst>
                    <a:ext uri="{FF2B5EF4-FFF2-40B4-BE49-F238E27FC236}">
                      <a16:creationId xmlns:a16="http://schemas.microsoft.com/office/drawing/2014/main" id="{D67062A9-D4DA-A84A-9CC2-45DC2833E8E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31925" y="4648200"/>
                  <a:ext cx="449263" cy="304800"/>
                </a:xfrm>
                <a:prstGeom prst="rec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defRPr/>
                  </a:pPr>
                  <a:r>
                    <a:rPr lang="en-US" sz="1800" dirty="0">
                      <a:latin typeface="Courier New" pitchFamily="49" charset="0"/>
                      <a:cs typeface="+mn-cs"/>
                    </a:rPr>
                    <a:t>31</a:t>
                  </a:r>
                </a:p>
              </p:txBody>
            </p:sp>
            <p:sp>
              <p:nvSpPr>
                <p:cNvPr id="45" name="Rectangle 27">
                  <a:extLst>
                    <a:ext uri="{FF2B5EF4-FFF2-40B4-BE49-F238E27FC236}">
                      <a16:creationId xmlns:a16="http://schemas.microsoft.com/office/drawing/2014/main" id="{F319AC80-D706-794E-9C86-CCC3DBF0223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81188" y="4648200"/>
                  <a:ext cx="449262" cy="304800"/>
                </a:xfrm>
                <a:prstGeom prst="rec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>
                    <a:defRPr/>
                  </a:pPr>
                  <a:r>
                    <a:rPr lang="en-US" sz="1800" dirty="0">
                      <a:latin typeface="Courier New" pitchFamily="49" charset="0"/>
                      <a:cs typeface="+mn-cs"/>
                    </a:rPr>
                    <a:t>30</a:t>
                  </a:r>
                </a:p>
              </p:txBody>
            </p:sp>
          </p:grpSp>
        </p:grpSp>
        <p:sp>
          <p:nvSpPr>
            <p:cNvPr id="34" name="Rectangle 27">
              <a:extLst>
                <a:ext uri="{FF2B5EF4-FFF2-40B4-BE49-F238E27FC236}">
                  <a16:creationId xmlns:a16="http://schemas.microsoft.com/office/drawing/2014/main" id="{1768C05D-DF1D-9049-BDEF-45D4ED9B2C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4357" y="3335514"/>
              <a:ext cx="451285" cy="289976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34</a:t>
              </a:r>
            </a:p>
          </p:txBody>
        </p:sp>
      </p:grpSp>
      <p:sp>
        <p:nvSpPr>
          <p:cNvPr id="66" name="Rectangle 4">
            <a:extLst>
              <a:ext uri="{FF2B5EF4-FFF2-40B4-BE49-F238E27FC236}">
                <a16:creationId xmlns:a16="http://schemas.microsoft.com/office/drawing/2014/main" id="{099ED2D0-C077-7146-93EB-0B9E709C55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3762" y="3079358"/>
            <a:ext cx="3364438" cy="1812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600" b="1" dirty="0">
                <a:latin typeface="Courier New" pitchFamily="49" charset="0"/>
                <a:ea typeface="MS Mincho" pitchFamily="49" charset="-128"/>
              </a:rPr>
              <a:t>/* Echo Line */</a:t>
            </a:r>
            <a:br>
              <a:rPr lang="en-US" sz="1600" b="1" dirty="0">
                <a:latin typeface="Courier New" pitchFamily="49" charset="0"/>
                <a:ea typeface="MS Mincho" pitchFamily="49" charset="-128"/>
              </a:rPr>
            </a:br>
            <a:r>
              <a:rPr lang="en-US" sz="1600" b="1" dirty="0">
                <a:latin typeface="Courier New" pitchFamily="49" charset="0"/>
                <a:ea typeface="MS Mincho" pitchFamily="49" charset="-128"/>
              </a:rPr>
              <a:t>void echo()</a:t>
            </a:r>
            <a:br>
              <a:rPr lang="en-US" sz="1600" b="1" dirty="0">
                <a:latin typeface="Courier New" pitchFamily="49" charset="0"/>
                <a:ea typeface="MS Mincho" pitchFamily="49" charset="-128"/>
              </a:rPr>
            </a:br>
            <a:r>
              <a:rPr lang="en-US" sz="1600" b="1" dirty="0">
                <a:latin typeface="Courier New" pitchFamily="49" charset="0"/>
                <a:ea typeface="MS Mincho" pitchFamily="49" charset="-128"/>
              </a:rPr>
              <a:t>{</a:t>
            </a:r>
            <a:br>
              <a:rPr lang="en-US" sz="1600" b="1" dirty="0">
                <a:latin typeface="Courier New" pitchFamily="49" charset="0"/>
                <a:ea typeface="MS Mincho" pitchFamily="49" charset="-128"/>
              </a:rPr>
            </a:br>
            <a:r>
              <a:rPr lang="en-US" sz="1600" b="1" dirty="0">
                <a:latin typeface="Courier New" pitchFamily="49" charset="0"/>
                <a:ea typeface="MS Mincho" pitchFamily="49" charset="-128"/>
              </a:rPr>
              <a:t>    char </a:t>
            </a:r>
            <a:r>
              <a:rPr lang="en-US" sz="1600" b="1" dirty="0" err="1">
                <a:latin typeface="Courier New" pitchFamily="49" charset="0"/>
                <a:ea typeface="MS Mincho" pitchFamily="49" charset="-128"/>
              </a:rPr>
              <a:t>buf</a:t>
            </a:r>
            <a:r>
              <a:rPr lang="en-US" sz="1600" b="1" dirty="0">
                <a:latin typeface="Courier New" pitchFamily="49" charset="0"/>
                <a:ea typeface="MS Mincho" pitchFamily="49" charset="-128"/>
              </a:rPr>
              <a:t>[4];  </a:t>
            </a:r>
            <a:br>
              <a:rPr lang="en-US" sz="1600" b="1" dirty="0">
                <a:latin typeface="Courier New" pitchFamily="49" charset="0"/>
                <a:ea typeface="MS Mincho" pitchFamily="49" charset="-128"/>
              </a:rPr>
            </a:br>
            <a:r>
              <a:rPr lang="en-US" sz="1600" b="1" dirty="0">
                <a:latin typeface="Courier New" pitchFamily="49" charset="0"/>
                <a:ea typeface="MS Mincho" pitchFamily="49" charset="-128"/>
              </a:rPr>
              <a:t>    gets(</a:t>
            </a:r>
            <a:r>
              <a:rPr lang="en-US" sz="1600" b="1" dirty="0" err="1">
                <a:latin typeface="Courier New" pitchFamily="49" charset="0"/>
                <a:ea typeface="MS Mincho" pitchFamily="49" charset="-128"/>
              </a:rPr>
              <a:t>buf</a:t>
            </a:r>
            <a:r>
              <a:rPr lang="en-US" sz="1600" b="1" dirty="0">
                <a:latin typeface="Courier New" pitchFamily="49" charset="0"/>
                <a:ea typeface="MS Mincho" pitchFamily="49" charset="-128"/>
              </a:rPr>
              <a:t>);</a:t>
            </a:r>
            <a:br>
              <a:rPr lang="en-US" sz="1600" b="1" dirty="0">
                <a:latin typeface="Courier New" pitchFamily="49" charset="0"/>
                <a:ea typeface="MS Mincho" pitchFamily="49" charset="-128"/>
              </a:rPr>
            </a:br>
            <a:r>
              <a:rPr lang="en-US" sz="1600" b="1" dirty="0">
                <a:latin typeface="Courier New" pitchFamily="49" charset="0"/>
                <a:ea typeface="MS Mincho" pitchFamily="49" charset="-128"/>
              </a:rPr>
              <a:t>    puts(</a:t>
            </a:r>
            <a:r>
              <a:rPr lang="en-US" sz="1600" b="1" dirty="0" err="1">
                <a:latin typeface="Courier New" pitchFamily="49" charset="0"/>
                <a:ea typeface="MS Mincho" pitchFamily="49" charset="-128"/>
              </a:rPr>
              <a:t>buf</a:t>
            </a:r>
            <a:r>
              <a:rPr lang="en-US" sz="1600" b="1" dirty="0">
                <a:latin typeface="Courier New" pitchFamily="49" charset="0"/>
                <a:ea typeface="MS Mincho" pitchFamily="49" charset="-128"/>
              </a:rPr>
              <a:t>);</a:t>
            </a:r>
            <a:br>
              <a:rPr lang="en-US" sz="1600" b="1" dirty="0">
                <a:latin typeface="Courier New" pitchFamily="49" charset="0"/>
                <a:ea typeface="MS Mincho" pitchFamily="49" charset="-128"/>
              </a:rPr>
            </a:br>
            <a:r>
              <a:rPr lang="en-US" sz="1600" b="1" dirty="0">
                <a:latin typeface="Courier New" pitchFamily="49" charset="0"/>
                <a:ea typeface="MS Mincho" pitchFamily="49" charset="-128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517792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B0DA60-2A65-F04F-9247-296A1A4EC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2: Buffer Overflow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02E1A12-6CB1-F24E-A3EF-D67DACA406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Construct an exploit string that will successfully cause the program to print "You are now logged in" without knowing the correct password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How many bytes of padding are in this exploit string?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What value will you overwrite the return address with?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2764706-A146-5144-BA15-98727795C505}"/>
              </a:ext>
            </a:extLst>
          </p:cNvPr>
          <p:cNvSpPr txBox="1"/>
          <p:nvPr/>
        </p:nvSpPr>
        <p:spPr>
          <a:xfrm>
            <a:off x="706198" y="3669759"/>
            <a:ext cx="3810659" cy="3046988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authenticate(char *password){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char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buf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[4];  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gets(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buf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int correct = !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strcmp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(password,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buf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return correct;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endParaRPr 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 main(int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argc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char **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argv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){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char * pw = "123456";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("Enter your password: ");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while(!authenticate(pw)){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("Incorrect. Try again: ");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}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("You are now logged in\n");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return 0;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ACACD82-BD9B-3441-990D-B0A241DCE5CB}"/>
              </a:ext>
            </a:extLst>
          </p:cNvPr>
          <p:cNvSpPr txBox="1"/>
          <p:nvPr/>
        </p:nvSpPr>
        <p:spPr>
          <a:xfrm>
            <a:off x="4796335" y="163860"/>
            <a:ext cx="4347665" cy="669414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authenticate: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0x4005f6 &lt;+0&gt;: sub    $0x28,%rsp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0x4005fa &lt;+4&gt;: mov    %rdi,0x8(%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rsp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0x4005ff &lt;+9&gt;: lea    0x18(%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rsp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),%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rax</a:t>
            </a:r>
            <a:endParaRPr lang="en-US" sz="11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0x400604 &lt;+14&gt;: mov    %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rax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,%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rdi</a:t>
            </a:r>
            <a:endParaRPr lang="en-US" sz="11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0x400607 &lt;+17&gt;: mov    $0x0,%eax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0x40060c &lt;+22&gt;: 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callq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0x4004e0 &lt;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gets@plt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0x400611 &lt;+27&gt;: lea    0x10(%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rsp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),%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rdx</a:t>
            </a:r>
            <a:endParaRPr lang="en-US" sz="11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0x400616 &lt;+32&gt;: mov    0x8(%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rsp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),%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rax</a:t>
            </a:r>
            <a:endParaRPr lang="en-US" sz="11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0x40061b &lt;+37&gt;: mov    %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rdx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,%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rsi</a:t>
            </a:r>
            <a:endParaRPr lang="en-US" sz="11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0x40061e &lt;+40&gt;: mov    %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rax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,%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rdi</a:t>
            </a:r>
            <a:endParaRPr lang="en-US" sz="11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0x400621 &lt;+43&gt;: 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callq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0x4004d0 &lt;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strcmp@plt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0x400626 &lt;+48&gt;: test   %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eax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,%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eax</a:t>
            </a:r>
            <a:endParaRPr lang="en-US" sz="11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0x400628 &lt;+50&gt;: 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sete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  %al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0x40062b &lt;+53&gt;: 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movzbl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%al,%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eax</a:t>
            </a:r>
            <a:endParaRPr lang="en-US" sz="11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0x400636 &lt;+64&gt;: add    $0x28,%rsp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0x40063a &lt;+68&gt;: 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retq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main: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0x40063b &lt;+0&gt;: sub    $0x28,%rsp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0x40063f &lt;+4&gt;: mov    %edi,0xc(%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rsp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0x400643 &lt;+8&gt;: mov    %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rsi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,(%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rsp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0x400647 &lt;+12&gt;: 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movq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  $0x400728,0x18(%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rsp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0x400650 &lt;+21&gt;: mov    $0x40072f,%edi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0x400655 &lt;+26&gt;: mov    $0x0,%eax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0x40065a &lt;+31&gt;: 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callq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0x4004b0 &lt;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printf@plt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0x40065f &lt;+36&gt;: 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jmp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0x400670 &lt;main+53&gt;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0x400661 &lt;+38&gt;: mov    $0x400748,%edi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0x400666 &lt;+43&gt;: mov    $0x0,%eax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0x40066b &lt;+48&gt;: 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callq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0x4004b0 &lt;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printf@plt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0x400670 &lt;+53&gt;: mov    0x18(%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rsp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),%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rax</a:t>
            </a:r>
            <a:endParaRPr lang="en-US" sz="11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0x400675 &lt;+58&gt;: mov    %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rax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,%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rdi</a:t>
            </a:r>
            <a:endParaRPr lang="en-US" sz="11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0x400678 &lt;+61&gt;: 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callq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0x4005f6 &lt;authenticate&gt;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0x40067d &lt;+66&gt;: test   %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eax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,%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eax</a:t>
            </a:r>
            <a:endParaRPr lang="en-US" sz="11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0x40067f &lt;+68&gt;: je     0x400661 &lt;main+38&gt;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0x400681 &lt;+70&gt;: mov    $0x400768,%edi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0x400686 &lt;+75&gt;: 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callq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0x4004a0 &lt;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puts@plt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0x040068b &lt;+80&gt;: mov    $0x0,%eax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0x400690 &lt;+85&gt;: add    $0x28,%rsp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0x400694 &lt;+89&gt;: 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retq</a:t>
            </a:r>
            <a:endParaRPr lang="en-US" sz="11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5C0B57B-D504-E44D-A4B4-1FDC6173C199}"/>
              </a:ext>
            </a:extLst>
          </p:cNvPr>
          <p:cNvSpPr/>
          <p:nvPr/>
        </p:nvSpPr>
        <p:spPr>
          <a:xfrm>
            <a:off x="5105400" y="4507260"/>
            <a:ext cx="3962400" cy="13716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BBEA8AA-E15E-9E4F-B1EE-E62D44A58743}"/>
              </a:ext>
            </a:extLst>
          </p:cNvPr>
          <p:cNvSpPr/>
          <p:nvPr/>
        </p:nvSpPr>
        <p:spPr>
          <a:xfrm>
            <a:off x="5105400" y="346740"/>
            <a:ext cx="3810000" cy="186973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97E943A-EDEA-044B-9E39-D97B49F5C493}"/>
              </a:ext>
            </a:extLst>
          </p:cNvPr>
          <p:cNvSpPr/>
          <p:nvPr/>
        </p:nvSpPr>
        <p:spPr>
          <a:xfrm>
            <a:off x="5105400" y="716593"/>
            <a:ext cx="3810000" cy="361667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9582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1" animBg="1"/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B0DA60-2A65-F04F-9247-296A1A4EC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2: Buffer Overflow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ACACD82-BD9B-3441-990D-B0A241DCE5CB}"/>
              </a:ext>
            </a:extLst>
          </p:cNvPr>
          <p:cNvSpPr txBox="1"/>
          <p:nvPr/>
        </p:nvSpPr>
        <p:spPr>
          <a:xfrm>
            <a:off x="4796335" y="152400"/>
            <a:ext cx="4347665" cy="669414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authenticate: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0x400696 &lt;+0&gt;: sub    $0x28,%rsp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0x40069a &lt;+4&gt;: mov    %rdi,0x8(%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rsp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0x40069f &lt;+9&gt;: lea    0x18(%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rsp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),%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rax</a:t>
            </a:r>
            <a:endParaRPr lang="en-US" sz="11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0x4006a4 &lt;+14&gt;: mov    %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rax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,%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rdi</a:t>
            </a:r>
            <a:endParaRPr lang="en-US" sz="11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0x4006a7 &lt;+17&gt;: mov    $0x0,%eax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0x4006ac &lt;+22&gt;: 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callq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0x4004e0 &lt;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gets@plt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0x4006b1 &lt;+27&gt;: lea    0x10(%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rsp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),%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rdx</a:t>
            </a:r>
            <a:endParaRPr lang="en-US" sz="11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0x4006b6 &lt;+32&gt;: mov    0x8(%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rsp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),%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rax</a:t>
            </a:r>
            <a:endParaRPr lang="en-US" sz="11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0x4006bb &lt;+37&gt;: mov    %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rdx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,%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rsi</a:t>
            </a:r>
            <a:endParaRPr lang="en-US" sz="11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0x4006be &lt;+40&gt;: mov    %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rax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,%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rdi</a:t>
            </a:r>
            <a:endParaRPr lang="en-US" sz="11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0x4006c1 &lt;+43&gt;: 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callq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0x4004d0 &lt;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strcmp@plt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0x4006c6 &lt;+48&gt;: test   %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eax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,%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eax</a:t>
            </a:r>
            <a:endParaRPr lang="en-US" sz="11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0x4006c8 &lt;+50&gt;: 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sete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  %al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0x4006cb &lt;+53&gt;: 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movzbl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%al,%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eax</a:t>
            </a:r>
            <a:endParaRPr lang="en-US" sz="11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0x4006d6 &lt;+64&gt;: add    $0x28,%rsp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0x4006da &lt;+68&gt;: 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retq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main: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0x4006db &lt;+0&gt;: sub    $0x28,%rsp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0x4006df &lt;+4&gt;: mov    %edi,0xc(%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rsp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0x4006d3 &lt;+8&gt;: mov    %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rsi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,(%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rsp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0x4006d7 &lt;+12&gt;: 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movq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  $0x400728,0x18(%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rsp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0x4006e0 &lt;+21&gt;: mov    $0x40072f,%edi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0x4006e5 &lt;+26&gt;: mov    $0x0,%eax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0x4006ea &lt;+31&gt;: 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callq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0x4004b0 &lt;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printf@plt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0x4006ef &lt;+36&gt;: 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jmp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0x400670 &lt;main+53&gt;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0x4006e1 &lt;+38&gt;: mov    $0x400748,%edi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0x4006e6 &lt;+43&gt;: mov    $0x0,%eax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0x4006eb &lt;+48&gt;: 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callq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0x4004b0 &lt;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printf@plt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0x4006f0 &lt;+53&gt;: mov    0x18(%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rsp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),%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rax</a:t>
            </a:r>
            <a:endParaRPr lang="en-US" sz="11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0x4006f5 &lt;+58&gt;: mov    %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rax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,%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rdi</a:t>
            </a:r>
            <a:endParaRPr lang="en-US" sz="11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0x4006f8 &lt;+61&gt;: 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callq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0x4005f6 &lt;authenticate&gt;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0x4006fd &lt;+66&gt;: test   %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eax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,%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eax</a:t>
            </a:r>
            <a:endParaRPr lang="en-US" sz="11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0x4006ff &lt;+68&gt;: je     0x400661 &lt;main+38&gt;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0x4006f1 &lt;+70&gt;: mov    $0x400768,%edi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0x4006f6 &lt;+75&gt;: 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callq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0x4004a0 &lt;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puts@plt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0x4006fb &lt;+80&gt;: mov    $0x0,%eax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0x400700 &lt;+85&gt;: add    $0x28,%rsp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  0x400704 &lt;+89&gt;: 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retq</a:t>
            </a:r>
            <a:endParaRPr lang="en-US" sz="11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5C0B57B-D504-E44D-A4B4-1FDC6173C199}"/>
              </a:ext>
            </a:extLst>
          </p:cNvPr>
          <p:cNvSpPr/>
          <p:nvPr/>
        </p:nvSpPr>
        <p:spPr>
          <a:xfrm>
            <a:off x="5105400" y="4495800"/>
            <a:ext cx="3962400" cy="13716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BBEA8AA-E15E-9E4F-B1EE-E62D44A58743}"/>
              </a:ext>
            </a:extLst>
          </p:cNvPr>
          <p:cNvSpPr/>
          <p:nvPr/>
        </p:nvSpPr>
        <p:spPr>
          <a:xfrm>
            <a:off x="5105400" y="335280"/>
            <a:ext cx="3810000" cy="186973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97E943A-EDEA-044B-9E39-D97B49F5C493}"/>
              </a:ext>
            </a:extLst>
          </p:cNvPr>
          <p:cNvSpPr/>
          <p:nvPr/>
        </p:nvSpPr>
        <p:spPr>
          <a:xfrm>
            <a:off x="5105400" y="705133"/>
            <a:ext cx="3810000" cy="361667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F19FBAF-EBEE-894D-9B5A-C62AAA9F29F2}"/>
              </a:ext>
            </a:extLst>
          </p:cNvPr>
          <p:cNvSpPr/>
          <p:nvPr/>
        </p:nvSpPr>
        <p:spPr>
          <a:xfrm>
            <a:off x="1785307" y="2213857"/>
            <a:ext cx="12875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0x40067d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536CD28-34E3-BA4F-92D2-FE84B221A67D}"/>
              </a:ext>
            </a:extLst>
          </p:cNvPr>
          <p:cNvGrpSpPr/>
          <p:nvPr/>
        </p:nvGrpSpPr>
        <p:grpSpPr>
          <a:xfrm>
            <a:off x="106680" y="2472664"/>
            <a:ext cx="1147558" cy="369332"/>
            <a:chOff x="5405642" y="2781372"/>
            <a:chExt cx="1147558" cy="369332"/>
          </a:xfrm>
        </p:grpSpPr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84E6A702-CF48-5E49-88AF-4D050139527F}"/>
                </a:ext>
              </a:extLst>
            </p:cNvPr>
            <p:cNvCxnSpPr/>
            <p:nvPr/>
          </p:nvCxnSpPr>
          <p:spPr>
            <a:xfrm>
              <a:off x="6096000" y="2973147"/>
              <a:ext cx="4572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0406D24-8A15-694E-A409-88EF055A67ED}"/>
                </a:ext>
              </a:extLst>
            </p:cNvPr>
            <p:cNvSpPr txBox="1"/>
            <p:nvPr/>
          </p:nvSpPr>
          <p:spPr>
            <a:xfrm>
              <a:off x="5405642" y="2781372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%</a:t>
              </a:r>
              <a:r>
                <a:rPr lang="en-US" dirty="0" err="1"/>
                <a:t>rsp</a:t>
              </a:r>
              <a:endParaRPr lang="en-US" dirty="0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BED4D397-1FC9-5145-B1D1-EE8ADFE6684B}"/>
              </a:ext>
            </a:extLst>
          </p:cNvPr>
          <p:cNvGrpSpPr/>
          <p:nvPr/>
        </p:nvGrpSpPr>
        <p:grpSpPr>
          <a:xfrm>
            <a:off x="1291110" y="2115240"/>
            <a:ext cx="2307021" cy="3709908"/>
            <a:chOff x="1291110" y="2115240"/>
            <a:chExt cx="2307021" cy="3709908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8F84118-C79F-5B4A-8694-230B284C7520}"/>
                </a:ext>
              </a:extLst>
            </p:cNvPr>
            <p:cNvSpPr/>
            <p:nvPr/>
          </p:nvSpPr>
          <p:spPr>
            <a:xfrm>
              <a:off x="1291110" y="2115240"/>
              <a:ext cx="2286000" cy="3709907"/>
            </a:xfrm>
            <a:prstGeom prst="rect">
              <a:avLst/>
            </a:prstGeom>
            <a:noFill/>
            <a:ln w="26424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A8254C0-AE78-AC4B-B7D8-D69057348337}"/>
                </a:ext>
              </a:extLst>
            </p:cNvPr>
            <p:cNvSpPr/>
            <p:nvPr/>
          </p:nvSpPr>
          <p:spPr>
            <a:xfrm>
              <a:off x="1312131" y="2133600"/>
              <a:ext cx="2286000" cy="523730"/>
            </a:xfrm>
            <a:prstGeom prst="rect">
              <a:avLst/>
            </a:prstGeom>
            <a:noFill/>
            <a:ln w="26424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0E2838F-AE94-F841-AF27-52D58AA4D288}"/>
                </a:ext>
              </a:extLst>
            </p:cNvPr>
            <p:cNvSpPr/>
            <p:nvPr/>
          </p:nvSpPr>
          <p:spPr>
            <a:xfrm>
              <a:off x="1304248" y="2657330"/>
              <a:ext cx="2286000" cy="523730"/>
            </a:xfrm>
            <a:prstGeom prst="rect">
              <a:avLst/>
            </a:prstGeom>
            <a:noFill/>
            <a:ln w="26424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6BE7E1C-2FA4-CA40-9AC8-FC223AA91D5D}"/>
                </a:ext>
              </a:extLst>
            </p:cNvPr>
            <p:cNvSpPr/>
            <p:nvPr/>
          </p:nvSpPr>
          <p:spPr>
            <a:xfrm>
              <a:off x="1304248" y="3202425"/>
              <a:ext cx="2286000" cy="523730"/>
            </a:xfrm>
            <a:prstGeom prst="rect">
              <a:avLst/>
            </a:prstGeom>
            <a:noFill/>
            <a:ln w="26424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A8F7BE6C-6F89-5E4C-B737-F6AB23E90007}"/>
                </a:ext>
              </a:extLst>
            </p:cNvPr>
            <p:cNvSpPr/>
            <p:nvPr/>
          </p:nvSpPr>
          <p:spPr>
            <a:xfrm>
              <a:off x="1312131" y="3713436"/>
              <a:ext cx="2286000" cy="523730"/>
            </a:xfrm>
            <a:prstGeom prst="rect">
              <a:avLst/>
            </a:prstGeom>
            <a:noFill/>
            <a:ln w="26424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57C551C-44FD-9346-B6C4-49B59CB2A0A4}"/>
                </a:ext>
              </a:extLst>
            </p:cNvPr>
            <p:cNvSpPr/>
            <p:nvPr/>
          </p:nvSpPr>
          <p:spPr>
            <a:xfrm>
              <a:off x="1312131" y="5301418"/>
              <a:ext cx="2286000" cy="523730"/>
            </a:xfrm>
            <a:prstGeom prst="rect">
              <a:avLst/>
            </a:prstGeom>
            <a:noFill/>
            <a:ln w="26424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9A7FC96B-EBBC-BB4F-A12A-F2E08044CCF0}"/>
                </a:ext>
              </a:extLst>
            </p:cNvPr>
            <p:cNvSpPr/>
            <p:nvPr/>
          </p:nvSpPr>
          <p:spPr>
            <a:xfrm>
              <a:off x="1300556" y="4228051"/>
              <a:ext cx="2286000" cy="523730"/>
            </a:xfrm>
            <a:prstGeom prst="rect">
              <a:avLst/>
            </a:prstGeom>
            <a:noFill/>
            <a:ln w="26424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675F0FA4-189F-314F-B3E2-7777E3D9249B}"/>
                </a:ext>
              </a:extLst>
            </p:cNvPr>
            <p:cNvSpPr/>
            <p:nvPr/>
          </p:nvSpPr>
          <p:spPr>
            <a:xfrm>
              <a:off x="1302780" y="4760427"/>
              <a:ext cx="2286000" cy="523730"/>
            </a:xfrm>
            <a:prstGeom prst="rect">
              <a:avLst/>
            </a:prstGeom>
            <a:noFill/>
            <a:ln w="26424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id="{A706DAF0-EF47-014F-AE71-300995E2E46D}"/>
              </a:ext>
            </a:extLst>
          </p:cNvPr>
          <p:cNvSpPr/>
          <p:nvPr/>
        </p:nvSpPr>
        <p:spPr>
          <a:xfrm>
            <a:off x="2198882" y="4305250"/>
            <a:ext cx="4603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pw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0EFFF94A-FBDF-C54F-A901-F3ADC0789840}"/>
              </a:ext>
            </a:extLst>
          </p:cNvPr>
          <p:cNvGrpSpPr/>
          <p:nvPr/>
        </p:nvGrpSpPr>
        <p:grpSpPr>
          <a:xfrm>
            <a:off x="3598131" y="3536916"/>
            <a:ext cx="730461" cy="369332"/>
            <a:chOff x="3598131" y="4063653"/>
            <a:chExt cx="730461" cy="369332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28EA955-2150-134E-9E41-C8D2C675EA62}"/>
                </a:ext>
              </a:extLst>
            </p:cNvPr>
            <p:cNvSpPr txBox="1"/>
            <p:nvPr/>
          </p:nvSpPr>
          <p:spPr>
            <a:xfrm>
              <a:off x="3823325" y="4063653"/>
              <a:ext cx="5052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buf</a:t>
              </a:r>
              <a:endParaRPr lang="en-US" dirty="0"/>
            </a:p>
          </p:txBody>
        </p: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F75E5914-1511-CF48-8C73-30A805AA5FA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98131" y="4237166"/>
              <a:ext cx="244268" cy="11153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D9281493-A9A3-5F4F-8D0A-17DFFDDD0E9F}"/>
              </a:ext>
            </a:extLst>
          </p:cNvPr>
          <p:cNvGrpSpPr/>
          <p:nvPr/>
        </p:nvGrpSpPr>
        <p:grpSpPr>
          <a:xfrm>
            <a:off x="2073931" y="2657330"/>
            <a:ext cx="373317" cy="1068825"/>
            <a:chOff x="2073931" y="2657330"/>
            <a:chExt cx="373317" cy="1068825"/>
          </a:xfrm>
        </p:grpSpPr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40833963-B44E-8941-9FE2-208F377AD2E2}"/>
                </a:ext>
              </a:extLst>
            </p:cNvPr>
            <p:cNvCxnSpPr>
              <a:cxnSpLocks/>
              <a:endCxn id="14" idx="0"/>
            </p:cNvCxnSpPr>
            <p:nvPr/>
          </p:nvCxnSpPr>
          <p:spPr>
            <a:xfrm flipV="1">
              <a:off x="2447248" y="2657330"/>
              <a:ext cx="0" cy="1068825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D10A905-2F11-014A-8026-2CC9B293EFA1}"/>
                </a:ext>
              </a:extLst>
            </p:cNvPr>
            <p:cNvSpPr txBox="1"/>
            <p:nvPr/>
          </p:nvSpPr>
          <p:spPr>
            <a:xfrm rot="16200000">
              <a:off x="1762948" y="3020428"/>
              <a:ext cx="96051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16 bytes</a:t>
              </a:r>
            </a:p>
          </p:txBody>
        </p:sp>
      </p:grpSp>
      <p:sp>
        <p:nvSpPr>
          <p:cNvPr id="49" name="Rectangle 48">
            <a:extLst>
              <a:ext uri="{FF2B5EF4-FFF2-40B4-BE49-F238E27FC236}">
                <a16:creationId xmlns:a16="http://schemas.microsoft.com/office/drawing/2014/main" id="{6A195A43-1300-A34B-B7BC-5FC0D2F638DF}"/>
              </a:ext>
            </a:extLst>
          </p:cNvPr>
          <p:cNvSpPr/>
          <p:nvPr/>
        </p:nvSpPr>
        <p:spPr>
          <a:xfrm>
            <a:off x="1785307" y="2207544"/>
            <a:ext cx="12875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urier" pitchFamily="2" charset="0"/>
              </a:rPr>
              <a:t>0x400681</a:t>
            </a:r>
          </a:p>
        </p:txBody>
      </p:sp>
    </p:spTree>
    <p:extLst>
      <p:ext uri="{BB962C8B-B14F-4D97-AF65-F5344CB8AC3E}">
        <p14:creationId xmlns:p14="http://schemas.microsoft.com/office/powerpoint/2010/main" val="4156105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04 5.55112E-17 L 0.0007 0.383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" y="191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69 0.3831 L 0.00208 0.00741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" y="-187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08 0.00741 L 0.00208 -0.07616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1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1"/>
      <p:bldP spid="32" grpId="0"/>
      <p:bldP spid="4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B1F913F-B732-CD40-BD96-75B4B95E5D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Stack Smashing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B122479-2F5C-A84E-BBB7-2BD00F2A31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73488"/>
            <a:ext cx="8229600" cy="1572314"/>
          </a:xfrm>
        </p:spPr>
        <p:txBody>
          <a:bodyPr>
            <a:normAutofit lnSpcReduction="10000"/>
          </a:bodyPr>
          <a:lstStyle/>
          <a:p>
            <a:r>
              <a:rPr lang="en-US" dirty="0"/>
              <a:t>Idea: fill the buffer with bytes that will be interpreted as code</a:t>
            </a:r>
          </a:p>
          <a:p>
            <a:r>
              <a:rPr lang="en-US" dirty="0"/>
              <a:t>Overwrite the return address with address of the beginning of the buffer</a:t>
            </a:r>
          </a:p>
          <a:p>
            <a:pPr lvl="2"/>
            <a:endParaRPr lang="en-US" dirty="0"/>
          </a:p>
          <a:p>
            <a:pPr lvl="2"/>
            <a:endParaRPr lang="en-US" dirty="0"/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E47347-8A2B-F24B-931E-6429214D1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9158F-3378-D44B-876B-64E70D409B50}" type="slidenum">
              <a:rPr lang="en-US" smtClean="0">
                <a:solidFill>
                  <a:srgbClr val="297FD5"/>
                </a:solidFill>
              </a:rPr>
              <a:pPr/>
              <a:t>9</a:t>
            </a:fld>
            <a:endParaRPr lang="en-US" dirty="0">
              <a:solidFill>
                <a:srgbClr val="297FD5"/>
              </a:solidFill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2FBB91D9-D4B3-F342-8484-0AD9868AB3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3761" y="4953000"/>
            <a:ext cx="3364437" cy="181331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3146425" algn="l"/>
              </a:tabLst>
              <a:defRPr/>
            </a:pPr>
            <a:r>
              <a:rPr lang="en-US" sz="1600" b="1" dirty="0">
                <a:latin typeface="Courier New" pitchFamily="49" charset="0"/>
                <a:ea typeface="MS Mincho" pitchFamily="49" charset="-128"/>
                <a:cs typeface="+mn-cs"/>
              </a:rPr>
              <a:t>echo:</a:t>
            </a:r>
          </a:p>
          <a:p>
            <a:pPr eaLnBrk="0" hangingPunct="0">
              <a:tabLst>
                <a:tab pos="457200" algn="l"/>
                <a:tab pos="3146425" algn="l"/>
              </a:tabLst>
              <a:defRPr/>
            </a:pPr>
            <a:r>
              <a:rPr lang="en-US" sz="1600" b="1" dirty="0">
                <a:latin typeface="Courier New" pitchFamily="49" charset="0"/>
                <a:ea typeface="MS Mincho" pitchFamily="49" charset="-128"/>
                <a:cs typeface="+mn-cs"/>
              </a:rPr>
              <a:t>  </a:t>
            </a:r>
            <a:r>
              <a:rPr lang="en-US" sz="1600" b="1" dirty="0" err="1">
                <a:latin typeface="Courier New" pitchFamily="49" charset="0"/>
                <a:ea typeface="MS Mincho" pitchFamily="49" charset="-128"/>
                <a:cs typeface="+mn-cs"/>
              </a:rPr>
              <a:t>subq</a:t>
            </a:r>
            <a:r>
              <a:rPr lang="en-US" sz="1600" b="1" dirty="0">
                <a:latin typeface="Courier New" pitchFamily="49" charset="0"/>
                <a:ea typeface="MS Mincho" pitchFamily="49" charset="-128"/>
                <a:cs typeface="+mn-cs"/>
              </a:rPr>
              <a:t>  $</a:t>
            </a:r>
            <a:r>
              <a:rPr lang="en-US" sz="1600" b="1" dirty="0">
                <a:latin typeface="Courier New" pitchFamily="49" charset="0"/>
                <a:ea typeface="MS Mincho" pitchFamily="49" charset="-128"/>
              </a:rPr>
              <a:t>18</a:t>
            </a:r>
            <a:r>
              <a:rPr lang="en-US" sz="1600" b="1" dirty="0">
                <a:latin typeface="Courier New" pitchFamily="49" charset="0"/>
                <a:ea typeface="MS Mincho" pitchFamily="49" charset="-128"/>
                <a:cs typeface="+mn-cs"/>
              </a:rPr>
              <a:t>, %</a:t>
            </a:r>
            <a:r>
              <a:rPr lang="en-US" sz="1600" b="1" dirty="0" err="1">
                <a:latin typeface="Courier New" pitchFamily="49" charset="0"/>
                <a:ea typeface="MS Mincho" pitchFamily="49" charset="-128"/>
                <a:cs typeface="+mn-cs"/>
              </a:rPr>
              <a:t>rsp</a:t>
            </a:r>
            <a:endParaRPr lang="en-US" sz="1600" b="1" dirty="0">
              <a:latin typeface="Courier New" pitchFamily="49" charset="0"/>
              <a:ea typeface="MS Mincho" pitchFamily="49" charset="-128"/>
              <a:cs typeface="+mn-cs"/>
            </a:endParaRPr>
          </a:p>
          <a:p>
            <a:pPr eaLnBrk="0" hangingPunct="0">
              <a:tabLst>
                <a:tab pos="457200" algn="l"/>
                <a:tab pos="3146425" algn="l"/>
              </a:tabLst>
              <a:defRPr/>
            </a:pPr>
            <a:r>
              <a:rPr lang="en-US" sz="1600" b="1" dirty="0">
                <a:latin typeface="Courier New" pitchFamily="49" charset="0"/>
                <a:ea typeface="MS Mincho" pitchFamily="49" charset="-128"/>
                <a:cs typeface="+mn-cs"/>
              </a:rPr>
              <a:t>  </a:t>
            </a:r>
            <a:r>
              <a:rPr lang="en-US" sz="1600" b="1" dirty="0" err="1">
                <a:latin typeface="Courier New" pitchFamily="49" charset="0"/>
                <a:ea typeface="MS Mincho" pitchFamily="49" charset="-128"/>
                <a:cs typeface="+mn-cs"/>
              </a:rPr>
              <a:t>movq</a:t>
            </a:r>
            <a:r>
              <a:rPr lang="en-US" sz="1600" b="1" dirty="0">
                <a:latin typeface="Courier New" pitchFamily="49" charset="0"/>
                <a:ea typeface="MS Mincho" pitchFamily="49" charset="-128"/>
                <a:cs typeface="+mn-cs"/>
              </a:rPr>
              <a:t>  %</a:t>
            </a:r>
            <a:r>
              <a:rPr lang="en-US" sz="1600" b="1" dirty="0" err="1">
                <a:latin typeface="Courier New" pitchFamily="49" charset="0"/>
                <a:ea typeface="MS Mincho" pitchFamily="49" charset="-128"/>
                <a:cs typeface="+mn-cs"/>
              </a:rPr>
              <a:t>rsp</a:t>
            </a:r>
            <a:r>
              <a:rPr lang="en-US" sz="1600" b="1" dirty="0">
                <a:latin typeface="Courier New" pitchFamily="49" charset="0"/>
                <a:ea typeface="MS Mincho" pitchFamily="49" charset="-128"/>
                <a:cs typeface="+mn-cs"/>
              </a:rPr>
              <a:t>, %</a:t>
            </a:r>
            <a:r>
              <a:rPr lang="en-US" sz="1600" b="1" dirty="0" err="1">
                <a:latin typeface="Courier New" pitchFamily="49" charset="0"/>
                <a:ea typeface="MS Mincho" pitchFamily="49" charset="-128"/>
                <a:cs typeface="+mn-cs"/>
              </a:rPr>
              <a:t>rdi</a:t>
            </a:r>
            <a:endParaRPr lang="en-US" sz="1600" b="1" dirty="0">
              <a:latin typeface="Courier New" pitchFamily="49" charset="0"/>
              <a:ea typeface="MS Mincho" pitchFamily="49" charset="-128"/>
              <a:cs typeface="+mn-cs"/>
            </a:endParaRPr>
          </a:p>
          <a:p>
            <a:pPr eaLnBrk="0" hangingPunct="0">
              <a:tabLst>
                <a:tab pos="457200" algn="l"/>
                <a:tab pos="3146425" algn="l"/>
              </a:tabLst>
              <a:defRPr/>
            </a:pPr>
            <a:r>
              <a:rPr lang="en-US" sz="1600" b="1" dirty="0">
                <a:latin typeface="Courier New" pitchFamily="49" charset="0"/>
                <a:ea typeface="MS Mincho" pitchFamily="49" charset="-128"/>
                <a:cs typeface="+mn-cs"/>
              </a:rPr>
              <a:t>  call  gets</a:t>
            </a:r>
          </a:p>
          <a:p>
            <a:pPr eaLnBrk="0" hangingPunct="0">
              <a:tabLst>
                <a:tab pos="457200" algn="l"/>
                <a:tab pos="3146425" algn="l"/>
              </a:tabLst>
              <a:defRPr/>
            </a:pPr>
            <a:r>
              <a:rPr lang="en-US" sz="1600" b="1" dirty="0">
                <a:latin typeface="Courier New" pitchFamily="49" charset="0"/>
                <a:ea typeface="MS Mincho" pitchFamily="49" charset="-128"/>
                <a:cs typeface="+mn-cs"/>
              </a:rPr>
              <a:t>  </a:t>
            </a:r>
            <a:r>
              <a:rPr lang="en-US" sz="1600" b="1" dirty="0">
                <a:latin typeface="Courier New" pitchFamily="49" charset="0"/>
                <a:ea typeface="MS Mincho" pitchFamily="49" charset="-128"/>
              </a:rPr>
              <a:t>call puts</a:t>
            </a:r>
          </a:p>
          <a:p>
            <a:pPr eaLnBrk="0" hangingPunct="0">
              <a:tabLst>
                <a:tab pos="457200" algn="l"/>
                <a:tab pos="3146425" algn="l"/>
              </a:tabLst>
              <a:defRPr/>
            </a:pPr>
            <a:r>
              <a:rPr lang="en-US" sz="1600" b="1" dirty="0">
                <a:latin typeface="Courier New" pitchFamily="49" charset="0"/>
                <a:ea typeface="MS Mincho" pitchFamily="49" charset="-128"/>
                <a:cs typeface="+mn-cs"/>
              </a:rPr>
              <a:t>  </a:t>
            </a:r>
            <a:r>
              <a:rPr lang="en-US" sz="1600" b="1" dirty="0" err="1">
                <a:latin typeface="Courier New" pitchFamily="49" charset="0"/>
                <a:ea typeface="MS Mincho" pitchFamily="49" charset="-128"/>
                <a:cs typeface="+mn-cs"/>
              </a:rPr>
              <a:t>addq</a:t>
            </a:r>
            <a:r>
              <a:rPr lang="en-US" sz="1600" b="1" dirty="0">
                <a:latin typeface="Courier New" pitchFamily="49" charset="0"/>
                <a:ea typeface="MS Mincho" pitchFamily="49" charset="-128"/>
                <a:cs typeface="+mn-cs"/>
              </a:rPr>
              <a:t>  $18, %</a:t>
            </a:r>
            <a:r>
              <a:rPr lang="en-US" sz="1600" b="1" dirty="0" err="1">
                <a:latin typeface="Courier New" pitchFamily="49" charset="0"/>
                <a:ea typeface="MS Mincho" pitchFamily="49" charset="-128"/>
                <a:cs typeface="+mn-cs"/>
              </a:rPr>
              <a:t>rsp</a:t>
            </a:r>
            <a:endParaRPr lang="en-US" sz="1600" b="1" dirty="0">
              <a:latin typeface="Courier New" pitchFamily="49" charset="0"/>
              <a:ea typeface="MS Mincho" pitchFamily="49" charset="-128"/>
              <a:cs typeface="+mn-cs"/>
            </a:endParaRPr>
          </a:p>
          <a:p>
            <a:pPr eaLnBrk="0" hangingPunct="0">
              <a:tabLst>
                <a:tab pos="457200" algn="l"/>
                <a:tab pos="3146425" algn="l"/>
              </a:tabLst>
              <a:defRPr/>
            </a:pPr>
            <a:r>
              <a:rPr lang="en-US" sz="1600" b="1" dirty="0">
                <a:latin typeface="Courier New" pitchFamily="49" charset="0"/>
                <a:ea typeface="MS Mincho" pitchFamily="49" charset="-128"/>
              </a:rPr>
              <a:t>  ret</a:t>
            </a:r>
          </a:p>
        </p:txBody>
      </p:sp>
      <p:sp>
        <p:nvSpPr>
          <p:cNvPr id="10" name="Rectangle 22">
            <a:extLst>
              <a:ext uri="{FF2B5EF4-FFF2-40B4-BE49-F238E27FC236}">
                <a16:creationId xmlns:a16="http://schemas.microsoft.com/office/drawing/2014/main" id="{E5BAA189-2275-CC4C-BC9B-B96664516B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8624" y="4194174"/>
            <a:ext cx="1797050" cy="608299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 b="0" dirty="0">
                <a:latin typeface="Calibri" pitchFamily="34" charset="0"/>
                <a:cs typeface="+mn-cs"/>
              </a:rPr>
              <a:t>Return Address</a:t>
            </a:r>
          </a:p>
          <a:p>
            <a:pPr algn="ctr">
              <a:defRPr/>
            </a:pPr>
            <a:r>
              <a:rPr lang="en-US" sz="1800" b="0" dirty="0">
                <a:latin typeface="Calibri" pitchFamily="34" charset="0"/>
                <a:cs typeface="+mn-cs"/>
              </a:rPr>
              <a:t>(8 bytes)</a:t>
            </a:r>
          </a:p>
        </p:txBody>
      </p:sp>
      <p:sp>
        <p:nvSpPr>
          <p:cNvPr id="13" name="Rectangle 31">
            <a:extLst>
              <a:ext uri="{FF2B5EF4-FFF2-40B4-BE49-F238E27FC236}">
                <a16:creationId xmlns:a16="http://schemas.microsoft.com/office/drawing/2014/main" id="{40F11CC8-0938-2A46-867C-0043F901C1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8624" y="3051175"/>
            <a:ext cx="1797050" cy="114300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 algn="ctr">
              <a:defRPr/>
            </a:pPr>
            <a:r>
              <a:rPr lang="en-US" sz="1800" b="0" dirty="0">
                <a:latin typeface="Calibri" pitchFamily="34" charset="0"/>
                <a:cs typeface="+mn-cs"/>
              </a:rPr>
              <a:t>Stack Frame</a:t>
            </a:r>
          </a:p>
          <a:p>
            <a:pPr algn="ctr">
              <a:defRPr/>
            </a:pPr>
            <a:r>
              <a:rPr lang="en-US" sz="1800" b="0" dirty="0">
                <a:latin typeface="Calibri" pitchFamily="34" charset="0"/>
                <a:cs typeface="+mn-cs"/>
              </a:rPr>
              <a:t>for </a:t>
            </a:r>
            <a:r>
              <a:rPr lang="en-US" sz="1800" dirty="0" err="1">
                <a:latin typeface="Courier New" pitchFamily="49" charset="0"/>
                <a:cs typeface="+mn-cs"/>
              </a:rPr>
              <a:t>call_echo</a:t>
            </a:r>
            <a:endParaRPr lang="en-US" sz="1800" dirty="0">
              <a:latin typeface="Courier New" pitchFamily="49" charset="0"/>
              <a:cs typeface="+mn-cs"/>
            </a:endParaRPr>
          </a:p>
        </p:txBody>
      </p:sp>
      <p:sp>
        <p:nvSpPr>
          <p:cNvPr id="14" name="Rectangle 24">
            <a:extLst>
              <a:ext uri="{FF2B5EF4-FFF2-40B4-BE49-F238E27FC236}">
                <a16:creationId xmlns:a16="http://schemas.microsoft.com/office/drawing/2014/main" id="{B1BBCC14-9AAD-5248-B089-9FDF2E24AC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8624" y="6338888"/>
            <a:ext cx="449263" cy="304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 dirty="0">
                <a:latin typeface="Courier New" pitchFamily="49" charset="0"/>
                <a:cs typeface="+mn-cs"/>
              </a:rPr>
              <a:t>[3]</a:t>
            </a:r>
          </a:p>
        </p:txBody>
      </p:sp>
      <p:sp>
        <p:nvSpPr>
          <p:cNvPr id="15" name="Rectangle 25">
            <a:extLst>
              <a:ext uri="{FF2B5EF4-FFF2-40B4-BE49-F238E27FC236}">
                <a16:creationId xmlns:a16="http://schemas.microsoft.com/office/drawing/2014/main" id="{400F0C79-DFC0-2541-B518-25469CDAED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7887" y="6338888"/>
            <a:ext cx="449262" cy="304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>
                <a:latin typeface="Courier New" pitchFamily="49" charset="0"/>
                <a:cs typeface="+mn-cs"/>
              </a:rPr>
              <a:t>[2]</a:t>
            </a:r>
          </a:p>
        </p:txBody>
      </p:sp>
      <p:sp>
        <p:nvSpPr>
          <p:cNvPr id="16" name="Rectangle 26">
            <a:extLst>
              <a:ext uri="{FF2B5EF4-FFF2-40B4-BE49-F238E27FC236}">
                <a16:creationId xmlns:a16="http://schemas.microsoft.com/office/drawing/2014/main" id="{3A949A09-D922-754D-AD74-4062E1B53B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7149" y="6338888"/>
            <a:ext cx="449263" cy="304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>
                <a:latin typeface="Courier New" pitchFamily="49" charset="0"/>
                <a:cs typeface="+mn-cs"/>
              </a:rPr>
              <a:t>[1]</a:t>
            </a:r>
          </a:p>
        </p:txBody>
      </p:sp>
      <p:sp>
        <p:nvSpPr>
          <p:cNvPr id="17" name="Rectangle 27">
            <a:extLst>
              <a:ext uri="{FF2B5EF4-FFF2-40B4-BE49-F238E27FC236}">
                <a16:creationId xmlns:a16="http://schemas.microsoft.com/office/drawing/2014/main" id="{D2624451-BAC4-E747-8FA1-6F2FCBEA9E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66412" y="6338888"/>
            <a:ext cx="449262" cy="304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>
                <a:latin typeface="Courier New" pitchFamily="49" charset="0"/>
                <a:cs typeface="+mn-cs"/>
              </a:rPr>
              <a:t>[0]</a:t>
            </a:r>
          </a:p>
        </p:txBody>
      </p:sp>
      <p:sp>
        <p:nvSpPr>
          <p:cNvPr id="19" name="Rectangle 23">
            <a:extLst>
              <a:ext uri="{FF2B5EF4-FFF2-40B4-BE49-F238E27FC236}">
                <a16:creationId xmlns:a16="http://schemas.microsoft.com/office/drawing/2014/main" id="{B292AF58-5564-384F-9150-A3400D2424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8624" y="4803775"/>
            <a:ext cx="1797050" cy="15312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 dirty="0">
                <a:latin typeface="Calibri" pitchFamily="34" charset="0"/>
              </a:rPr>
              <a:t>Stack </a:t>
            </a:r>
            <a:r>
              <a:rPr lang="en-US" dirty="0">
                <a:latin typeface="Calibri" pitchFamily="34" charset="0"/>
              </a:rPr>
              <a:t>Frame </a:t>
            </a:r>
          </a:p>
          <a:p>
            <a:pPr algn="ctr">
              <a:defRPr/>
            </a:pPr>
            <a:r>
              <a:rPr lang="en-US" dirty="0">
                <a:latin typeface="Calibri" pitchFamily="34" charset="0"/>
              </a:rPr>
              <a:t>for</a:t>
            </a:r>
            <a:r>
              <a:rPr lang="en-US" dirty="0">
                <a:latin typeface="Courier New" pitchFamily="49" charset="0"/>
              </a:rPr>
              <a:t> echo</a:t>
            </a:r>
            <a:r>
              <a:rPr lang="en-US" dirty="0">
                <a:latin typeface="Calibri" pitchFamily="34" charset="0"/>
              </a:rPr>
              <a:t> </a:t>
            </a:r>
            <a:endParaRPr lang="en-US" sz="1800" dirty="0">
              <a:latin typeface="Courier New" pitchFamily="49" charset="0"/>
            </a:endParaRPr>
          </a:p>
        </p:txBody>
      </p:sp>
      <p:sp>
        <p:nvSpPr>
          <p:cNvPr id="20" name="Rectangle 22">
            <a:extLst>
              <a:ext uri="{FF2B5EF4-FFF2-40B4-BE49-F238E27FC236}">
                <a16:creationId xmlns:a16="http://schemas.microsoft.com/office/drawing/2014/main" id="{ECAC7693-FDC7-9145-8F9D-1913906553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8624" y="4187997"/>
            <a:ext cx="1797050" cy="608299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1800" b="0" dirty="0">
                <a:latin typeface="Calibri" pitchFamily="34" charset="0"/>
                <a:cs typeface="+mn-cs"/>
              </a:rPr>
              <a:t>Return Address</a:t>
            </a:r>
          </a:p>
          <a:p>
            <a:pPr algn="ctr">
              <a:defRPr/>
            </a:pPr>
            <a:r>
              <a:rPr lang="en-US" sz="1800" b="0" dirty="0">
                <a:latin typeface="Calibri" pitchFamily="34" charset="0"/>
                <a:cs typeface="+mn-cs"/>
              </a:rPr>
              <a:t>(8 bytes)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87FD334-86B2-E440-A3E5-EA12E37581B2}"/>
              </a:ext>
            </a:extLst>
          </p:cNvPr>
          <p:cNvGrpSpPr/>
          <p:nvPr/>
        </p:nvGrpSpPr>
        <p:grpSpPr>
          <a:xfrm>
            <a:off x="818624" y="4467225"/>
            <a:ext cx="1797050" cy="304800"/>
            <a:chOff x="2377022" y="2811289"/>
            <a:chExt cx="1797050" cy="304800"/>
          </a:xfrm>
        </p:grpSpPr>
        <p:sp>
          <p:nvSpPr>
            <p:cNvPr id="22" name="Rectangle 24">
              <a:extLst>
                <a:ext uri="{FF2B5EF4-FFF2-40B4-BE49-F238E27FC236}">
                  <a16:creationId xmlns:a16="http://schemas.microsoft.com/office/drawing/2014/main" id="{24111610-9DDD-D04E-B78A-EA71B0401E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7022" y="2811289"/>
              <a:ext cx="449263" cy="3048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23" name="Rectangle 25">
              <a:extLst>
                <a:ext uri="{FF2B5EF4-FFF2-40B4-BE49-F238E27FC236}">
                  <a16:creationId xmlns:a16="http://schemas.microsoft.com/office/drawing/2014/main" id="{59321D3E-A77F-2243-88BF-1C33A6F13A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26285" y="2811289"/>
              <a:ext cx="449262" cy="3048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40</a:t>
              </a:r>
            </a:p>
          </p:txBody>
        </p:sp>
        <p:sp>
          <p:nvSpPr>
            <p:cNvPr id="24" name="Rectangle 26">
              <a:extLst>
                <a:ext uri="{FF2B5EF4-FFF2-40B4-BE49-F238E27FC236}">
                  <a16:creationId xmlns:a16="http://schemas.microsoft.com/office/drawing/2014/main" id="{21E43268-6B24-7342-83BA-F255F17EC6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75547" y="2811289"/>
              <a:ext cx="449263" cy="3048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06</a:t>
              </a:r>
            </a:p>
          </p:txBody>
        </p:sp>
        <p:sp>
          <p:nvSpPr>
            <p:cNvPr id="25" name="Rectangle 27">
              <a:extLst>
                <a:ext uri="{FF2B5EF4-FFF2-40B4-BE49-F238E27FC236}">
                  <a16:creationId xmlns:a16="http://schemas.microsoft.com/office/drawing/2014/main" id="{1BA73359-15E6-4447-9B10-2B6F0DF5B2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24810" y="2811289"/>
              <a:ext cx="449262" cy="3048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f6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B05F977-E6D4-574D-AF4D-B99AFD427981}"/>
              </a:ext>
            </a:extLst>
          </p:cNvPr>
          <p:cNvGrpSpPr/>
          <p:nvPr/>
        </p:nvGrpSpPr>
        <p:grpSpPr>
          <a:xfrm>
            <a:off x="813816" y="4166006"/>
            <a:ext cx="1797050" cy="321921"/>
            <a:chOff x="2367406" y="2811288"/>
            <a:chExt cx="1797050" cy="321921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A98FA985-9C11-7949-BD1D-1D3B9802AA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406" y="2811288"/>
              <a:ext cx="458879" cy="30870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9C317105-869C-8B49-9234-5F44E02FB0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1093" y="2811288"/>
              <a:ext cx="444454" cy="30763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6F7A630C-B2F4-174B-AB6E-88ACAD4ECA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80355" y="2811289"/>
              <a:ext cx="444455" cy="30763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00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007BF0B1-1282-3143-8270-F03C1ABDFB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15193" y="2811288"/>
              <a:ext cx="449263" cy="32192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00</a:t>
              </a:r>
            </a:p>
          </p:txBody>
        </p:sp>
      </p:grpSp>
      <p:sp>
        <p:nvSpPr>
          <p:cNvPr id="31" name="Rectangle 30">
            <a:extLst>
              <a:ext uri="{FF2B5EF4-FFF2-40B4-BE49-F238E27FC236}">
                <a16:creationId xmlns:a16="http://schemas.microsoft.com/office/drawing/2014/main" id="{74E148AD-DD19-3040-91EA-9CC4E50FA5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8185" y="4193401"/>
            <a:ext cx="101181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dirty="0">
                <a:latin typeface="Courier New" pitchFamily="49" charset="0"/>
              </a:rPr>
              <a:t>saved </a:t>
            </a:r>
          </a:p>
          <a:p>
            <a:r>
              <a:rPr lang="en-US" sz="1800" dirty="0">
                <a:latin typeface="Courier New" pitchFamily="49" charset="0"/>
              </a:rPr>
              <a:t>%rip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6B0FD4F-3989-B94B-BF57-7C34A1208AE3}"/>
              </a:ext>
            </a:extLst>
          </p:cNvPr>
          <p:cNvGrpSpPr/>
          <p:nvPr/>
        </p:nvGrpSpPr>
        <p:grpSpPr>
          <a:xfrm>
            <a:off x="818624" y="4768490"/>
            <a:ext cx="1797050" cy="1860910"/>
            <a:chOff x="533400" y="3625490"/>
            <a:chExt cx="1797050" cy="1860910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65F511E2-A55E-5A4C-8013-8DFADC0579AC}"/>
                </a:ext>
              </a:extLst>
            </p:cNvPr>
            <p:cNvGrpSpPr/>
            <p:nvPr/>
          </p:nvGrpSpPr>
          <p:grpSpPr>
            <a:xfrm>
              <a:off x="533400" y="5181600"/>
              <a:ext cx="1797050" cy="304800"/>
              <a:chOff x="533400" y="4648200"/>
              <a:chExt cx="1797050" cy="304800"/>
            </a:xfrm>
          </p:grpSpPr>
          <p:sp>
            <p:nvSpPr>
              <p:cNvPr id="62" name="Rectangle 24">
                <a:extLst>
                  <a:ext uri="{FF2B5EF4-FFF2-40B4-BE49-F238E27FC236}">
                    <a16:creationId xmlns:a16="http://schemas.microsoft.com/office/drawing/2014/main" id="{4A8A49D9-49C4-3F49-BBDD-DC4D4BBB21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3400" y="4648200"/>
                <a:ext cx="449263" cy="30480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33</a:t>
                </a:r>
              </a:p>
            </p:txBody>
          </p:sp>
          <p:sp>
            <p:nvSpPr>
              <p:cNvPr id="63" name="Rectangle 25">
                <a:extLst>
                  <a:ext uri="{FF2B5EF4-FFF2-40B4-BE49-F238E27FC236}">
                    <a16:creationId xmlns:a16="http://schemas.microsoft.com/office/drawing/2014/main" id="{D85CFE76-8C42-FC4F-8452-1AA21D7DD6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2663" y="4648200"/>
                <a:ext cx="449262" cy="30480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32</a:t>
                </a:r>
              </a:p>
            </p:txBody>
          </p:sp>
          <p:sp>
            <p:nvSpPr>
              <p:cNvPr id="64" name="Rectangle 26">
                <a:extLst>
                  <a:ext uri="{FF2B5EF4-FFF2-40B4-BE49-F238E27FC236}">
                    <a16:creationId xmlns:a16="http://schemas.microsoft.com/office/drawing/2014/main" id="{6C804C47-D896-144E-AC1E-AE883A40A0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31925" y="4648200"/>
                <a:ext cx="449263" cy="30480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31</a:t>
                </a:r>
              </a:p>
            </p:txBody>
          </p:sp>
          <p:sp>
            <p:nvSpPr>
              <p:cNvPr id="65" name="Rectangle 27">
                <a:extLst>
                  <a:ext uri="{FF2B5EF4-FFF2-40B4-BE49-F238E27FC236}">
                    <a16:creationId xmlns:a16="http://schemas.microsoft.com/office/drawing/2014/main" id="{142C0225-88BB-874F-8934-101226C110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81188" y="4648200"/>
                <a:ext cx="449262" cy="30480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30</a:t>
                </a:r>
              </a:p>
            </p:txBody>
          </p:sp>
        </p:grpSp>
        <p:sp>
          <p:nvSpPr>
            <p:cNvPr id="36" name="Rectangle 23">
              <a:extLst>
                <a:ext uri="{FF2B5EF4-FFF2-40B4-BE49-F238E27FC236}">
                  <a16:creationId xmlns:a16="http://schemas.microsoft.com/office/drawing/2014/main" id="{6A3736D0-8037-4A47-A07E-1CE144AA12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3400" y="3646487"/>
              <a:ext cx="1797050" cy="153120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b="0" dirty="0">
                  <a:latin typeface="Calibri" pitchFamily="34" charset="0"/>
                </a:rPr>
                <a:t>20 bytes unused</a:t>
              </a:r>
              <a:endParaRPr lang="en-US" sz="1800" dirty="0">
                <a:latin typeface="Courier New" pitchFamily="49" charset="0"/>
              </a:endParaRPr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8C19F7C2-0DCD-B744-B2A5-C356D7BC8264}"/>
                </a:ext>
              </a:extLst>
            </p:cNvPr>
            <p:cNvGrpSpPr/>
            <p:nvPr/>
          </p:nvGrpSpPr>
          <p:grpSpPr>
            <a:xfrm>
              <a:off x="533400" y="4870378"/>
              <a:ext cx="1797050" cy="304800"/>
              <a:chOff x="533400" y="4648200"/>
              <a:chExt cx="1797050" cy="304800"/>
            </a:xfrm>
          </p:grpSpPr>
          <p:sp>
            <p:nvSpPr>
              <p:cNvPr id="58" name="Rectangle 24">
                <a:extLst>
                  <a:ext uri="{FF2B5EF4-FFF2-40B4-BE49-F238E27FC236}">
                    <a16:creationId xmlns:a16="http://schemas.microsoft.com/office/drawing/2014/main" id="{A1DBE394-4659-5240-9885-3DA90798D3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3400" y="4648200"/>
                <a:ext cx="449263" cy="30480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37</a:t>
                </a:r>
              </a:p>
            </p:txBody>
          </p:sp>
          <p:sp>
            <p:nvSpPr>
              <p:cNvPr id="59" name="Rectangle 25">
                <a:extLst>
                  <a:ext uri="{FF2B5EF4-FFF2-40B4-BE49-F238E27FC236}">
                    <a16:creationId xmlns:a16="http://schemas.microsoft.com/office/drawing/2014/main" id="{410F747E-90D8-6F45-A92A-898428AA57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2663" y="4648200"/>
                <a:ext cx="449262" cy="30480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36</a:t>
                </a:r>
              </a:p>
            </p:txBody>
          </p:sp>
          <p:sp>
            <p:nvSpPr>
              <p:cNvPr id="60" name="Rectangle 26">
                <a:extLst>
                  <a:ext uri="{FF2B5EF4-FFF2-40B4-BE49-F238E27FC236}">
                    <a16:creationId xmlns:a16="http://schemas.microsoft.com/office/drawing/2014/main" id="{68AD04D9-0D7F-9847-93F5-AE4C891D0C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31925" y="4648200"/>
                <a:ext cx="449263" cy="30480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35</a:t>
                </a:r>
              </a:p>
            </p:txBody>
          </p:sp>
          <p:sp>
            <p:nvSpPr>
              <p:cNvPr id="61" name="Rectangle 27">
                <a:extLst>
                  <a:ext uri="{FF2B5EF4-FFF2-40B4-BE49-F238E27FC236}">
                    <a16:creationId xmlns:a16="http://schemas.microsoft.com/office/drawing/2014/main" id="{E695ECC6-D497-1942-B95D-89AD129B8E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81188" y="4648200"/>
                <a:ext cx="449262" cy="30480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34</a:t>
                </a:r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46843EFA-0DFF-064A-982E-7D05AEC0E1F9}"/>
                </a:ext>
              </a:extLst>
            </p:cNvPr>
            <p:cNvGrpSpPr/>
            <p:nvPr/>
          </p:nvGrpSpPr>
          <p:grpSpPr>
            <a:xfrm>
              <a:off x="533400" y="4559156"/>
              <a:ext cx="1797050" cy="304800"/>
              <a:chOff x="533400" y="4648200"/>
              <a:chExt cx="1797050" cy="304800"/>
            </a:xfrm>
          </p:grpSpPr>
          <p:sp>
            <p:nvSpPr>
              <p:cNvPr id="54" name="Rectangle 24">
                <a:extLst>
                  <a:ext uri="{FF2B5EF4-FFF2-40B4-BE49-F238E27FC236}">
                    <a16:creationId xmlns:a16="http://schemas.microsoft.com/office/drawing/2014/main" id="{48EA6EB6-220B-6A49-B801-397BAD70C5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3400" y="4648200"/>
                <a:ext cx="449263" cy="30480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31</a:t>
                </a:r>
              </a:p>
            </p:txBody>
          </p:sp>
          <p:sp>
            <p:nvSpPr>
              <p:cNvPr id="55" name="Rectangle 25">
                <a:extLst>
                  <a:ext uri="{FF2B5EF4-FFF2-40B4-BE49-F238E27FC236}">
                    <a16:creationId xmlns:a16="http://schemas.microsoft.com/office/drawing/2014/main" id="{3F96F1A5-A168-604F-9BB1-09DC56AD27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2663" y="4648200"/>
                <a:ext cx="449262" cy="30480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30</a:t>
                </a:r>
              </a:p>
            </p:txBody>
          </p:sp>
          <p:sp>
            <p:nvSpPr>
              <p:cNvPr id="56" name="Rectangle 26">
                <a:extLst>
                  <a:ext uri="{FF2B5EF4-FFF2-40B4-BE49-F238E27FC236}">
                    <a16:creationId xmlns:a16="http://schemas.microsoft.com/office/drawing/2014/main" id="{2465F675-10F9-AF41-98FE-7AA60F191D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31925" y="4648200"/>
                <a:ext cx="449263" cy="30480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39</a:t>
                </a:r>
              </a:p>
            </p:txBody>
          </p:sp>
          <p:sp>
            <p:nvSpPr>
              <p:cNvPr id="57" name="Rectangle 27">
                <a:extLst>
                  <a:ext uri="{FF2B5EF4-FFF2-40B4-BE49-F238E27FC236}">
                    <a16:creationId xmlns:a16="http://schemas.microsoft.com/office/drawing/2014/main" id="{CA1C001E-A0E9-5449-A899-4331C26950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81188" y="4648200"/>
                <a:ext cx="449262" cy="30480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38</a:t>
                </a:r>
              </a:p>
            </p:txBody>
          </p: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1E66C32A-9F03-1E4E-B0F7-0BBA04E4D800}"/>
                </a:ext>
              </a:extLst>
            </p:cNvPr>
            <p:cNvGrpSpPr/>
            <p:nvPr/>
          </p:nvGrpSpPr>
          <p:grpSpPr>
            <a:xfrm>
              <a:off x="533400" y="4247934"/>
              <a:ext cx="1797050" cy="304800"/>
              <a:chOff x="533400" y="4648200"/>
              <a:chExt cx="1797050" cy="304800"/>
            </a:xfrm>
          </p:grpSpPr>
          <p:sp>
            <p:nvSpPr>
              <p:cNvPr id="50" name="Rectangle 24">
                <a:extLst>
                  <a:ext uri="{FF2B5EF4-FFF2-40B4-BE49-F238E27FC236}">
                    <a16:creationId xmlns:a16="http://schemas.microsoft.com/office/drawing/2014/main" id="{6F367491-3674-444B-BB41-2E1AC5DB5F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3400" y="4648200"/>
                <a:ext cx="449263" cy="30480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35</a:t>
                </a:r>
              </a:p>
            </p:txBody>
          </p:sp>
          <p:sp>
            <p:nvSpPr>
              <p:cNvPr id="51" name="Rectangle 25">
                <a:extLst>
                  <a:ext uri="{FF2B5EF4-FFF2-40B4-BE49-F238E27FC236}">
                    <a16:creationId xmlns:a16="http://schemas.microsoft.com/office/drawing/2014/main" id="{33CF27C5-C05F-A149-8050-901D64866F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2663" y="4648200"/>
                <a:ext cx="449262" cy="30480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34</a:t>
                </a:r>
              </a:p>
            </p:txBody>
          </p:sp>
          <p:sp>
            <p:nvSpPr>
              <p:cNvPr id="52" name="Rectangle 26">
                <a:extLst>
                  <a:ext uri="{FF2B5EF4-FFF2-40B4-BE49-F238E27FC236}">
                    <a16:creationId xmlns:a16="http://schemas.microsoft.com/office/drawing/2014/main" id="{0177743C-A0B9-904C-B153-36D6CE6508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31925" y="4648200"/>
                <a:ext cx="449263" cy="30480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33</a:t>
                </a:r>
              </a:p>
            </p:txBody>
          </p:sp>
          <p:sp>
            <p:nvSpPr>
              <p:cNvPr id="53" name="Rectangle 27">
                <a:extLst>
                  <a:ext uri="{FF2B5EF4-FFF2-40B4-BE49-F238E27FC236}">
                    <a16:creationId xmlns:a16="http://schemas.microsoft.com/office/drawing/2014/main" id="{41B01C81-2137-2E40-A1DC-C68AFC24F7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81188" y="4648200"/>
                <a:ext cx="449262" cy="30480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32</a:t>
                </a:r>
              </a:p>
            </p:txBody>
          </p:sp>
        </p:grp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5012AEEF-D45E-A84A-B539-E936EA069556}"/>
                </a:ext>
              </a:extLst>
            </p:cNvPr>
            <p:cNvGrpSpPr/>
            <p:nvPr/>
          </p:nvGrpSpPr>
          <p:grpSpPr>
            <a:xfrm>
              <a:off x="533400" y="3936712"/>
              <a:ext cx="1797050" cy="304800"/>
              <a:chOff x="533400" y="4648200"/>
              <a:chExt cx="1797050" cy="304800"/>
            </a:xfrm>
          </p:grpSpPr>
          <p:sp>
            <p:nvSpPr>
              <p:cNvPr id="46" name="Rectangle 24">
                <a:extLst>
                  <a:ext uri="{FF2B5EF4-FFF2-40B4-BE49-F238E27FC236}">
                    <a16:creationId xmlns:a16="http://schemas.microsoft.com/office/drawing/2014/main" id="{8BC09FA4-CDCC-1A48-9131-E4323A6331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3400" y="4648200"/>
                <a:ext cx="449263" cy="30480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39</a:t>
                </a:r>
              </a:p>
            </p:txBody>
          </p:sp>
          <p:sp>
            <p:nvSpPr>
              <p:cNvPr id="47" name="Rectangle 25">
                <a:extLst>
                  <a:ext uri="{FF2B5EF4-FFF2-40B4-BE49-F238E27FC236}">
                    <a16:creationId xmlns:a16="http://schemas.microsoft.com/office/drawing/2014/main" id="{33150721-0E84-6B49-A43D-D2C2EAA079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2663" y="4648200"/>
                <a:ext cx="449262" cy="30480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38</a:t>
                </a:r>
              </a:p>
            </p:txBody>
          </p:sp>
          <p:sp>
            <p:nvSpPr>
              <p:cNvPr id="48" name="Rectangle 26">
                <a:extLst>
                  <a:ext uri="{FF2B5EF4-FFF2-40B4-BE49-F238E27FC236}">
                    <a16:creationId xmlns:a16="http://schemas.microsoft.com/office/drawing/2014/main" id="{19539616-FA50-9C4B-B478-35091E6626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31925" y="4648200"/>
                <a:ext cx="449263" cy="30480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37</a:t>
                </a:r>
              </a:p>
            </p:txBody>
          </p:sp>
          <p:sp>
            <p:nvSpPr>
              <p:cNvPr id="49" name="Rectangle 27">
                <a:extLst>
                  <a:ext uri="{FF2B5EF4-FFF2-40B4-BE49-F238E27FC236}">
                    <a16:creationId xmlns:a16="http://schemas.microsoft.com/office/drawing/2014/main" id="{65999422-1CC2-8542-AF10-A10AC65DCB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81188" y="4648200"/>
                <a:ext cx="449262" cy="30480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36</a:t>
                </a:r>
              </a:p>
            </p:txBody>
          </p: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55148083-1F22-0441-B678-228A50DBF9F7}"/>
                </a:ext>
              </a:extLst>
            </p:cNvPr>
            <p:cNvGrpSpPr/>
            <p:nvPr/>
          </p:nvGrpSpPr>
          <p:grpSpPr>
            <a:xfrm>
              <a:off x="533400" y="3625490"/>
              <a:ext cx="1797050" cy="304800"/>
              <a:chOff x="533400" y="4648200"/>
              <a:chExt cx="1797050" cy="304800"/>
            </a:xfrm>
          </p:grpSpPr>
          <p:sp>
            <p:nvSpPr>
              <p:cNvPr id="42" name="Rectangle 24">
                <a:extLst>
                  <a:ext uri="{FF2B5EF4-FFF2-40B4-BE49-F238E27FC236}">
                    <a16:creationId xmlns:a16="http://schemas.microsoft.com/office/drawing/2014/main" id="{15BC7F16-FE4B-6342-B3CA-D0F0CB053A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3400" y="4648200"/>
                <a:ext cx="449263" cy="30480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33</a:t>
                </a:r>
              </a:p>
            </p:txBody>
          </p:sp>
          <p:sp>
            <p:nvSpPr>
              <p:cNvPr id="43" name="Rectangle 25">
                <a:extLst>
                  <a:ext uri="{FF2B5EF4-FFF2-40B4-BE49-F238E27FC236}">
                    <a16:creationId xmlns:a16="http://schemas.microsoft.com/office/drawing/2014/main" id="{7376F4E7-8B1D-8F43-A855-540C30FE35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2663" y="4648200"/>
                <a:ext cx="449262" cy="30480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32</a:t>
                </a:r>
              </a:p>
            </p:txBody>
          </p:sp>
          <p:sp>
            <p:nvSpPr>
              <p:cNvPr id="44" name="Rectangle 26">
                <a:extLst>
                  <a:ext uri="{FF2B5EF4-FFF2-40B4-BE49-F238E27FC236}">
                    <a16:creationId xmlns:a16="http://schemas.microsoft.com/office/drawing/2014/main" id="{D67062A9-D4DA-A84A-9CC2-45DC2833E8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31925" y="4648200"/>
                <a:ext cx="449263" cy="30480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31</a:t>
                </a:r>
              </a:p>
            </p:txBody>
          </p:sp>
          <p:sp>
            <p:nvSpPr>
              <p:cNvPr id="45" name="Rectangle 27">
                <a:extLst>
                  <a:ext uri="{FF2B5EF4-FFF2-40B4-BE49-F238E27FC236}">
                    <a16:creationId xmlns:a16="http://schemas.microsoft.com/office/drawing/2014/main" id="{F319AC80-D706-794E-9C86-CCC3DBF022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81188" y="4648200"/>
                <a:ext cx="449262" cy="30480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r>
                  <a:rPr lang="en-US" sz="1800" dirty="0">
                    <a:latin typeface="Courier New" pitchFamily="49" charset="0"/>
                    <a:cs typeface="+mn-cs"/>
                  </a:rPr>
                  <a:t>30</a:t>
                </a:r>
              </a:p>
            </p:txBody>
          </p:sp>
        </p:grpSp>
      </p:grpSp>
      <p:sp>
        <p:nvSpPr>
          <p:cNvPr id="66" name="Rectangle 4">
            <a:extLst>
              <a:ext uri="{FF2B5EF4-FFF2-40B4-BE49-F238E27FC236}">
                <a16:creationId xmlns:a16="http://schemas.microsoft.com/office/drawing/2014/main" id="{099ED2D0-C077-7146-93EB-0B9E709C55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3762" y="3079358"/>
            <a:ext cx="3364438" cy="1812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0487" tIns="44450" rIns="90487" bIns="44450">
            <a:spAutoFit/>
          </a:bodyPr>
          <a:lstStyle/>
          <a:p>
            <a:pPr eaLnBrk="0" hangingPunct="0">
              <a:tabLst>
                <a:tab pos="457200" algn="l"/>
                <a:tab pos="1485900" algn="l"/>
              </a:tabLst>
            </a:pPr>
            <a:r>
              <a:rPr lang="en-US" sz="1600" b="1" dirty="0">
                <a:latin typeface="Courier New" pitchFamily="49" charset="0"/>
                <a:ea typeface="MS Mincho" pitchFamily="49" charset="-128"/>
              </a:rPr>
              <a:t>/* Echo Line */</a:t>
            </a:r>
            <a:br>
              <a:rPr lang="en-US" sz="1600" b="1" dirty="0">
                <a:latin typeface="Courier New" pitchFamily="49" charset="0"/>
                <a:ea typeface="MS Mincho" pitchFamily="49" charset="-128"/>
              </a:rPr>
            </a:br>
            <a:r>
              <a:rPr lang="en-US" sz="1600" b="1" dirty="0">
                <a:latin typeface="Courier New" pitchFamily="49" charset="0"/>
                <a:ea typeface="MS Mincho" pitchFamily="49" charset="-128"/>
              </a:rPr>
              <a:t>void echo()</a:t>
            </a:r>
            <a:br>
              <a:rPr lang="en-US" sz="1600" b="1" dirty="0">
                <a:latin typeface="Courier New" pitchFamily="49" charset="0"/>
                <a:ea typeface="MS Mincho" pitchFamily="49" charset="-128"/>
              </a:rPr>
            </a:br>
            <a:r>
              <a:rPr lang="en-US" sz="1600" b="1" dirty="0">
                <a:latin typeface="Courier New" pitchFamily="49" charset="0"/>
                <a:ea typeface="MS Mincho" pitchFamily="49" charset="-128"/>
              </a:rPr>
              <a:t>{</a:t>
            </a:r>
            <a:br>
              <a:rPr lang="en-US" sz="1600" b="1" dirty="0">
                <a:latin typeface="Courier New" pitchFamily="49" charset="0"/>
                <a:ea typeface="MS Mincho" pitchFamily="49" charset="-128"/>
              </a:rPr>
            </a:br>
            <a:r>
              <a:rPr lang="en-US" sz="1600" b="1" dirty="0">
                <a:latin typeface="Courier New" pitchFamily="49" charset="0"/>
                <a:ea typeface="MS Mincho" pitchFamily="49" charset="-128"/>
              </a:rPr>
              <a:t>    char </a:t>
            </a:r>
            <a:r>
              <a:rPr lang="en-US" sz="1600" b="1" dirty="0" err="1">
                <a:latin typeface="Courier New" pitchFamily="49" charset="0"/>
                <a:ea typeface="MS Mincho" pitchFamily="49" charset="-128"/>
              </a:rPr>
              <a:t>buf</a:t>
            </a:r>
            <a:r>
              <a:rPr lang="en-US" sz="1600" b="1" dirty="0">
                <a:latin typeface="Courier New" pitchFamily="49" charset="0"/>
                <a:ea typeface="MS Mincho" pitchFamily="49" charset="-128"/>
              </a:rPr>
              <a:t>[4];  </a:t>
            </a:r>
            <a:br>
              <a:rPr lang="en-US" sz="1600" b="1" dirty="0">
                <a:latin typeface="Courier New" pitchFamily="49" charset="0"/>
                <a:ea typeface="MS Mincho" pitchFamily="49" charset="-128"/>
              </a:rPr>
            </a:br>
            <a:r>
              <a:rPr lang="en-US" sz="1600" b="1" dirty="0">
                <a:latin typeface="Courier New" pitchFamily="49" charset="0"/>
                <a:ea typeface="MS Mincho" pitchFamily="49" charset="-128"/>
              </a:rPr>
              <a:t>    gets(</a:t>
            </a:r>
            <a:r>
              <a:rPr lang="en-US" sz="1600" b="1" dirty="0" err="1">
                <a:latin typeface="Courier New" pitchFamily="49" charset="0"/>
                <a:ea typeface="MS Mincho" pitchFamily="49" charset="-128"/>
              </a:rPr>
              <a:t>buf</a:t>
            </a:r>
            <a:r>
              <a:rPr lang="en-US" sz="1600" b="1" dirty="0">
                <a:latin typeface="Courier New" pitchFamily="49" charset="0"/>
                <a:ea typeface="MS Mincho" pitchFamily="49" charset="-128"/>
              </a:rPr>
              <a:t>);</a:t>
            </a:r>
            <a:br>
              <a:rPr lang="en-US" sz="1600" b="1" dirty="0">
                <a:latin typeface="Courier New" pitchFamily="49" charset="0"/>
                <a:ea typeface="MS Mincho" pitchFamily="49" charset="-128"/>
              </a:rPr>
            </a:br>
            <a:r>
              <a:rPr lang="en-US" sz="1600" b="1" dirty="0">
                <a:latin typeface="Courier New" pitchFamily="49" charset="0"/>
                <a:ea typeface="MS Mincho" pitchFamily="49" charset="-128"/>
              </a:rPr>
              <a:t>    puts(</a:t>
            </a:r>
            <a:r>
              <a:rPr lang="en-US" sz="1600" b="1" dirty="0" err="1">
                <a:latin typeface="Courier New" pitchFamily="49" charset="0"/>
                <a:ea typeface="MS Mincho" pitchFamily="49" charset="-128"/>
              </a:rPr>
              <a:t>buf</a:t>
            </a:r>
            <a:r>
              <a:rPr lang="en-US" sz="1600" b="1" dirty="0">
                <a:latin typeface="Courier New" pitchFamily="49" charset="0"/>
                <a:ea typeface="MS Mincho" pitchFamily="49" charset="-128"/>
              </a:rPr>
              <a:t>);</a:t>
            </a:r>
            <a:br>
              <a:rPr lang="en-US" sz="1600" b="1" dirty="0">
                <a:latin typeface="Courier New" pitchFamily="49" charset="0"/>
                <a:ea typeface="MS Mincho" pitchFamily="49" charset="-128"/>
              </a:rPr>
            </a:br>
            <a:r>
              <a:rPr lang="en-US" sz="1600" b="1" dirty="0">
                <a:latin typeface="Courier New" pitchFamily="49" charset="0"/>
                <a:ea typeface="MS Mincho" pitchFamily="49" charset="-128"/>
              </a:rPr>
              <a:t>}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79AF920-9B90-854E-8CB3-64BD66ED2E40}"/>
              </a:ext>
            </a:extLst>
          </p:cNvPr>
          <p:cNvGrpSpPr/>
          <p:nvPr/>
        </p:nvGrpSpPr>
        <p:grpSpPr>
          <a:xfrm>
            <a:off x="813816" y="4152467"/>
            <a:ext cx="1797050" cy="616022"/>
            <a:chOff x="971024" y="4920890"/>
            <a:chExt cx="1797050" cy="616022"/>
          </a:xfrm>
        </p:grpSpPr>
        <p:sp>
          <p:nvSpPr>
            <p:cNvPr id="75" name="Rectangle 24">
              <a:extLst>
                <a:ext uri="{FF2B5EF4-FFF2-40B4-BE49-F238E27FC236}">
                  <a16:creationId xmlns:a16="http://schemas.microsoft.com/office/drawing/2014/main" id="{28C5016F-0CF9-4947-B0F5-45A8E0AF75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1024" y="5232112"/>
              <a:ext cx="449263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ff</a:t>
              </a:r>
            </a:p>
          </p:txBody>
        </p:sp>
        <p:sp>
          <p:nvSpPr>
            <p:cNvPr id="76" name="Rectangle 25">
              <a:extLst>
                <a:ext uri="{FF2B5EF4-FFF2-40B4-BE49-F238E27FC236}">
                  <a16:creationId xmlns:a16="http://schemas.microsoft.com/office/drawing/2014/main" id="{50700145-FB8B-9240-BE59-B53A15A52A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0287" y="5232112"/>
              <a:ext cx="449262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ff</a:t>
              </a:r>
            </a:p>
          </p:txBody>
        </p:sp>
        <p:sp>
          <p:nvSpPr>
            <p:cNvPr id="77" name="Rectangle 26">
              <a:extLst>
                <a:ext uri="{FF2B5EF4-FFF2-40B4-BE49-F238E27FC236}">
                  <a16:creationId xmlns:a16="http://schemas.microsoft.com/office/drawing/2014/main" id="{98D65F98-CD8E-3A48-AF46-9758E4CA7B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9549" y="5232112"/>
              <a:ext cx="449263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 err="1">
                  <a:latin typeface="Courier New" pitchFamily="49" charset="0"/>
                  <a:cs typeface="+mn-cs"/>
                </a:rPr>
                <a:t>ea</a:t>
              </a:r>
              <a:endParaRPr lang="en-US" sz="1800" dirty="0">
                <a:latin typeface="Courier New" pitchFamily="49" charset="0"/>
                <a:cs typeface="+mn-cs"/>
              </a:endParaRPr>
            </a:p>
          </p:txBody>
        </p:sp>
        <p:sp>
          <p:nvSpPr>
            <p:cNvPr id="78" name="Rectangle 27">
              <a:extLst>
                <a:ext uri="{FF2B5EF4-FFF2-40B4-BE49-F238E27FC236}">
                  <a16:creationId xmlns:a16="http://schemas.microsoft.com/office/drawing/2014/main" id="{767348DA-5FA9-1E4A-BD1A-23B2AB6CD2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8812" y="5232112"/>
              <a:ext cx="449262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40</a:t>
              </a:r>
            </a:p>
          </p:txBody>
        </p:sp>
        <p:sp>
          <p:nvSpPr>
            <p:cNvPr id="79" name="Rectangle 24">
              <a:extLst>
                <a:ext uri="{FF2B5EF4-FFF2-40B4-BE49-F238E27FC236}">
                  <a16:creationId xmlns:a16="http://schemas.microsoft.com/office/drawing/2014/main" id="{31D453D5-6F20-8044-B2F3-CC593D12BB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1024" y="4920890"/>
              <a:ext cx="449263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>
                  <a:latin typeface="Courier New" pitchFamily="49" charset="0"/>
                  <a:cs typeface="+mn-cs"/>
                </a:rPr>
                <a:t>7f</a:t>
              </a:r>
            </a:p>
          </p:txBody>
        </p:sp>
        <p:sp>
          <p:nvSpPr>
            <p:cNvPr id="80" name="Rectangle 25">
              <a:extLst>
                <a:ext uri="{FF2B5EF4-FFF2-40B4-BE49-F238E27FC236}">
                  <a16:creationId xmlns:a16="http://schemas.microsoft.com/office/drawing/2014/main" id="{6444198F-153E-5A4F-850F-643763CF25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0287" y="4920890"/>
              <a:ext cx="449262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dirty="0" err="1">
                  <a:latin typeface="Courier New" pitchFamily="49" charset="0"/>
                </a:rPr>
                <a:t>ff</a:t>
              </a:r>
              <a:endParaRPr lang="en-US" sz="1800" dirty="0">
                <a:latin typeface="Courier New" pitchFamily="49" charset="0"/>
                <a:cs typeface="+mn-cs"/>
              </a:endParaRPr>
            </a:p>
          </p:txBody>
        </p:sp>
        <p:sp>
          <p:nvSpPr>
            <p:cNvPr id="81" name="Rectangle 26">
              <a:extLst>
                <a:ext uri="{FF2B5EF4-FFF2-40B4-BE49-F238E27FC236}">
                  <a16:creationId xmlns:a16="http://schemas.microsoft.com/office/drawing/2014/main" id="{B04CD333-FBF6-BB48-8ADD-81DEF9D9CE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9549" y="4920890"/>
              <a:ext cx="449263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 err="1">
                  <a:latin typeface="Courier New" pitchFamily="49" charset="0"/>
                  <a:cs typeface="+mn-cs"/>
                </a:rPr>
                <a:t>ff</a:t>
              </a:r>
              <a:endParaRPr lang="en-US" sz="1800" dirty="0">
                <a:latin typeface="Courier New" pitchFamily="49" charset="0"/>
                <a:cs typeface="+mn-cs"/>
              </a:endParaRPr>
            </a:p>
          </p:txBody>
        </p:sp>
        <p:sp>
          <p:nvSpPr>
            <p:cNvPr id="82" name="Rectangle 27">
              <a:extLst>
                <a:ext uri="{FF2B5EF4-FFF2-40B4-BE49-F238E27FC236}">
                  <a16:creationId xmlns:a16="http://schemas.microsoft.com/office/drawing/2014/main" id="{9DD3C56B-237F-444A-AC63-D5ECAB9C4A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8812" y="4920890"/>
              <a:ext cx="449262" cy="30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1800" dirty="0" err="1">
                  <a:latin typeface="Courier New" pitchFamily="49" charset="0"/>
                  <a:cs typeface="+mn-cs"/>
                </a:rPr>
                <a:t>ff</a:t>
              </a:r>
              <a:endParaRPr lang="en-US" sz="1800" dirty="0">
                <a:latin typeface="Courier New" pitchFamily="49" charset="0"/>
                <a:cs typeface="+mn-cs"/>
              </a:endParaRPr>
            </a:p>
          </p:txBody>
        </p:sp>
      </p:grpSp>
      <p:cxnSp>
        <p:nvCxnSpPr>
          <p:cNvPr id="7" name="Elbow Connector 6">
            <a:extLst>
              <a:ext uri="{FF2B5EF4-FFF2-40B4-BE49-F238E27FC236}">
                <a16:creationId xmlns:a16="http://schemas.microsoft.com/office/drawing/2014/main" id="{83946B47-0FF7-BA4B-B4B1-5E88F6E59B44}"/>
              </a:ext>
            </a:extLst>
          </p:cNvPr>
          <p:cNvCxnSpPr>
            <a:cxnSpLocks/>
          </p:cNvCxnSpPr>
          <p:nvPr/>
        </p:nvCxnSpPr>
        <p:spPr>
          <a:xfrm>
            <a:off x="2610866" y="4572000"/>
            <a:ext cx="12700" cy="2013312"/>
          </a:xfrm>
          <a:prstGeom prst="bentConnector4">
            <a:avLst>
              <a:gd name="adj1" fmla="val 1700000"/>
              <a:gd name="adj2" fmla="val 100464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3" name="Group 72">
            <a:extLst>
              <a:ext uri="{FF2B5EF4-FFF2-40B4-BE49-F238E27FC236}">
                <a16:creationId xmlns:a16="http://schemas.microsoft.com/office/drawing/2014/main" id="{A9134DCC-6D45-9445-AA51-439849361043}"/>
              </a:ext>
            </a:extLst>
          </p:cNvPr>
          <p:cNvGrpSpPr/>
          <p:nvPr/>
        </p:nvGrpSpPr>
        <p:grpSpPr>
          <a:xfrm>
            <a:off x="-87327" y="6439932"/>
            <a:ext cx="901141" cy="369332"/>
            <a:chOff x="-87327" y="6439932"/>
            <a:chExt cx="901141" cy="369332"/>
          </a:xfrm>
        </p:grpSpPr>
        <p:sp>
          <p:nvSpPr>
            <p:cNvPr id="74" name="Line 29">
              <a:extLst>
                <a:ext uri="{FF2B5EF4-FFF2-40B4-BE49-F238E27FC236}">
                  <a16:creationId xmlns:a16="http://schemas.microsoft.com/office/drawing/2014/main" id="{7F2DB5B2-3BF0-1D4D-9AFC-4D1F5C4EEE4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90021" y="6629401"/>
              <a:ext cx="22379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3" name="Rectangle 30">
              <a:extLst>
                <a:ext uri="{FF2B5EF4-FFF2-40B4-BE49-F238E27FC236}">
                  <a16:creationId xmlns:a16="http://schemas.microsoft.com/office/drawing/2014/main" id="{448D3FB5-211D-D74D-97FD-07A352F3F0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87327" y="6439932"/>
              <a:ext cx="73875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 dirty="0">
                  <a:latin typeface="Courier New" pitchFamily="49" charset="0"/>
                </a:rPr>
                <a:t>%</a:t>
              </a:r>
              <a:r>
                <a:rPr lang="en-US" sz="1800" dirty="0" err="1">
                  <a:latin typeface="Courier New" pitchFamily="49" charset="0"/>
                </a:rPr>
                <a:t>rsp</a:t>
              </a:r>
              <a:endParaRPr lang="en-US" sz="1800" dirty="0">
                <a:latin typeface="Courier New" pitchFamily="49" charset="0"/>
              </a:endParaRP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E3842682-D793-3447-A59E-851BCF795ACD}"/>
              </a:ext>
            </a:extLst>
          </p:cNvPr>
          <p:cNvGrpSpPr/>
          <p:nvPr/>
        </p:nvGrpSpPr>
        <p:grpSpPr>
          <a:xfrm>
            <a:off x="2610866" y="6438303"/>
            <a:ext cx="829261" cy="366712"/>
            <a:chOff x="2610866" y="6438303"/>
            <a:chExt cx="829261" cy="366712"/>
          </a:xfrm>
        </p:grpSpPr>
        <p:sp>
          <p:nvSpPr>
            <p:cNvPr id="85" name="Rectangle 28">
              <a:extLst>
                <a:ext uri="{FF2B5EF4-FFF2-40B4-BE49-F238E27FC236}">
                  <a16:creationId xmlns:a16="http://schemas.microsoft.com/office/drawing/2014/main" id="{D34402B8-70B5-B046-917B-9C313385C9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46402" y="6438303"/>
              <a:ext cx="593725" cy="366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 dirty="0" err="1">
                  <a:latin typeface="Courier New" pitchFamily="49" charset="0"/>
                </a:rPr>
                <a:t>buf</a:t>
              </a:r>
              <a:endParaRPr lang="en-US" sz="1800" dirty="0">
                <a:latin typeface="Courier New" pitchFamily="49" charset="0"/>
              </a:endParaRPr>
            </a:p>
          </p:txBody>
        </p:sp>
        <p:sp>
          <p:nvSpPr>
            <p:cNvPr id="86" name="Line 29">
              <a:extLst>
                <a:ext uri="{FF2B5EF4-FFF2-40B4-BE49-F238E27FC236}">
                  <a16:creationId xmlns:a16="http://schemas.microsoft.com/office/drawing/2014/main" id="{059EF39A-D1BC-EF42-A79D-ACF2EAF27CE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10866" y="6629400"/>
              <a:ext cx="28473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04908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2.22222E-6 L -0.00052 -0.270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-135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ustom 4">
      <a:dk1>
        <a:srgbClr val="000000"/>
      </a:dk1>
      <a:lt1>
        <a:srgbClr val="FFFFFF"/>
      </a:lt1>
      <a:dk2>
        <a:srgbClr val="323232"/>
      </a:dk2>
      <a:lt2>
        <a:srgbClr val="A5A5A5"/>
      </a:lt2>
      <a:accent1>
        <a:srgbClr val="521B92"/>
      </a:accent1>
      <a:accent2>
        <a:srgbClr val="7A27D8"/>
      </a:accent2>
      <a:accent3>
        <a:srgbClr val="8B58D2"/>
      </a:accent3>
      <a:accent4>
        <a:srgbClr val="917DD0"/>
      </a:accent4>
      <a:accent5>
        <a:srgbClr val="BDA2E0"/>
      </a:accent5>
      <a:accent6>
        <a:srgbClr val="D1C7F6"/>
      </a:accent6>
      <a:hlink>
        <a:srgbClr val="0432FF"/>
      </a:hlink>
      <a:folHlink>
        <a:srgbClr val="00206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3047FA14-E8B9-5541-B2FA-35D660E1BFD6}" vid="{5B7FA5DE-B936-DE42-9858-6D948D82487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8240</TotalTime>
  <Words>1838</Words>
  <Application>Microsoft Macintosh PowerPoint</Application>
  <PresentationFormat>On-screen Show (4:3)</PresentationFormat>
  <Paragraphs>373</Paragraphs>
  <Slides>9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Courier</vt:lpstr>
      <vt:lpstr>Courier New</vt:lpstr>
      <vt:lpstr>Times New Roman</vt:lpstr>
      <vt:lpstr>Wingdings</vt:lpstr>
      <vt:lpstr>Clarity</vt:lpstr>
      <vt:lpstr>Lecture 9: Buffer Overflows</vt:lpstr>
      <vt:lpstr>From last week…</vt:lpstr>
      <vt:lpstr>Memory Referencing Bug Example</vt:lpstr>
      <vt:lpstr>Memory Referencing Bug Example</vt:lpstr>
      <vt:lpstr>Exercise 1: Memory Bugs</vt:lpstr>
      <vt:lpstr>Buffer Overflows</vt:lpstr>
      <vt:lpstr>Exercise 2: Buffer Overflow</vt:lpstr>
      <vt:lpstr>Exercise 2: Buffer Overflow</vt:lpstr>
      <vt:lpstr>Stack Smashing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8: Use and Abuse of the Stack</dc:title>
  <dc:creator>Eleanor  Birrell</dc:creator>
  <cp:lastModifiedBy>Eleanor Birrell</cp:lastModifiedBy>
  <cp:revision>87</cp:revision>
  <cp:lastPrinted>2020-02-20T03:29:23Z</cp:lastPrinted>
  <dcterms:created xsi:type="dcterms:W3CDTF">2019-02-18T19:10:35Z</dcterms:created>
  <dcterms:modified xsi:type="dcterms:W3CDTF">2023-02-20T20:16:30Z</dcterms:modified>
</cp:coreProperties>
</file>