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handoutMasterIdLst>
    <p:handoutMasterId r:id="rId22"/>
  </p:handoutMasterIdLst>
  <p:sldIdLst>
    <p:sldId id="256" r:id="rId2"/>
    <p:sldId id="359" r:id="rId3"/>
    <p:sldId id="599" r:id="rId4"/>
    <p:sldId id="605" r:id="rId5"/>
    <p:sldId id="606" r:id="rId6"/>
    <p:sldId id="1298" r:id="rId7"/>
    <p:sldId id="608" r:id="rId8"/>
    <p:sldId id="609" r:id="rId9"/>
    <p:sldId id="610" r:id="rId10"/>
    <p:sldId id="612" r:id="rId11"/>
    <p:sldId id="611" r:id="rId12"/>
    <p:sldId id="833" r:id="rId13"/>
    <p:sldId id="877" r:id="rId14"/>
    <p:sldId id="835" r:id="rId15"/>
    <p:sldId id="878" r:id="rId16"/>
    <p:sldId id="839" r:id="rId17"/>
    <p:sldId id="933" r:id="rId18"/>
    <p:sldId id="929" r:id="rId19"/>
    <p:sldId id="93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696969"/>
    <a:srgbClr val="333333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878" autoAdjust="0"/>
    <p:restoredTop sz="78231" autoAdjust="0"/>
  </p:normalViewPr>
  <p:slideViewPr>
    <p:cSldViewPr>
      <p:cViewPr varScale="1">
        <p:scale>
          <a:sx n="94" d="100"/>
          <a:sy n="94" d="100"/>
        </p:scale>
        <p:origin x="1536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6902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7F19EE-4C14-416B-9A28-3D9B2AE65E04}" type="datetimeFigureOut">
              <a:rPr lang="en-US" smtClean="0"/>
              <a:t>2/13/23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47E2B7-019C-47AA-8287-AB4BD1848E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1646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B7EBD1-2546-431F-B565-95BCA5604CC4}" type="datetimeFigureOut">
              <a:rPr lang="en-US" smtClean="0"/>
              <a:t>2/13/23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E031AF-CC19-4E5A-831F-2BAAD17F6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186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eaLnBrk="1" fontAlgn="base" latinLnBrk="0" hangingPunct="1"/>
            <a:r>
              <a:rPr lang="en-US" sz="1200" b="0" i="0" u="none" strike="noStrike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js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SF Negative</a:t>
            </a:r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eaLnBrk="1" fontAlgn="base" latinLnBrk="0" hangingPunct="1"/>
            <a:r>
              <a:rPr lang="en-US" sz="1200" b="0" i="0" u="none" strike="noStrike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jns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~SF Nonnegative</a:t>
            </a:r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3874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6720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also do conditional jump at top and absolute jump at bottom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342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9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07571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9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16545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z="2000" dirty="0">
                <a:latin typeface="Calibri" pitchFamily="-96" charset="0"/>
              </a:rPr>
              <a:t>Example arrays were allocated in successive blocks. </a:t>
            </a:r>
            <a:r>
              <a:rPr lang="en-US" dirty="0">
                <a:latin typeface="Calibri" pitchFamily="-96" charset="0"/>
              </a:rPr>
              <a:t>Not guaranteed to happen in general</a:t>
            </a:r>
          </a:p>
          <a:p>
            <a:endParaRPr lang="en-US" dirty="0">
              <a:latin typeface="Times New Roman" pitchFamily="-9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37524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6553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96" charset="0"/>
            </a:endParaRPr>
          </a:p>
        </p:txBody>
      </p:sp>
      <p:sp>
        <p:nvSpPr>
          <p:cNvPr id="6553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C107255-7FB1-440B-9751-06EC07147747}" type="slidenum">
              <a:rPr lang="en-US" smtClean="0">
                <a:latin typeface="Times New Roman" pitchFamily="-96" charset="0"/>
                <a:ea typeface="ＭＳ Ｐゴシック" pitchFamily="-96" charset="-128"/>
                <a:cs typeface="ＭＳ Ｐゴシック" pitchFamily="-96" charset="-128"/>
              </a:rPr>
              <a:pPr/>
              <a:t>15</a:t>
            </a:fld>
            <a:endParaRPr lang="en-US">
              <a:latin typeface="Times New Roman" pitchFamily="-96" charset="0"/>
              <a:ea typeface="ＭＳ Ｐゴシック" pitchFamily="-96" charset="-128"/>
              <a:cs typeface="ＭＳ Ｐゴシック" pitchFamily="-96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379522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9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53868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9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41551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9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44679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9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40501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2/13/23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2/13/23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</p:spPr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2/13/23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2/13/23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18288"/>
            <a:ext cx="7086600" cy="329184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2/13/23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2/13/23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2/13/23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2/13/23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2/13/23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2/13/23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2250"/>
            <a:ext cx="9144000" cy="3111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4191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66000">
                <a:schemeClr val="tx1">
                  <a:lumMod val="75000"/>
                  <a:lumOff val="25000"/>
                </a:schemeClr>
              </a:gs>
              <a:gs pos="99000">
                <a:schemeClr val="tx1">
                  <a:lumMod val="65000"/>
                  <a:lumOff val="3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63F7437D-9C28-4485-8136-DE3C7521A7D8}" type="datetimeFigureOut">
              <a:rPr lang="en-US" smtClean="0"/>
              <a:t>2/13/23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7924800" cy="609600"/>
          </a:xfrm>
        </p:spPr>
        <p:txBody>
          <a:bodyPr>
            <a:normAutofit/>
          </a:bodyPr>
          <a:lstStyle/>
          <a:p>
            <a:r>
              <a:rPr lang="en-US" dirty="0"/>
              <a:t>CS 105		       		        		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667000"/>
            <a:ext cx="7848600" cy="631825"/>
          </a:xfrm>
        </p:spPr>
        <p:txBody>
          <a:bodyPr>
            <a:noAutofit/>
          </a:bodyPr>
          <a:lstStyle/>
          <a:p>
            <a:r>
              <a:rPr lang="en-US" sz="3200" dirty="0"/>
              <a:t>Lecture 7: Loops in Assembly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4643181"/>
            <a:ext cx="7848600" cy="6318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27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D9B36633-99E1-0D47-B3BF-55C09CAFE6B2}"/>
              </a:ext>
            </a:extLst>
          </p:cNvPr>
          <p:cNvGrpSpPr/>
          <p:nvPr/>
        </p:nvGrpSpPr>
        <p:grpSpPr>
          <a:xfrm>
            <a:off x="5905500" y="1355599"/>
            <a:ext cx="2806885" cy="3064001"/>
            <a:chOff x="5905500" y="1355599"/>
            <a:chExt cx="2806885" cy="3064001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688BE9E-C947-0C45-9A2D-5AFDB1728FE2}"/>
                </a:ext>
              </a:extLst>
            </p:cNvPr>
            <p:cNvSpPr/>
            <p:nvPr/>
          </p:nvSpPr>
          <p:spPr>
            <a:xfrm>
              <a:off x="5905500" y="1676400"/>
              <a:ext cx="1752600" cy="2523601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00CC0A5-CCF8-5848-A36E-DE4CDCE90A4C}"/>
                </a:ext>
              </a:extLst>
            </p:cNvPr>
            <p:cNvSpPr txBox="1"/>
            <p:nvPr/>
          </p:nvSpPr>
          <p:spPr>
            <a:xfrm>
              <a:off x="6272686" y="1355599"/>
              <a:ext cx="10182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Memory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A0AF753-99D3-424C-A2E0-8F644C9FD7AF}"/>
                </a:ext>
              </a:extLst>
            </p:cNvPr>
            <p:cNvSpPr txBox="1"/>
            <p:nvPr/>
          </p:nvSpPr>
          <p:spPr>
            <a:xfrm>
              <a:off x="7732630" y="1522359"/>
              <a:ext cx="9797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0x7FFF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5A3DCFA-2C50-7A45-B084-03F32EC552EA}"/>
                </a:ext>
              </a:extLst>
            </p:cNvPr>
            <p:cNvSpPr txBox="1"/>
            <p:nvPr/>
          </p:nvSpPr>
          <p:spPr>
            <a:xfrm>
              <a:off x="7732630" y="4050268"/>
              <a:ext cx="9412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0x0000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F6006668-E5C5-6B4E-8CEB-085D03A810F0}"/>
              </a:ext>
            </a:extLst>
          </p:cNvPr>
          <p:cNvGrpSpPr/>
          <p:nvPr/>
        </p:nvGrpSpPr>
        <p:grpSpPr>
          <a:xfrm>
            <a:off x="727264" y="1676401"/>
            <a:ext cx="3423761" cy="2523598"/>
            <a:chOff x="727264" y="1676401"/>
            <a:chExt cx="3423761" cy="2523598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4C59931-B94E-5E42-BF58-BDD4B19EF9E1}"/>
                </a:ext>
              </a:extLst>
            </p:cNvPr>
            <p:cNvSpPr/>
            <p:nvPr/>
          </p:nvSpPr>
          <p:spPr>
            <a:xfrm>
              <a:off x="727264" y="1676401"/>
              <a:ext cx="3310216" cy="252359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DFBE34E-9032-8140-BED6-2946287E8555}"/>
                </a:ext>
              </a:extLst>
            </p:cNvPr>
            <p:cNvSpPr txBox="1"/>
            <p:nvPr/>
          </p:nvSpPr>
          <p:spPr>
            <a:xfrm>
              <a:off x="727265" y="1688068"/>
              <a:ext cx="34237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Central Processing Unit (CPU)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dirty="0"/>
              <a:t>Review: Assembly/Machine Code View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457200" y="4571999"/>
            <a:ext cx="4852987" cy="1932903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Calibri"/>
                <a:ea typeface="+mn-ea"/>
                <a:cs typeface="Calibri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7013" indent="-227013" defTabSz="895350">
              <a:buFont typeface="Wingdings 3"/>
              <a:buNone/>
              <a:tabLst>
                <a:tab pos="1371600" algn="l"/>
                <a:tab pos="4572000" algn="l"/>
              </a:tabLst>
            </a:pPr>
            <a:r>
              <a:rPr lang="en-US" sz="2400" dirty="0">
                <a:latin typeface="+mn-lt"/>
              </a:rPr>
              <a:t>Programmer-Visible State</a:t>
            </a:r>
          </a:p>
          <a:p>
            <a:pPr marL="560388" lvl="1" indent="-222250" defTabSz="895350">
              <a:tabLst>
                <a:tab pos="1371600" algn="l"/>
                <a:tab pos="4572000" algn="l"/>
              </a:tabLst>
            </a:pPr>
            <a:r>
              <a:rPr lang="en-US" sz="2000" dirty="0">
                <a:latin typeface="+mn-lt"/>
              </a:rPr>
              <a:t>PC: Program counter (%rip)</a:t>
            </a:r>
          </a:p>
          <a:p>
            <a:pPr marL="560388" lvl="1" indent="-222250" defTabSz="895350">
              <a:tabLst>
                <a:tab pos="1371600" algn="l"/>
                <a:tab pos="4572000" algn="l"/>
              </a:tabLst>
            </a:pPr>
            <a:r>
              <a:rPr lang="en-US" sz="2000" dirty="0">
                <a:latin typeface="+mn-lt"/>
              </a:rPr>
              <a:t>Register file: 16 Registers</a:t>
            </a:r>
          </a:p>
          <a:p>
            <a:pPr marL="560388" lvl="1" indent="-222250" defTabSz="895350">
              <a:tabLst>
                <a:tab pos="1371600" algn="l"/>
                <a:tab pos="4572000" algn="l"/>
              </a:tabLst>
            </a:pPr>
            <a:r>
              <a:rPr lang="en-US" sz="2000" dirty="0">
                <a:latin typeface="+mn-lt"/>
              </a:rPr>
              <a:t>Float registers</a:t>
            </a:r>
          </a:p>
          <a:p>
            <a:pPr marL="560388" lvl="1" indent="-222250" defTabSz="895350">
              <a:tabLst>
                <a:tab pos="1371600" algn="l"/>
                <a:tab pos="4572000" algn="l"/>
              </a:tabLst>
            </a:pPr>
            <a:r>
              <a:rPr lang="en-US" sz="2000" dirty="0">
                <a:latin typeface="+mn-lt"/>
              </a:rPr>
              <a:t>Condition codes</a:t>
            </a:r>
          </a:p>
        </p:txBody>
      </p:sp>
      <p:sp>
        <p:nvSpPr>
          <p:cNvPr id="18" name="Rectangle 17"/>
          <p:cNvSpPr txBox="1">
            <a:spLocks noChangeArrowheads="1"/>
          </p:cNvSpPr>
          <p:nvPr/>
        </p:nvSpPr>
        <p:spPr>
          <a:xfrm>
            <a:off x="5067300" y="4591050"/>
            <a:ext cx="3619500" cy="1955768"/>
          </a:xfrm>
          <a:prstGeom prst="rect">
            <a:avLst/>
          </a:prstGeom>
        </p:spPr>
        <p:txBody>
          <a:bodyPr/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Calibri"/>
                <a:ea typeface="+mn-ea"/>
                <a:cs typeface="Calibri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6400" lvl="2" indent="0">
              <a:buNone/>
            </a:pPr>
            <a:r>
              <a:rPr lang="en-US" sz="2400" dirty="0"/>
              <a:t>Memory</a:t>
            </a:r>
          </a:p>
          <a:p>
            <a:pPr marL="571500" lvl="2" indent="-165100"/>
            <a:r>
              <a:rPr lang="en-US" dirty="0"/>
              <a:t>Byte addressable array</a:t>
            </a:r>
          </a:p>
          <a:p>
            <a:pPr marL="571500" lvl="2" indent="-165100"/>
            <a:r>
              <a:rPr lang="en-US" dirty="0"/>
              <a:t>Code and user data</a:t>
            </a:r>
          </a:p>
          <a:p>
            <a:pPr marL="571500" lvl="2" indent="-165100"/>
            <a:r>
              <a:rPr lang="en-US" dirty="0"/>
              <a:t>Stack to support procedures</a:t>
            </a:r>
          </a:p>
          <a:p>
            <a:pPr marL="0" indent="0"/>
            <a:endParaRPr lang="en-US" sz="20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C20C37A-C923-944F-BD1E-C1B68E8022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5200" y="2844800"/>
            <a:ext cx="800100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dirty="0">
                <a:latin typeface="Calibri" pitchFamily="34" charset="0"/>
              </a:rPr>
              <a:t>PC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49E6994-66F5-4142-90E3-659F9BD3D301}"/>
              </a:ext>
            </a:extLst>
          </p:cNvPr>
          <p:cNvGrpSpPr/>
          <p:nvPr/>
        </p:nvGrpSpPr>
        <p:grpSpPr>
          <a:xfrm>
            <a:off x="4076700" y="2320520"/>
            <a:ext cx="1752600" cy="422945"/>
            <a:chOff x="4076700" y="2320520"/>
            <a:chExt cx="1752600" cy="422945"/>
          </a:xfrm>
        </p:grpSpPr>
        <p:sp>
          <p:nvSpPr>
            <p:cNvPr id="23" name="Line 10">
              <a:extLst>
                <a:ext uri="{FF2B5EF4-FFF2-40B4-BE49-F238E27FC236}">
                  <a16:creationId xmlns:a16="http://schemas.microsoft.com/office/drawing/2014/main" id="{44A05010-27DC-DF4E-B16B-161B0BB0F0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76700" y="2743465"/>
              <a:ext cx="17526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lg"/>
              <a:tailEnd type="triangle" w="lg" len="lg"/>
            </a:ln>
            <a:effectLst/>
          </p:spPr>
          <p:txBody>
            <a:bodyPr wrap="none" anchor="ctr"/>
            <a:lstStyle/>
            <a:p>
              <a:endParaRPr lang="en-US" dirty="0">
                <a:latin typeface="Calibri" pitchFamily="34" charset="0"/>
              </a:endParaRPr>
            </a:p>
          </p:txBody>
        </p:sp>
        <p:sp>
          <p:nvSpPr>
            <p:cNvPr id="26" name="Text Box 13">
              <a:extLst>
                <a:ext uri="{FF2B5EF4-FFF2-40B4-BE49-F238E27FC236}">
                  <a16:creationId xmlns:a16="http://schemas.microsoft.com/office/drawing/2014/main" id="{8E233AB5-92AC-3C4E-B346-8F0445C2B0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76700" y="2320520"/>
              <a:ext cx="1752600" cy="39754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7" tIns="44450" rIns="90487" bIns="4445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2000" b="0" dirty="0">
                  <a:latin typeface="Calibri" pitchFamily="34" charset="0"/>
                </a:rPr>
                <a:t>Data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39FA864-9D78-C44A-9FB5-61E11FAAABF4}"/>
              </a:ext>
            </a:extLst>
          </p:cNvPr>
          <p:cNvGrpSpPr/>
          <p:nvPr/>
        </p:nvGrpSpPr>
        <p:grpSpPr>
          <a:xfrm>
            <a:off x="4114800" y="3603200"/>
            <a:ext cx="1788824" cy="816400"/>
            <a:chOff x="4114800" y="3641055"/>
            <a:chExt cx="1788824" cy="816400"/>
          </a:xfrm>
        </p:grpSpPr>
        <p:sp>
          <p:nvSpPr>
            <p:cNvPr id="22" name="Line 9">
              <a:extLst>
                <a:ext uri="{FF2B5EF4-FFF2-40B4-BE49-F238E27FC236}">
                  <a16:creationId xmlns:a16="http://schemas.microsoft.com/office/drawing/2014/main" id="{55B10E0E-78FC-9A49-A429-67B3762CD9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14800" y="3991400"/>
              <a:ext cx="17526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</p:spPr>
          <p:txBody>
            <a:bodyPr wrap="none" anchor="ctr"/>
            <a:lstStyle/>
            <a:p>
              <a:endParaRPr lang="en-US" dirty="0">
                <a:latin typeface="Calibri" pitchFamily="34" charset="0"/>
              </a:endParaRPr>
            </a:p>
          </p:txBody>
        </p:sp>
        <p:sp>
          <p:nvSpPr>
            <p:cNvPr id="24" name="Line 11">
              <a:extLst>
                <a:ext uri="{FF2B5EF4-FFF2-40B4-BE49-F238E27FC236}">
                  <a16:creationId xmlns:a16="http://schemas.microsoft.com/office/drawing/2014/main" id="{A16E1308-C9F3-764E-A288-3DE9C8AC5C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14800" y="4136110"/>
              <a:ext cx="17526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lg"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Calibri" pitchFamily="34" charset="0"/>
              </a:endParaRPr>
            </a:p>
          </p:txBody>
        </p:sp>
        <p:sp>
          <p:nvSpPr>
            <p:cNvPr id="25" name="Text Box 12">
              <a:extLst>
                <a:ext uri="{FF2B5EF4-FFF2-40B4-BE49-F238E27FC236}">
                  <a16:creationId xmlns:a16="http://schemas.microsoft.com/office/drawing/2014/main" id="{4360257F-E52E-9B4A-9C8D-9E20FBB23C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51024" y="3641055"/>
              <a:ext cx="1752600" cy="39754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7" tIns="44450" rIns="90487" bIns="4445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2000" b="0" dirty="0">
                  <a:latin typeface="Calibri" pitchFamily="34" charset="0"/>
                </a:rPr>
                <a:t>Addresses</a:t>
              </a:r>
            </a:p>
          </p:txBody>
        </p:sp>
        <p:sp>
          <p:nvSpPr>
            <p:cNvPr id="27" name="Text Box 14">
              <a:extLst>
                <a:ext uri="{FF2B5EF4-FFF2-40B4-BE49-F238E27FC236}">
                  <a16:creationId xmlns:a16="http://schemas.microsoft.com/office/drawing/2014/main" id="{53BAEF4F-37A4-7948-B7C7-D9BFF8B04A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52900" y="4059910"/>
              <a:ext cx="1676400" cy="39754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7" tIns="44450" rIns="90487" bIns="4445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2000" b="0" dirty="0">
                  <a:latin typeface="Calibri" pitchFamily="34" charset="0"/>
                </a:rPr>
                <a:t>Instructions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9D8EADC3-5446-9B47-BA8E-AF22922ED895}"/>
              </a:ext>
            </a:extLst>
          </p:cNvPr>
          <p:cNvGrpSpPr/>
          <p:nvPr/>
        </p:nvGrpSpPr>
        <p:grpSpPr>
          <a:xfrm>
            <a:off x="5905500" y="1676400"/>
            <a:ext cx="1752601" cy="2523601"/>
            <a:chOff x="5905500" y="1676400"/>
            <a:chExt cx="1752601" cy="2523601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BDA38AEA-2056-DE43-AF69-3BA9804ACEA0}"/>
                </a:ext>
              </a:extLst>
            </p:cNvPr>
            <p:cNvSpPr/>
            <p:nvPr/>
          </p:nvSpPr>
          <p:spPr>
            <a:xfrm>
              <a:off x="5905500" y="3870817"/>
              <a:ext cx="1752600" cy="329184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Code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D00D2EAF-8B7E-1B4A-919F-EB736C1FFD19}"/>
                </a:ext>
              </a:extLst>
            </p:cNvPr>
            <p:cNvSpPr/>
            <p:nvPr/>
          </p:nvSpPr>
          <p:spPr>
            <a:xfrm>
              <a:off x="5905500" y="3541633"/>
              <a:ext cx="1752600" cy="329184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Data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508102D-98BF-5640-AA6D-044F16A936DE}"/>
                </a:ext>
              </a:extLst>
            </p:cNvPr>
            <p:cNvSpPr/>
            <p:nvPr/>
          </p:nvSpPr>
          <p:spPr>
            <a:xfrm>
              <a:off x="5905501" y="1676400"/>
              <a:ext cx="1752600" cy="508000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Stack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5ADEB02-D80E-C443-A6D8-34DB783C4FC4}"/>
                </a:ext>
              </a:extLst>
            </p:cNvPr>
            <p:cNvSpPr/>
            <p:nvPr/>
          </p:nvSpPr>
          <p:spPr>
            <a:xfrm>
              <a:off x="5905500" y="3024705"/>
              <a:ext cx="1752600" cy="508000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Heap</a:t>
              </a:r>
            </a:p>
          </p:txBody>
        </p: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F6244FF0-8C8C-334D-9559-2049DCD4C279}"/>
                </a:ext>
              </a:extLst>
            </p:cNvPr>
            <p:cNvCxnSpPr>
              <a:stCxn id="34" idx="0"/>
            </p:cNvCxnSpPr>
            <p:nvPr/>
          </p:nvCxnSpPr>
          <p:spPr>
            <a:xfrm flipH="1" flipV="1">
              <a:off x="6781799" y="2732568"/>
              <a:ext cx="1" cy="292137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89E53B77-836B-4444-AC53-B686CDBDFE01}"/>
                </a:ext>
              </a:extLst>
            </p:cNvPr>
            <p:cNvCxnSpPr>
              <a:cxnSpLocks/>
              <a:stCxn id="32" idx="2"/>
            </p:cNvCxnSpPr>
            <p:nvPr/>
          </p:nvCxnSpPr>
          <p:spPr>
            <a:xfrm>
              <a:off x="6781801" y="2184400"/>
              <a:ext cx="0" cy="292137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8B1C4E88-BE5F-F645-8764-919FD7664D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0900" y="2133600"/>
            <a:ext cx="1676400" cy="64603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dirty="0">
                <a:latin typeface="Calibri" pitchFamily="34" charset="0"/>
              </a:rPr>
              <a:t>Registers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3BA7F21-F5C7-2C47-84BD-6F40D28B60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3276600"/>
            <a:ext cx="1066800" cy="685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1800" dirty="0">
                <a:latin typeface="Calibri" pitchFamily="34" charset="0"/>
              </a:rPr>
              <a:t>Condition</a:t>
            </a:r>
          </a:p>
          <a:p>
            <a:pPr algn="ctr"/>
            <a:r>
              <a:rPr lang="en-US" sz="1800" dirty="0">
                <a:latin typeface="Calibri" pitchFamily="34" charset="0"/>
              </a:rPr>
              <a:t>Codes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F968EC6-80A6-4E47-864D-2630553EA3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0900" y="2883033"/>
            <a:ext cx="1676400" cy="29488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dirty="0">
                <a:latin typeface="Calibri" pitchFamily="34" charset="0"/>
              </a:rPr>
              <a:t>Float registers</a:t>
            </a:r>
          </a:p>
        </p:txBody>
      </p:sp>
    </p:spTree>
    <p:extLst>
      <p:ext uri="{BB962C8B-B14F-4D97-AF65-F5344CB8AC3E}">
        <p14:creationId xmlns:p14="http://schemas.microsoft.com/office/powerpoint/2010/main" val="1323987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8" grpId="0" animBg="1"/>
      <p:bldP spid="4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Condition Codes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r>
              <a:rPr lang="en-US" sz="2400" dirty="0"/>
              <a:t>Single bit registers</a:t>
            </a:r>
          </a:p>
          <a:p>
            <a:pPr marL="591820" lvl="2" indent="0"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r>
              <a:rPr lang="en-US" dirty="0"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SF</a:t>
            </a:r>
            <a:r>
              <a:rPr lang="en-US" dirty="0"/>
              <a:t>  Sign Flag (for signed)</a:t>
            </a:r>
          </a:p>
          <a:p>
            <a:pPr marL="591820" lvl="2" indent="0"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r>
              <a:rPr lang="en-US" dirty="0"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ZF</a:t>
            </a:r>
            <a:r>
              <a:rPr lang="en-US" dirty="0"/>
              <a:t> Zero Flag	 </a:t>
            </a:r>
          </a:p>
          <a:p>
            <a:pPr marL="591820" lvl="2" indent="0"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r>
              <a:rPr lang="en-US" dirty="0"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OF</a:t>
            </a:r>
            <a:r>
              <a:rPr lang="en-US" dirty="0"/>
              <a:t> Overflow Flag (for signed)</a:t>
            </a:r>
          </a:p>
          <a:p>
            <a:pPr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endParaRPr lang="en-US" sz="1300" dirty="0"/>
          </a:p>
          <a:p>
            <a:pPr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r>
              <a:rPr lang="en-US" sz="2400" dirty="0"/>
              <a:t>Implicitly set (as a side effect) by arithmetic operations and comparison operations</a:t>
            </a:r>
            <a:endParaRPr lang="en-US" sz="1300" dirty="0"/>
          </a:p>
          <a:p>
            <a:pPr lvl="1"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r>
              <a:rPr lang="en-US" dirty="0"/>
              <a:t>Not set by 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leaq</a:t>
            </a:r>
            <a:r>
              <a:rPr lang="en-US" dirty="0"/>
              <a:t> instruction</a:t>
            </a:r>
          </a:p>
          <a:p>
            <a:pPr lvl="1"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endParaRPr lang="en-US" dirty="0"/>
          </a:p>
          <a:p>
            <a:pPr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r>
              <a:rPr lang="en-US" dirty="0"/>
              <a:t>Explicitly set by special instructions</a:t>
            </a:r>
          </a:p>
          <a:p>
            <a:pPr lvl="1"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r>
              <a:rPr lang="en-US" b="1" dirty="0" err="1">
                <a:latin typeface="Courier New Bold" charset="0"/>
                <a:cs typeface="Courier New Bold" charset="0"/>
                <a:sym typeface="Courier New Bold" charset="0"/>
              </a:rPr>
              <a:t>cmpq</a:t>
            </a:r>
            <a:r>
              <a:rPr lang="en-US" b="1" dirty="0">
                <a:latin typeface="Courier New Bold" charset="0"/>
                <a:cs typeface="Courier New Bold" charset="0"/>
                <a:sym typeface="Courier New Bold" charset="0"/>
              </a:rPr>
              <a:t> </a:t>
            </a:r>
            <a:r>
              <a:rPr lang="en-US" b="1" dirty="0" err="1">
                <a:latin typeface="Courier New Bold" charset="0"/>
                <a:cs typeface="Courier New Bold" charset="0"/>
                <a:sym typeface="Courier New Bold" charset="0"/>
              </a:rPr>
              <a:t>a,b</a:t>
            </a:r>
            <a:r>
              <a:rPr lang="en-US" b="1" dirty="0">
                <a:latin typeface="Courier New Bold" charset="0"/>
                <a:cs typeface="Courier New Bold" charset="0"/>
                <a:sym typeface="Courier New Bold" charset="0"/>
              </a:rPr>
              <a:t> </a:t>
            </a:r>
            <a:r>
              <a:rPr lang="en-US" dirty="0"/>
              <a:t>(sets same condition codes as computing </a:t>
            </a:r>
            <a:r>
              <a:rPr lang="en-US" b="1" dirty="0">
                <a:latin typeface="Courier New Bold" charset="0"/>
                <a:cs typeface="Courier New Bold" charset="0"/>
                <a:sym typeface="Courier New Bold" charset="0"/>
              </a:rPr>
              <a:t>b-a</a:t>
            </a:r>
            <a:r>
              <a:rPr lang="en-US" dirty="0"/>
              <a:t>)</a:t>
            </a:r>
          </a:p>
          <a:p>
            <a:pPr lvl="1"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r>
              <a:rPr lang="en-US" b="1" dirty="0" err="1">
                <a:latin typeface="Courier New Bold" charset="0"/>
                <a:cs typeface="Courier New Bold" charset="0"/>
                <a:sym typeface="Courier New Bold" charset="0"/>
              </a:rPr>
              <a:t>testq</a:t>
            </a:r>
            <a:r>
              <a:rPr lang="en-US" b="1" dirty="0">
                <a:latin typeface="Courier New Bold" charset="0"/>
                <a:cs typeface="Courier New Bold" charset="0"/>
                <a:sym typeface="Courier New Bold" charset="0"/>
              </a:rPr>
              <a:t> </a:t>
            </a:r>
            <a:r>
              <a:rPr lang="en-US" b="1" dirty="0" err="1">
                <a:latin typeface="Courier New Bold" charset="0"/>
                <a:cs typeface="Courier New Bold" charset="0"/>
                <a:sym typeface="Courier New Bold" charset="0"/>
              </a:rPr>
              <a:t>a,b</a:t>
            </a:r>
            <a:r>
              <a:rPr lang="en-US" dirty="0"/>
              <a:t> (sets same condition codes as computing </a:t>
            </a:r>
            <a:r>
              <a:rPr lang="en-US" b="1" dirty="0" err="1">
                <a:latin typeface="Courier New Bold" charset="0"/>
                <a:cs typeface="Courier New Bold" charset="0"/>
                <a:sym typeface="Courier New Bold" charset="0"/>
              </a:rPr>
              <a:t>a&amp;b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08192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Conditional Jumps	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/>
              <a:t>jX</a:t>
            </a:r>
            <a:r>
              <a:rPr lang="en-US" dirty="0"/>
              <a:t> instructions</a:t>
            </a:r>
          </a:p>
          <a:p>
            <a:pPr marL="274320" lvl="1">
              <a:spcBef>
                <a:spcPts val="600"/>
              </a:spcBef>
              <a:buClr>
                <a:schemeClr val="accent1"/>
              </a:buClr>
            </a:pPr>
            <a:r>
              <a:rPr lang="en-US" dirty="0"/>
              <a:t>Jump to different part of code if condition is true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6" name="Group 5"/>
          <p:cNvGraphicFramePr>
            <a:graphicFrameLocks noGrp="1"/>
          </p:cNvGraphicFramePr>
          <p:nvPr/>
        </p:nvGraphicFramePr>
        <p:xfrm>
          <a:off x="1511300" y="2590800"/>
          <a:ext cx="6096000" cy="262128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1096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6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701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6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2000" u="none" strike="noStrike" cap="none" normalizeH="0" baseline="0" dirty="0" err="1">
                          <a:ln>
                            <a:noFill/>
                          </a:ln>
                          <a:effectLst/>
                          <a:sym typeface="Calibri Bold" charset="0"/>
                        </a:rPr>
                        <a:t>jX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ヒラギノ角ゴ ProN W6" charset="0"/>
                        <a:cs typeface="ヒラギノ角ゴ ProN W6" charset="0"/>
                        <a:sym typeface="Calibri Bold" charset="0"/>
                      </a:endParaRPr>
                    </a:p>
                  </a:txBody>
                  <a:tcPr marL="38100" marR="38100" marT="38100" marB="381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  <a:sym typeface="Calibri Bold" charset="0"/>
                        </a:rPr>
                        <a:t>Condition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ヒラギノ角ゴ ProN W6" charset="0"/>
                        <a:cs typeface="ヒラギノ角ゴ ProN W6" charset="0"/>
                        <a:sym typeface="Calibri Bold" charset="0"/>
                      </a:endParaRPr>
                    </a:p>
                  </a:txBody>
                  <a:tcPr marL="38100" marR="38100" marT="38100" marB="381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  <a:sym typeface="Calibri Bold" charset="0"/>
                        </a:rPr>
                        <a:t>Description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ヒラギノ角ゴ ProN W6" charset="0"/>
                        <a:cs typeface="ヒラギノ角ゴ ProN W6" charset="0"/>
                        <a:sym typeface="Calibri Bold" charset="0"/>
                      </a:endParaRPr>
                    </a:p>
                  </a:txBody>
                  <a:tcPr marL="38100" marR="38100" marT="38100" marB="38100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12900" algn="l"/>
                          <a:tab pos="1651000" algn="l"/>
                        </a:tabLst>
                      </a:pPr>
                      <a:r>
                        <a:rPr kumimoji="0" lang="en-US" sz="1600" u="none" strike="noStrike" cap="none" normalizeH="0" baseline="0" dirty="0" err="1">
                          <a:ln>
                            <a:noFill/>
                          </a:ln>
                          <a:effectLst/>
                          <a:sym typeface="Courier New Bold" charset="0"/>
                        </a:rPr>
                        <a:t>jmp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ourier New Bold" charset="0"/>
                        <a:sym typeface="Courier New Bold" charset="0"/>
                      </a:endParaRPr>
                    </a:p>
                  </a:txBody>
                  <a:tcPr marL="38100" marR="38100" marT="38100" marB="381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u="none" strike="noStrike" cap="none" normalizeH="0" baseline="0">
                          <a:ln>
                            <a:noFill/>
                          </a:ln>
                          <a:effectLst/>
                          <a:sym typeface="Courier New Bold" charset="0"/>
                        </a:rPr>
                        <a:t>1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ourier New Bold" charset="0"/>
                        <a:sym typeface="Courier New Bold" charset="0"/>
                      </a:endParaRPr>
                    </a:p>
                  </a:txBody>
                  <a:tcPr marL="38100" marR="38100" marT="38100" marB="381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u="none" strike="noStrike" cap="none" normalizeH="0" baseline="0">
                          <a:ln>
                            <a:noFill/>
                          </a:ln>
                          <a:effectLst/>
                          <a:sym typeface="Calibri Bold" charset="0"/>
                        </a:rPr>
                        <a:t>Unconditional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ヒラギノ角ゴ ProN W6" charset="0"/>
                        <a:cs typeface="ヒラギノ角ゴ ProN W6" charset="0"/>
                        <a:sym typeface="Calibri Bold" charset="0"/>
                      </a:endParaRPr>
                    </a:p>
                  </a:txBody>
                  <a:tcPr marL="38100" marR="38100" marT="38100" marB="3810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12900" algn="l"/>
                          <a:tab pos="1651000" algn="l"/>
                        </a:tabLst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  <a:sym typeface="Courier New Bold" charset="0"/>
                        </a:rPr>
                        <a:t>je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ourier New Bold" charset="0"/>
                        <a:sym typeface="Courier New Bold" charset="0"/>
                      </a:endParaRPr>
                    </a:p>
                  </a:txBody>
                  <a:tcPr marL="38100" marR="38100" marT="38100" marB="381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u="none" strike="noStrike" cap="none" normalizeH="0" baseline="0">
                          <a:ln>
                            <a:noFill/>
                          </a:ln>
                          <a:effectLst/>
                          <a:sym typeface="Courier New Bold" charset="0"/>
                        </a:rPr>
                        <a:t>ZF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ourier New Bold" charset="0"/>
                        <a:sym typeface="Courier New Bold" charset="0"/>
                      </a:endParaRPr>
                    </a:p>
                  </a:txBody>
                  <a:tcPr marL="38100" marR="38100" marT="38100" marB="381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u="none" strike="noStrike" cap="none" normalizeH="0" baseline="0">
                          <a:ln>
                            <a:noFill/>
                          </a:ln>
                          <a:effectLst/>
                          <a:sym typeface="Calibri Bold" charset="0"/>
                        </a:rPr>
                        <a:t>Equal / Zero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ヒラギノ角ゴ ProN W6" charset="0"/>
                        <a:cs typeface="ヒラギノ角ゴ ProN W6" charset="0"/>
                        <a:sym typeface="Calibri Bold" charset="0"/>
                      </a:endParaRPr>
                    </a:p>
                  </a:txBody>
                  <a:tcPr marL="38100" marR="38100" marT="38100" marB="3810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u="none" strike="noStrike" cap="none" normalizeH="0" baseline="0" dirty="0" err="1">
                          <a:ln>
                            <a:noFill/>
                          </a:ln>
                          <a:effectLst/>
                          <a:sym typeface="Courier New Bold" charset="0"/>
                        </a:rPr>
                        <a:t>jne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ourier New Bold" charset="0"/>
                        <a:sym typeface="Courier New Bold" charset="0"/>
                      </a:endParaRPr>
                    </a:p>
                  </a:txBody>
                  <a:tcPr marL="38100" marR="38100" marT="38100" marB="381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u="none" strike="noStrike" cap="none" normalizeH="0" baseline="0">
                          <a:ln>
                            <a:noFill/>
                          </a:ln>
                          <a:effectLst/>
                          <a:sym typeface="Courier New Bold" charset="0"/>
                        </a:rPr>
                        <a:t>~ZF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ourier New Bold" charset="0"/>
                        <a:sym typeface="Courier New Bold" charset="0"/>
                      </a:endParaRPr>
                    </a:p>
                  </a:txBody>
                  <a:tcPr marL="38100" marR="38100" marT="38100" marB="381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u="none" strike="noStrike" cap="none" normalizeH="0" baseline="0">
                          <a:ln>
                            <a:noFill/>
                          </a:ln>
                          <a:effectLst/>
                          <a:sym typeface="Calibri Bold" charset="0"/>
                        </a:rPr>
                        <a:t>Not Equal / Not Zero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ヒラギノ角ゴ ProN W6" charset="0"/>
                        <a:cs typeface="ヒラギノ角ゴ ProN W6" charset="0"/>
                        <a:sym typeface="Calibri Bold" charset="0"/>
                      </a:endParaRPr>
                    </a:p>
                  </a:txBody>
                  <a:tcPr marL="38100" marR="38100" marT="38100" marB="38100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u="none" strike="noStrike" cap="none" normalizeH="0" baseline="0" dirty="0" err="1">
                          <a:ln>
                            <a:noFill/>
                          </a:ln>
                          <a:effectLst/>
                          <a:sym typeface="Courier New Bold" charset="0"/>
                        </a:rPr>
                        <a:t>jl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ourier New Bold" charset="0"/>
                        <a:sym typeface="Courier New Bold" charset="0"/>
                      </a:endParaRPr>
                    </a:p>
                  </a:txBody>
                  <a:tcPr marL="38100" marR="38100" marT="38100" marB="381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  <a:sym typeface="Courier New Bold" charset="0"/>
                        </a:rPr>
                        <a:t>(SF ^ OF)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ourier New Bold" charset="0"/>
                        <a:sym typeface="Courier New Bold" charset="0"/>
                      </a:endParaRPr>
                    </a:p>
                  </a:txBody>
                  <a:tcPr marL="38100" marR="38100" marT="38100" marB="381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  <a:sym typeface="Calibri Bold" charset="0"/>
                        </a:rPr>
                        <a:t>Less (Signed)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ヒラギノ角ゴ ProN W6" charset="0"/>
                        <a:cs typeface="ヒラギノ角ゴ ProN W6" charset="0"/>
                        <a:sym typeface="Calibri Bold" charset="0"/>
                      </a:endParaRPr>
                    </a:p>
                  </a:txBody>
                  <a:tcPr marL="38100" marR="38100" marT="38100" marB="38100" horzOverflow="overflow"/>
                </a:tc>
                <a:extLst>
                  <a:ext uri="{0D108BD9-81ED-4DB2-BD59-A6C34878D82A}">
                    <a16:rowId xmlns:a16="http://schemas.microsoft.com/office/drawing/2014/main" val="546838691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u="none" strike="noStrike" cap="none" normalizeH="0" baseline="0" dirty="0" err="1">
                          <a:ln>
                            <a:noFill/>
                          </a:ln>
                          <a:effectLst/>
                          <a:sym typeface="Courier New Bold" charset="0"/>
                        </a:rPr>
                        <a:t>jle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ourier New Bold" charset="0"/>
                        <a:sym typeface="Courier New Bold" charset="0"/>
                      </a:endParaRPr>
                    </a:p>
                  </a:txBody>
                  <a:tcPr marL="38100" marR="38100" marT="38100" marB="381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  <a:sym typeface="Courier New Bold" charset="0"/>
                        </a:rPr>
                        <a:t>(SF ^ OF) | ZF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ourier New Bold" charset="0"/>
                        <a:sym typeface="Courier New Bold" charset="0"/>
                      </a:endParaRPr>
                    </a:p>
                  </a:txBody>
                  <a:tcPr marL="38100" marR="38100" marT="38100" marB="381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  <a:sym typeface="Calibri Bold" charset="0"/>
                        </a:rPr>
                        <a:t>Less or Equal (Signed)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ヒラギノ角ゴ ProN W6" charset="0"/>
                        <a:cs typeface="ヒラギノ角ゴ ProN W6" charset="0"/>
                        <a:sym typeface="Calibri Bold" charset="0"/>
                      </a:endParaRPr>
                    </a:p>
                  </a:txBody>
                  <a:tcPr marL="38100" marR="38100" marT="38100" marB="38100" horzOverflow="overflow"/>
                </a:tc>
                <a:extLst>
                  <a:ext uri="{0D108BD9-81ED-4DB2-BD59-A6C34878D82A}">
                    <a16:rowId xmlns:a16="http://schemas.microsoft.com/office/drawing/2014/main" val="4145387499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u="none" strike="noStrike" cap="none" normalizeH="0" baseline="0" dirty="0" err="1">
                          <a:ln>
                            <a:noFill/>
                          </a:ln>
                          <a:effectLst/>
                          <a:sym typeface="Courier New Bold" charset="0"/>
                        </a:rPr>
                        <a:t>jg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ourier New Bold" charset="0"/>
                        <a:sym typeface="Courier New Bold" charset="0"/>
                      </a:endParaRPr>
                    </a:p>
                  </a:txBody>
                  <a:tcPr marL="38100" marR="38100" marT="38100" marB="381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  <a:sym typeface="Courier New Bold" charset="0"/>
                        </a:rPr>
                        <a:t>~(SF ^ OF) &amp; ~ZF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ourier New Bold" charset="0"/>
                        <a:sym typeface="Courier New Bold" charset="0"/>
                      </a:endParaRPr>
                    </a:p>
                  </a:txBody>
                  <a:tcPr marL="38100" marR="38100" marT="38100" marB="381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  <a:sym typeface="Calibri Bold" charset="0"/>
                        </a:rPr>
                        <a:t>Greater (Signed)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ヒラギノ角ゴ ProN W6" charset="0"/>
                        <a:cs typeface="ヒラギノ角ゴ ProN W6" charset="0"/>
                        <a:sym typeface="Calibri Bold" charset="0"/>
                      </a:endParaRPr>
                    </a:p>
                  </a:txBody>
                  <a:tcPr marL="38100" marR="38100" marT="38100" marB="38100" horzOverflow="overflow"/>
                </a:tc>
                <a:extLst>
                  <a:ext uri="{0D108BD9-81ED-4DB2-BD59-A6C34878D82A}">
                    <a16:rowId xmlns:a16="http://schemas.microsoft.com/office/drawing/2014/main" val="171062246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u="none" strike="noStrike" cap="none" normalizeH="0" baseline="0" dirty="0" err="1">
                          <a:ln>
                            <a:noFill/>
                          </a:ln>
                          <a:effectLst/>
                          <a:sym typeface="Courier New Bold" charset="0"/>
                        </a:rPr>
                        <a:t>jge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ourier New Bold" charset="0"/>
                        <a:sym typeface="Courier New Bold" charset="0"/>
                      </a:endParaRPr>
                    </a:p>
                  </a:txBody>
                  <a:tcPr marL="38100" marR="38100" marT="38100" marB="381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  <a:sym typeface="Courier New Bold" charset="0"/>
                        </a:rPr>
                        <a:t>~(SF ^ OF)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ourier New Bold" charset="0"/>
                        <a:sym typeface="Courier New Bold" charset="0"/>
                      </a:endParaRPr>
                    </a:p>
                  </a:txBody>
                  <a:tcPr marL="38100" marR="38100" marT="38100" marB="381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  <a:sym typeface="Calibri Bold" charset="0"/>
                        </a:rPr>
                        <a:t>Greater or Equal (Signed)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ヒラギノ角ゴ ProN W6" charset="0"/>
                        <a:cs typeface="ヒラギノ角ゴ ProN W6" charset="0"/>
                        <a:sym typeface="Calibri Bold" charset="0"/>
                      </a:endParaRPr>
                    </a:p>
                  </a:txBody>
                  <a:tcPr marL="38100" marR="38100" marT="38100" marB="38100" horzOverflow="overflow"/>
                </a:tc>
                <a:extLst>
                  <a:ext uri="{0D108BD9-81ED-4DB2-BD59-A6C34878D82A}">
                    <a16:rowId xmlns:a16="http://schemas.microsoft.com/office/drawing/2014/main" val="1531631489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7B79D936-D959-4F36-E4B2-53A45AF059C4}"/>
              </a:ext>
            </a:extLst>
          </p:cNvPr>
          <p:cNvSpPr/>
          <p:nvPr/>
        </p:nvSpPr>
        <p:spPr>
          <a:xfrm>
            <a:off x="2667000" y="2971800"/>
            <a:ext cx="2133600" cy="22402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977CCA3-822D-B06F-9B7F-4191699848DE}"/>
              </a:ext>
            </a:extLst>
          </p:cNvPr>
          <p:cNvSpPr/>
          <p:nvPr/>
        </p:nvSpPr>
        <p:spPr>
          <a:xfrm>
            <a:off x="1524000" y="5659874"/>
            <a:ext cx="6096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Recommendation: don't think about condition codes, compare output of </a:t>
            </a:r>
            <a:r>
              <a:rPr lang="en-US" dirty="0" err="1"/>
              <a:t>prev</a:t>
            </a:r>
            <a:r>
              <a:rPr lang="en-US" dirty="0"/>
              <a:t> operation to 0</a:t>
            </a:r>
          </a:p>
        </p:txBody>
      </p:sp>
    </p:spTree>
    <p:extLst>
      <p:ext uri="{BB962C8B-B14F-4D97-AF65-F5344CB8AC3E}">
        <p14:creationId xmlns:p14="http://schemas.microsoft.com/office/powerpoint/2010/main" val="2907287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D3CC63D-CC27-E7DC-8528-A7CE131A6A0E}"/>
              </a:ext>
            </a:extLst>
          </p:cNvPr>
          <p:cNvSpPr>
            <a:spLocks/>
          </p:cNvSpPr>
          <p:nvPr/>
        </p:nvSpPr>
        <p:spPr bwMode="auto">
          <a:xfrm>
            <a:off x="4876802" y="1447800"/>
            <a:ext cx="4114800" cy="3111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long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absdiff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(long x, long y){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long result;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if (!(x &gt; y))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goto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cond2</a:t>
            </a:r>
          </a:p>
          <a:p>
            <a:pPr algn="l"/>
            <a:r>
              <a:rPr lang="en-US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cond1: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result = x-y;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goto</a:t>
            </a:r>
            <a:r>
              <a:rPr lang="en-US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cond3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en-US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cond2: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result = y-x;</a:t>
            </a:r>
          </a:p>
          <a:p>
            <a:pPr algn="l"/>
            <a:r>
              <a:rPr lang="en-US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cond3: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return result;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Conditionals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9158F-3378-D44B-876B-64E70D409B50}" type="slidenum">
              <a:rPr lang="en-US" smtClean="0">
                <a:solidFill>
                  <a:srgbClr val="297FD5"/>
                </a:solidFill>
              </a:rPr>
              <a:pPr/>
              <a:t>5</a:t>
            </a:fld>
            <a:endParaRPr lang="en-US">
              <a:solidFill>
                <a:srgbClr val="297FD5"/>
              </a:solidFill>
            </a:endParaRPr>
          </a:p>
        </p:txBody>
      </p:sp>
      <p:sp>
        <p:nvSpPr>
          <p:cNvPr id="5" name="Rectangle 4"/>
          <p:cNvSpPr>
            <a:spLocks/>
          </p:cNvSpPr>
          <p:nvPr/>
        </p:nvSpPr>
        <p:spPr bwMode="auto">
          <a:xfrm>
            <a:off x="457200" y="1447800"/>
            <a:ext cx="4114800" cy="3111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long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absdiff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(long x, long y){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long result;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if (x &gt; y)</a:t>
            </a:r>
          </a:p>
          <a:p>
            <a:pPr algn="l"/>
            <a:r>
              <a:rPr lang="en-US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{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</a:t>
            </a:r>
            <a:r>
              <a:rPr lang="en-US" sz="18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result = x-y;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} 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else </a:t>
            </a:r>
          </a:p>
          <a:p>
            <a:pPr algn="l"/>
            <a:r>
              <a:rPr lang="en-US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{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</a:t>
            </a:r>
            <a:r>
              <a:rPr lang="en-US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result = y-x;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}</a:t>
            </a:r>
          </a:p>
          <a:p>
            <a:pPr algn="l"/>
            <a:r>
              <a:rPr lang="en-US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return result;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0062D3AB-3524-203B-D49D-A71F5009AD27}"/>
              </a:ext>
            </a:extLst>
          </p:cNvPr>
          <p:cNvSpPr/>
          <p:nvPr/>
        </p:nvSpPr>
        <p:spPr>
          <a:xfrm>
            <a:off x="4527718" y="2694357"/>
            <a:ext cx="444500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/>
          </a:p>
        </p:txBody>
      </p:sp>
      <p:sp>
        <p:nvSpPr>
          <p:cNvPr id="4" name="Rectangle 3"/>
          <p:cNvSpPr/>
          <p:nvPr/>
        </p:nvSpPr>
        <p:spPr>
          <a:xfrm>
            <a:off x="2454862" y="3996626"/>
            <a:ext cx="4114799" cy="286232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tabLst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</a:tabLst>
            </a:pPr>
            <a:r>
              <a:rPr lang="en-US" b="1" dirty="0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absdiff</a:t>
            </a:r>
            <a:r>
              <a:rPr lang="en-US" b="1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:</a:t>
            </a:r>
          </a:p>
          <a:p>
            <a:pPr>
              <a:tabLst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</a:t>
            </a:r>
            <a:r>
              <a:rPr lang="en-US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cmpq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%</a:t>
            </a:r>
            <a:r>
              <a:rPr lang="en-US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rsi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, %</a:t>
            </a:r>
            <a:r>
              <a:rPr lang="en-US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rdi</a:t>
            </a:r>
            <a:endParaRPr lang="en-US" b="1" dirty="0">
              <a:solidFill>
                <a:schemeClr val="tx1"/>
              </a:solidFill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>
              <a:tabLst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</a:t>
            </a:r>
            <a:r>
              <a:rPr lang="en-US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jle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 .L2</a:t>
            </a:r>
          </a:p>
          <a:p>
            <a:pPr>
              <a:tabLst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</a:tabLst>
            </a:pPr>
            <a:r>
              <a:rPr lang="en-US" b="1" dirty="0">
                <a:solidFill>
                  <a:srgbClr val="0000FF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</a:t>
            </a:r>
            <a:r>
              <a:rPr lang="en-US" b="1" dirty="0" err="1">
                <a:solidFill>
                  <a:srgbClr val="0000FF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movq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%</a:t>
            </a:r>
            <a:r>
              <a:rPr lang="en-US" b="1" dirty="0" err="1">
                <a:solidFill>
                  <a:srgbClr val="0000FF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rdi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, %</a:t>
            </a:r>
            <a:r>
              <a:rPr lang="en-US" b="1" dirty="0" err="1">
                <a:solidFill>
                  <a:srgbClr val="0000FF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rax</a:t>
            </a:r>
            <a:endParaRPr lang="en-US" b="1" dirty="0">
              <a:solidFill>
                <a:srgbClr val="0000FF"/>
              </a:solidFill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>
              <a:tabLst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</a:tabLst>
            </a:pPr>
            <a:r>
              <a:rPr lang="en-US" b="1" dirty="0">
                <a:solidFill>
                  <a:srgbClr val="0000FF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</a:t>
            </a:r>
            <a:r>
              <a:rPr lang="en-US" b="1" dirty="0" err="1">
                <a:solidFill>
                  <a:srgbClr val="0000FF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subq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%</a:t>
            </a:r>
            <a:r>
              <a:rPr lang="en-US" b="1" dirty="0" err="1">
                <a:solidFill>
                  <a:srgbClr val="0000FF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rsi</a:t>
            </a:r>
            <a:r>
              <a:rPr lang="en-US" b="1" dirty="0">
                <a:solidFill>
                  <a:srgbClr val="0000FF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, %</a:t>
            </a:r>
            <a:r>
              <a:rPr lang="en-US" b="1" dirty="0" err="1">
                <a:solidFill>
                  <a:srgbClr val="0000FF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rax</a:t>
            </a:r>
            <a:endParaRPr lang="en-US" b="1" dirty="0">
              <a:solidFill>
                <a:srgbClr val="0000FF"/>
              </a:solidFill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>
              <a:tabLst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</a:tabLst>
            </a:pPr>
            <a:r>
              <a:rPr lang="en-US" b="1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ret</a:t>
            </a:r>
          </a:p>
          <a:p>
            <a:pPr>
              <a:tabLst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</a:tabLst>
            </a:pPr>
            <a:r>
              <a:rPr lang="en-US" b="1" dirty="0">
                <a:solidFill>
                  <a:srgbClr val="CC0000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.L2        # x-y &lt;= 0</a:t>
            </a:r>
          </a:p>
          <a:p>
            <a:pPr>
              <a:tabLst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</a:tabLst>
            </a:pPr>
            <a:r>
              <a:rPr lang="en-US" b="1" dirty="0">
                <a:solidFill>
                  <a:srgbClr val="CC0000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</a:t>
            </a:r>
            <a:r>
              <a:rPr lang="en-US" b="1" dirty="0" err="1">
                <a:solidFill>
                  <a:srgbClr val="CC0000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movq</a:t>
            </a:r>
            <a:r>
              <a:rPr lang="en-US" b="1" dirty="0">
                <a:solidFill>
                  <a:srgbClr val="CC0000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%</a:t>
            </a:r>
            <a:r>
              <a:rPr lang="en-US" b="1" dirty="0" err="1">
                <a:solidFill>
                  <a:srgbClr val="CC0000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rsi</a:t>
            </a:r>
            <a:r>
              <a:rPr lang="en-US" b="1" dirty="0">
                <a:solidFill>
                  <a:srgbClr val="CC0000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, %</a:t>
            </a:r>
            <a:r>
              <a:rPr lang="en-US" b="1" dirty="0" err="1">
                <a:solidFill>
                  <a:srgbClr val="CC0000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rax</a:t>
            </a:r>
            <a:endParaRPr lang="en-US" b="1" dirty="0">
              <a:solidFill>
                <a:srgbClr val="CC0000"/>
              </a:solidFill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>
              <a:tabLst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</a:tabLst>
            </a:pPr>
            <a:r>
              <a:rPr lang="en-US" b="1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</a:t>
            </a:r>
            <a:r>
              <a:rPr lang="en-US" b="1" dirty="0" err="1">
                <a:solidFill>
                  <a:srgbClr val="CC0000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subq</a:t>
            </a:r>
            <a:r>
              <a:rPr lang="en-US" b="1" dirty="0">
                <a:solidFill>
                  <a:srgbClr val="CC0000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%</a:t>
            </a:r>
            <a:r>
              <a:rPr lang="en-US" b="1" dirty="0" err="1">
                <a:solidFill>
                  <a:srgbClr val="CC0000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rdi</a:t>
            </a:r>
            <a:r>
              <a:rPr lang="en-US" b="1" dirty="0">
                <a:solidFill>
                  <a:srgbClr val="CC0000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, %</a:t>
            </a:r>
            <a:r>
              <a:rPr lang="en-US" b="1" dirty="0" err="1">
                <a:solidFill>
                  <a:srgbClr val="CC0000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rax</a:t>
            </a:r>
            <a:endParaRPr lang="en-US" b="1" dirty="0">
              <a:solidFill>
                <a:srgbClr val="CC0000"/>
              </a:solidFill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>
              <a:tabLst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</a:tabLst>
            </a:pPr>
            <a:r>
              <a:rPr lang="en-US" b="1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ret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372198"/>
              </p:ext>
            </p:extLst>
          </p:nvPr>
        </p:nvGraphicFramePr>
        <p:xfrm>
          <a:off x="6172200" y="-4826"/>
          <a:ext cx="29718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1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07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Register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%</a:t>
                      </a:r>
                      <a:r>
                        <a:rPr lang="en-US" dirty="0" err="1"/>
                        <a:t>rdi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%</a:t>
                      </a:r>
                      <a:r>
                        <a:rPr lang="en-US" dirty="0" err="1"/>
                        <a:t>rsi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%</a:t>
                      </a:r>
                      <a:r>
                        <a:rPr lang="en-US" dirty="0" err="1"/>
                        <a:t>rax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result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" name="Right Arrow 11">
            <a:extLst>
              <a:ext uri="{FF2B5EF4-FFF2-40B4-BE49-F238E27FC236}">
                <a16:creationId xmlns:a16="http://schemas.microsoft.com/office/drawing/2014/main" id="{7E08B39F-6C43-4554-1C52-B5DA17E343BE}"/>
              </a:ext>
            </a:extLst>
          </p:cNvPr>
          <p:cNvSpPr/>
          <p:nvPr/>
        </p:nvSpPr>
        <p:spPr>
          <a:xfrm rot="8330973">
            <a:off x="6405136" y="4535922"/>
            <a:ext cx="444500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4113122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4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4BD54-962D-E745-958A-72E69EFDD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Conditionals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B39AD0-F51A-DE40-ABAD-55B9851970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347148" cy="5410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19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test:</a:t>
            </a:r>
          </a:p>
          <a:p>
            <a:pPr marL="0" indent="0">
              <a:buNone/>
            </a:pPr>
            <a:r>
              <a:rPr lang="en-US" sz="19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9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leaq</a:t>
            </a:r>
            <a:r>
              <a:rPr lang="en-US" sz="19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(%</a:t>
            </a:r>
            <a:r>
              <a:rPr lang="en-US" sz="19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rdi</a:t>
            </a:r>
            <a:r>
              <a:rPr lang="en-US" sz="19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, %</a:t>
            </a:r>
            <a:r>
              <a:rPr lang="en-US" sz="19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rsi</a:t>
            </a:r>
            <a:r>
              <a:rPr lang="en-US" sz="19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), %</a:t>
            </a:r>
            <a:r>
              <a:rPr lang="en-US" sz="19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endParaRPr lang="en-US" sz="1900" b="1" dirty="0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marL="0" indent="0">
              <a:buNone/>
            </a:pPr>
            <a:r>
              <a:rPr lang="en-US" sz="19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9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addq</a:t>
            </a:r>
            <a:r>
              <a:rPr lang="en-US" sz="19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%</a:t>
            </a:r>
            <a:r>
              <a:rPr lang="en-US" sz="19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rdx</a:t>
            </a:r>
            <a:r>
              <a:rPr lang="en-US" sz="19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, %</a:t>
            </a:r>
            <a:r>
              <a:rPr lang="en-US" sz="19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endParaRPr lang="en-US" sz="1900" b="1" dirty="0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marL="0" indent="0">
              <a:buNone/>
            </a:pPr>
            <a:r>
              <a:rPr lang="en-US" sz="19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9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cmpq</a:t>
            </a:r>
            <a:r>
              <a:rPr lang="en-US" sz="19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$-3, %</a:t>
            </a:r>
            <a:r>
              <a:rPr lang="en-US" sz="19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rdi</a:t>
            </a:r>
            <a:endParaRPr lang="en-US" sz="1900" b="1" dirty="0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marL="0" indent="0">
              <a:buNone/>
            </a:pPr>
            <a:r>
              <a:rPr lang="en-US" sz="19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9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jge</a:t>
            </a:r>
            <a:r>
              <a:rPr lang="en-US" sz="19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.L2</a:t>
            </a:r>
          </a:p>
          <a:p>
            <a:pPr marL="0" indent="0">
              <a:buNone/>
            </a:pPr>
            <a:r>
              <a:rPr lang="en-US" sz="19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9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cmpq</a:t>
            </a:r>
            <a:r>
              <a:rPr lang="en-US" sz="19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%</a:t>
            </a:r>
            <a:r>
              <a:rPr lang="en-US" sz="19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rdx</a:t>
            </a:r>
            <a:r>
              <a:rPr lang="en-US" sz="19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, %</a:t>
            </a:r>
            <a:r>
              <a:rPr lang="en-US" sz="19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rsi</a:t>
            </a:r>
            <a:endParaRPr lang="en-US" sz="1900" b="1" dirty="0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marL="0" indent="0">
              <a:buNone/>
            </a:pPr>
            <a:r>
              <a:rPr lang="en-US" sz="19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9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jge</a:t>
            </a:r>
            <a:r>
              <a:rPr lang="en-US" sz="19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.L3</a:t>
            </a:r>
          </a:p>
          <a:p>
            <a:pPr marL="0" indent="0">
              <a:buNone/>
            </a:pPr>
            <a:r>
              <a:rPr lang="en-US" sz="19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9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movq</a:t>
            </a:r>
            <a:r>
              <a:rPr lang="en-US" sz="19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%</a:t>
            </a:r>
            <a:r>
              <a:rPr lang="en-US" sz="19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rdi</a:t>
            </a:r>
            <a:r>
              <a:rPr lang="en-US" sz="19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, %</a:t>
            </a:r>
            <a:r>
              <a:rPr lang="en-US" sz="19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endParaRPr lang="en-US" sz="1900" b="1" dirty="0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marL="0" indent="0">
              <a:buNone/>
            </a:pPr>
            <a:r>
              <a:rPr lang="en-US" sz="19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9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imulq</a:t>
            </a:r>
            <a:r>
              <a:rPr lang="en-US" sz="19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%</a:t>
            </a:r>
            <a:r>
              <a:rPr lang="en-US" sz="19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rsi</a:t>
            </a:r>
            <a:r>
              <a:rPr lang="en-US" sz="19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, %</a:t>
            </a:r>
            <a:r>
              <a:rPr lang="en-US" sz="19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endParaRPr lang="en-US" sz="1900" b="1" dirty="0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marL="0" indent="0">
              <a:buNone/>
            </a:pPr>
            <a:r>
              <a:rPr lang="en-US" sz="19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ret</a:t>
            </a:r>
          </a:p>
          <a:p>
            <a:pPr marL="0" indent="0">
              <a:buNone/>
            </a:pPr>
            <a:r>
              <a:rPr lang="en-US" sz="19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.L3:</a:t>
            </a:r>
          </a:p>
          <a:p>
            <a:pPr marL="0" indent="0">
              <a:buNone/>
            </a:pPr>
            <a:r>
              <a:rPr lang="en-US" sz="19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9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movq</a:t>
            </a:r>
            <a:r>
              <a:rPr lang="en-US" sz="19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%</a:t>
            </a:r>
            <a:r>
              <a:rPr lang="en-US" sz="19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rsi</a:t>
            </a:r>
            <a:r>
              <a:rPr lang="en-US" sz="19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, %</a:t>
            </a:r>
            <a:r>
              <a:rPr lang="en-US" sz="19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endParaRPr lang="en-US" sz="1900" b="1" dirty="0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marL="0" indent="0">
              <a:buNone/>
            </a:pPr>
            <a:r>
              <a:rPr lang="en-US" sz="19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9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imulq</a:t>
            </a:r>
            <a:r>
              <a:rPr lang="en-US" sz="19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%</a:t>
            </a:r>
            <a:r>
              <a:rPr lang="en-US" sz="19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rdx</a:t>
            </a:r>
            <a:r>
              <a:rPr lang="en-US" sz="19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, %</a:t>
            </a:r>
            <a:r>
              <a:rPr lang="en-US" sz="19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endParaRPr lang="en-US" sz="1900" b="1" dirty="0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marL="0" indent="0">
              <a:buNone/>
            </a:pPr>
            <a:r>
              <a:rPr lang="en-US" sz="19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ret</a:t>
            </a:r>
          </a:p>
          <a:p>
            <a:pPr marL="0" indent="0">
              <a:buNone/>
            </a:pPr>
            <a:r>
              <a:rPr lang="en-US" sz="19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.L2</a:t>
            </a:r>
          </a:p>
          <a:p>
            <a:pPr marL="0" indent="0">
              <a:buNone/>
            </a:pPr>
            <a:r>
              <a:rPr lang="en-US" sz="19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9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cmpq</a:t>
            </a:r>
            <a:r>
              <a:rPr lang="en-US" sz="19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$2, %</a:t>
            </a:r>
            <a:r>
              <a:rPr lang="en-US" sz="19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rdi</a:t>
            </a:r>
            <a:endParaRPr lang="en-US" sz="1900" b="1" dirty="0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marL="0" indent="0">
              <a:buNone/>
            </a:pPr>
            <a:r>
              <a:rPr lang="en-US" sz="19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9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jle</a:t>
            </a:r>
            <a:r>
              <a:rPr lang="en-US" sz="19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.L4</a:t>
            </a:r>
          </a:p>
          <a:p>
            <a:pPr marL="0" indent="0">
              <a:buNone/>
            </a:pPr>
            <a:r>
              <a:rPr lang="en-US" sz="19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9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movq</a:t>
            </a:r>
            <a:r>
              <a:rPr lang="en-US" sz="19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%</a:t>
            </a:r>
            <a:r>
              <a:rPr lang="en-US" sz="19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rdi</a:t>
            </a:r>
            <a:r>
              <a:rPr lang="en-US" sz="19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, %</a:t>
            </a:r>
            <a:r>
              <a:rPr lang="en-US" sz="19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endParaRPr lang="en-US" sz="1900" b="1" dirty="0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marL="0" indent="0">
              <a:buNone/>
            </a:pPr>
            <a:r>
              <a:rPr lang="en-US" sz="19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9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imulq</a:t>
            </a:r>
            <a:r>
              <a:rPr lang="en-US" sz="19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%</a:t>
            </a:r>
            <a:r>
              <a:rPr lang="en-US" sz="19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rdx</a:t>
            </a:r>
            <a:r>
              <a:rPr lang="en-US" sz="19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, %</a:t>
            </a:r>
            <a:r>
              <a:rPr lang="en-US" sz="19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endParaRPr lang="en-US" sz="1900" b="1" dirty="0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marL="0" indent="0">
              <a:buNone/>
            </a:pPr>
            <a:r>
              <a:rPr lang="en-US" sz="19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.L4:</a:t>
            </a:r>
          </a:p>
          <a:p>
            <a:pPr marL="0" indent="0">
              <a:buNone/>
            </a:pPr>
            <a:r>
              <a:rPr lang="en-US" sz="19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rep; ret</a:t>
            </a:r>
          </a:p>
          <a:p>
            <a:pPr marL="0" indent="0">
              <a:buNone/>
            </a:pPr>
            <a:endParaRPr lang="en-US" sz="1600" b="1" dirty="0">
              <a:latin typeface="Courier New" pitchFamily="49" charset="0"/>
              <a:cs typeface="Courier New" pitchFamily="49" charset="0"/>
              <a:sym typeface="Courier New Bold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CED643-9841-884E-84BC-B3CEE5BC9D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68252" y="1371600"/>
            <a:ext cx="4347148" cy="5410200"/>
          </a:xfrm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19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long test(long x, long y, long z){</a:t>
            </a:r>
          </a:p>
          <a:p>
            <a:pPr marL="0" indent="0">
              <a:buNone/>
            </a:pPr>
            <a:r>
              <a:rPr lang="en-US" sz="19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long </a:t>
            </a:r>
            <a:r>
              <a:rPr lang="en-US" sz="19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val</a:t>
            </a:r>
            <a:r>
              <a:rPr lang="en-US" sz="19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= __________;</a:t>
            </a:r>
          </a:p>
          <a:p>
            <a:pPr marL="0" indent="0">
              <a:buNone/>
            </a:pPr>
            <a:r>
              <a:rPr lang="en-US" sz="19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</a:p>
          <a:p>
            <a:pPr marL="0" indent="0">
              <a:buNone/>
            </a:pPr>
            <a:r>
              <a:rPr lang="en-US" sz="19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if(___________){</a:t>
            </a:r>
          </a:p>
          <a:p>
            <a:pPr marL="0" indent="0">
              <a:buNone/>
            </a:pPr>
            <a:r>
              <a:rPr lang="en-US" sz="19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  </a:t>
            </a:r>
          </a:p>
          <a:p>
            <a:pPr marL="0" indent="0">
              <a:buNone/>
            </a:pPr>
            <a:r>
              <a:rPr lang="en-US" sz="19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  if(___________){</a:t>
            </a:r>
          </a:p>
          <a:p>
            <a:pPr marL="0" indent="0">
              <a:buNone/>
            </a:pPr>
            <a:endParaRPr lang="en-US" sz="1900" b="1" dirty="0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marL="0" indent="0">
              <a:buNone/>
            </a:pPr>
            <a:r>
              <a:rPr lang="en-US" sz="19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    </a:t>
            </a:r>
            <a:r>
              <a:rPr lang="en-US" sz="19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val</a:t>
            </a:r>
            <a:r>
              <a:rPr lang="en-US" sz="19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= ______;</a:t>
            </a:r>
          </a:p>
          <a:p>
            <a:pPr marL="0" indent="0">
              <a:buNone/>
            </a:pPr>
            <a:endParaRPr lang="en-US" sz="1900" b="1" dirty="0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marL="0" indent="0">
              <a:buNone/>
            </a:pPr>
            <a:endParaRPr lang="en-US" sz="1900" b="1" dirty="0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marL="0" indent="0">
              <a:buNone/>
            </a:pPr>
            <a:r>
              <a:rPr lang="en-US" sz="19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  } else {</a:t>
            </a:r>
          </a:p>
          <a:p>
            <a:pPr marL="0" indent="0">
              <a:buNone/>
            </a:pPr>
            <a:r>
              <a:rPr lang="en-US" sz="19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    </a:t>
            </a:r>
            <a:r>
              <a:rPr lang="en-US" sz="19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val</a:t>
            </a:r>
            <a:r>
              <a:rPr lang="en-US" sz="19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= ______;</a:t>
            </a:r>
          </a:p>
          <a:p>
            <a:pPr marL="0" indent="0">
              <a:buNone/>
            </a:pPr>
            <a:endParaRPr lang="en-US" sz="1900" b="1" dirty="0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marL="0" indent="0">
              <a:buNone/>
            </a:pPr>
            <a:r>
              <a:rPr lang="en-US" sz="19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  }</a:t>
            </a:r>
          </a:p>
          <a:p>
            <a:pPr marL="0" indent="0">
              <a:buNone/>
            </a:pPr>
            <a:endParaRPr lang="en-US" sz="1900" b="1" dirty="0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marL="0" indent="0">
              <a:buNone/>
            </a:pPr>
            <a:r>
              <a:rPr lang="en-US" sz="19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} else if (___________){</a:t>
            </a:r>
          </a:p>
          <a:p>
            <a:pPr marL="0" indent="0">
              <a:buNone/>
            </a:pPr>
            <a:endParaRPr lang="en-US" sz="1900" b="1" dirty="0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marL="0" indent="0">
              <a:buNone/>
            </a:pPr>
            <a:r>
              <a:rPr lang="en-US" sz="19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  </a:t>
            </a:r>
            <a:r>
              <a:rPr lang="en-US" sz="19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val</a:t>
            </a:r>
            <a:r>
              <a:rPr lang="en-US" sz="19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= _______;</a:t>
            </a:r>
          </a:p>
          <a:p>
            <a:pPr marL="0" indent="0">
              <a:buNone/>
            </a:pPr>
            <a:endParaRPr lang="en-US" sz="1900" b="1" dirty="0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marL="0" indent="0">
              <a:buNone/>
            </a:pPr>
            <a:r>
              <a:rPr lang="en-US" sz="19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}</a:t>
            </a:r>
          </a:p>
          <a:p>
            <a:pPr marL="0" indent="0">
              <a:buNone/>
            </a:pPr>
            <a:r>
              <a:rPr lang="en-US" sz="19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return </a:t>
            </a:r>
            <a:r>
              <a:rPr lang="en-US" sz="19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val</a:t>
            </a:r>
            <a:r>
              <a:rPr lang="en-US" sz="19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;</a:t>
            </a:r>
          </a:p>
          <a:p>
            <a:pPr marL="0" indent="0">
              <a:buNone/>
            </a:pPr>
            <a:r>
              <a:rPr lang="en-US" sz="19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  <a:endParaRPr lang="en-US" b="1" dirty="0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0F0AC8-BBB2-8041-8FEA-3679825B9080}"/>
              </a:ext>
            </a:extLst>
          </p:cNvPr>
          <p:cNvSpPr/>
          <p:nvPr/>
        </p:nvSpPr>
        <p:spPr>
          <a:xfrm>
            <a:off x="6248253" y="1566446"/>
            <a:ext cx="12955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x + y + z</a:t>
            </a:r>
            <a:endParaRPr lang="en-US" sz="16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AFD628D-57AE-7040-812B-3C312B0D90BD}"/>
              </a:ext>
            </a:extLst>
          </p:cNvPr>
          <p:cNvSpPr/>
          <p:nvPr/>
        </p:nvSpPr>
        <p:spPr>
          <a:xfrm>
            <a:off x="5243394" y="2057400"/>
            <a:ext cx="12955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x + 3 &lt; 0</a:t>
            </a:r>
            <a:endParaRPr lang="en-US" sz="16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57AA17-09F6-AE42-9324-B35C168BEED4}"/>
              </a:ext>
            </a:extLst>
          </p:cNvPr>
          <p:cNvSpPr/>
          <p:nvPr/>
        </p:nvSpPr>
        <p:spPr>
          <a:xfrm>
            <a:off x="5566651" y="2557046"/>
            <a:ext cx="12955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y – z &lt; 0</a:t>
            </a:r>
            <a:endParaRPr lang="en-US" sz="16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614CE42-912F-264B-AE90-0BFB88ECBC37}"/>
              </a:ext>
            </a:extLst>
          </p:cNvPr>
          <p:cNvSpPr/>
          <p:nvPr/>
        </p:nvSpPr>
        <p:spPr>
          <a:xfrm>
            <a:off x="6190614" y="3042404"/>
            <a:ext cx="55496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x*y</a:t>
            </a:r>
            <a:endParaRPr lang="en-US" sz="16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0084BB5-F579-8E4A-AC14-F96F4C35B647}"/>
              </a:ext>
            </a:extLst>
          </p:cNvPr>
          <p:cNvSpPr/>
          <p:nvPr/>
        </p:nvSpPr>
        <p:spPr>
          <a:xfrm>
            <a:off x="6190614" y="4004846"/>
            <a:ext cx="55496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y*z</a:t>
            </a:r>
            <a:endParaRPr lang="en-US" sz="16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8DA8CE-8780-F44E-A824-32A65FF116D9}"/>
              </a:ext>
            </a:extLst>
          </p:cNvPr>
          <p:cNvSpPr/>
          <p:nvPr/>
        </p:nvSpPr>
        <p:spPr>
          <a:xfrm>
            <a:off x="6108490" y="4967288"/>
            <a:ext cx="12955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x - 2 &gt; 0</a:t>
            </a:r>
            <a:endParaRPr lang="en-US" sz="16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A3F8137-291B-874D-B0CE-1432B3E01C3B}"/>
              </a:ext>
            </a:extLst>
          </p:cNvPr>
          <p:cNvSpPr/>
          <p:nvPr/>
        </p:nvSpPr>
        <p:spPr>
          <a:xfrm>
            <a:off x="6019800" y="5486400"/>
            <a:ext cx="55496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x*z</a:t>
            </a:r>
            <a:endParaRPr lang="en-US" sz="1600" dirty="0"/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517262FE-0446-EC47-BAD5-FF80D04E9B8A}"/>
              </a:ext>
            </a:extLst>
          </p:cNvPr>
          <p:cNvGraphicFramePr>
            <a:graphicFrameLocks noGrp="1"/>
          </p:cNvGraphicFramePr>
          <p:nvPr/>
        </p:nvGraphicFramePr>
        <p:xfrm>
          <a:off x="3054092" y="4897854"/>
          <a:ext cx="1495578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1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44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%</a:t>
                      </a:r>
                      <a:r>
                        <a:rPr lang="en-US" dirty="0" err="1"/>
                        <a:t>rdi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%</a:t>
                      </a:r>
                      <a:r>
                        <a:rPr lang="en-US" dirty="0" err="1"/>
                        <a:t>rsi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%</a:t>
                      </a:r>
                      <a:r>
                        <a:rPr lang="en-US" dirty="0" err="1"/>
                        <a:t>rdx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046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%</a:t>
                      </a:r>
                      <a:r>
                        <a:rPr lang="en-US" dirty="0" err="1"/>
                        <a:t>rax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val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409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Loops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9158F-3378-D44B-876B-64E70D409B50}" type="slidenum">
              <a:rPr lang="en-US" smtClean="0">
                <a:solidFill>
                  <a:srgbClr val="4A66AC"/>
                </a:solidFill>
              </a:rPr>
              <a:pPr/>
              <a:t>7</a:t>
            </a:fld>
            <a:endParaRPr lang="en-US" dirty="0">
              <a:solidFill>
                <a:srgbClr val="4A66AC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All use conditions and jumps</a:t>
            </a:r>
          </a:p>
          <a:p>
            <a:pPr lvl="1"/>
            <a:r>
              <a:rPr lang="en-US" dirty="0"/>
              <a:t>do-while</a:t>
            </a:r>
          </a:p>
          <a:p>
            <a:pPr lvl="1"/>
            <a:r>
              <a:rPr lang="en-US" dirty="0"/>
              <a:t>while</a:t>
            </a:r>
          </a:p>
          <a:p>
            <a:pPr lvl="1"/>
            <a:r>
              <a:rPr lang="en-US" dirty="0"/>
              <a:t>for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4403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Do-while Loops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9158F-3378-D44B-876B-64E70D409B50}" type="slidenum">
              <a:rPr lang="en-US" smtClean="0">
                <a:solidFill>
                  <a:srgbClr val="297FD5"/>
                </a:solidFill>
              </a:rPr>
              <a:pPr/>
              <a:t>8</a:t>
            </a:fld>
            <a:endParaRPr lang="en-US">
              <a:solidFill>
                <a:srgbClr val="297FD5"/>
              </a:solidFill>
            </a:endParaRPr>
          </a:p>
        </p:txBody>
      </p:sp>
      <p:sp>
        <p:nvSpPr>
          <p:cNvPr id="4" name="Rectangle 4"/>
          <p:cNvSpPr>
            <a:spLocks/>
          </p:cNvSpPr>
          <p:nvPr/>
        </p:nvSpPr>
        <p:spPr bwMode="auto">
          <a:xfrm>
            <a:off x="176801" y="1676400"/>
            <a:ext cx="4318999" cy="226450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long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bitcount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(unsigned long x){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long result = 0;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do {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result += x &amp; 0x1;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x &gt;&gt;= 1;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} while (x != 0);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return result;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5" name="Rectangle 6"/>
          <p:cNvSpPr>
            <a:spLocks/>
          </p:cNvSpPr>
          <p:nvPr/>
        </p:nvSpPr>
        <p:spPr bwMode="auto">
          <a:xfrm>
            <a:off x="4648200" y="1676400"/>
            <a:ext cx="4318999" cy="226450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long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bitcount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(unsigned long x){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long result = 0;</a:t>
            </a:r>
          </a:p>
          <a:p>
            <a:pPr algn="l"/>
            <a:r>
              <a:rPr lang="en-US" sz="1800" b="1" dirty="0">
                <a:solidFill>
                  <a:srgbClr val="CC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loop: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result += x &amp; 0x1;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x &gt;&gt;= 1;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if(x != 0)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goto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b="1" dirty="0">
                <a:solidFill>
                  <a:srgbClr val="CC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loop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return result;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5F288C8D-A9A0-F645-A736-5186CC8E0603}"/>
              </a:ext>
            </a:extLst>
          </p:cNvPr>
          <p:cNvSpPr/>
          <p:nvPr/>
        </p:nvSpPr>
        <p:spPr>
          <a:xfrm>
            <a:off x="4350999" y="2687495"/>
            <a:ext cx="444500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/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AC053584-2852-BB4D-A0D3-53FC2BA75919}"/>
              </a:ext>
            </a:extLst>
          </p:cNvPr>
          <p:cNvSpPr>
            <a:spLocks/>
          </p:cNvSpPr>
          <p:nvPr/>
        </p:nvSpPr>
        <p:spPr bwMode="auto">
          <a:xfrm>
            <a:off x="1143000" y="4214072"/>
            <a:ext cx="5791200" cy="2286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8100" tIns="38100" rIns="38100" bIns="38100"/>
          <a:lstStyle/>
          <a:p>
            <a:pPr algn="l">
              <a:tabLst>
                <a:tab pos="292100" algn="l"/>
                <a:tab pos="292100" algn="l"/>
                <a:tab pos="292100" algn="l"/>
                <a:tab pos="1150938" algn="l"/>
                <a:tab pos="292100" algn="l"/>
                <a:tab pos="2860675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	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movq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$0, %</a:t>
            </a:r>
            <a:r>
              <a:rPr lang="cs-CZ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ax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		# 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result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= 0</a:t>
            </a:r>
          </a:p>
          <a:p>
            <a:pPr algn="l">
              <a:tabLst>
                <a:tab pos="292100" algn="l"/>
                <a:tab pos="292100" algn="l"/>
                <a:tab pos="292100" algn="l"/>
                <a:tab pos="1150938" algn="l"/>
                <a:tab pos="292100" algn="l"/>
                <a:tab pos="2860675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.L2:				# 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loop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:</a:t>
            </a:r>
          </a:p>
          <a:p>
            <a:pPr algn="l">
              <a:tabLst>
                <a:tab pos="292100" algn="l"/>
                <a:tab pos="292100" algn="l"/>
                <a:tab pos="292100" algn="l"/>
                <a:tab pos="1150938" algn="l"/>
                <a:tab pos="292100" algn="l"/>
                <a:tab pos="2860675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movq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%rdi, %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rdx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	</a:t>
            </a:r>
          </a:p>
          <a:p>
            <a:pPr algn="l">
              <a:tabLst>
                <a:tab pos="292100" algn="l"/>
                <a:tab pos="292100" algn="l"/>
                <a:tab pos="292100" algn="l"/>
                <a:tab pos="1150938" algn="l"/>
                <a:tab pos="292100" algn="l"/>
                <a:tab pos="2860675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andq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$1, %</a:t>
            </a:r>
            <a:r>
              <a:rPr lang="cs-CZ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dx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		#  t =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x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&amp; 0x1</a:t>
            </a:r>
          </a:p>
          <a:p>
            <a:pPr algn="l">
              <a:tabLst>
                <a:tab pos="292100" algn="l"/>
                <a:tab pos="292100" algn="l"/>
                <a:tab pos="292100" algn="l"/>
                <a:tab pos="1150938" algn="l"/>
                <a:tab pos="292100" algn="l"/>
                <a:tab pos="2860675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addq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%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rdx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, %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rax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	# 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result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+= t</a:t>
            </a:r>
          </a:p>
          <a:p>
            <a:pPr algn="l">
              <a:tabLst>
                <a:tab pos="292100" algn="l"/>
                <a:tab pos="292100" algn="l"/>
                <a:tab pos="292100" algn="l"/>
                <a:tab pos="1150938" algn="l"/>
                <a:tab pos="292100" algn="l"/>
                <a:tab pos="2860675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shrq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%rdi, $1		# 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x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&gt;&gt;= 1</a:t>
            </a:r>
          </a:p>
          <a:p>
            <a:pPr algn="l">
              <a:tabLst>
                <a:tab pos="292100" algn="l"/>
                <a:tab pos="292100" algn="l"/>
                <a:tab pos="292100" algn="l"/>
                <a:tab pos="1150938" algn="l"/>
                <a:tab pos="292100" algn="l"/>
                <a:tab pos="2860675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jne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 .L2		# 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if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(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x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)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goto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loop</a:t>
            </a:r>
            <a:endParaRPr lang="cs-CZ" sz="1800" b="1" dirty="0">
              <a:solidFill>
                <a:schemeClr val="tx1"/>
              </a:solidFill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 algn="l">
              <a:tabLst>
                <a:tab pos="292100" algn="l"/>
                <a:tab pos="292100" algn="l"/>
                <a:tab pos="292100" algn="l"/>
                <a:tab pos="1150938" algn="l"/>
                <a:tab pos="292100" algn="l"/>
                <a:tab pos="2860675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rep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; ret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6C0A3712-CF20-A044-8F35-B9EB0816D14C}"/>
              </a:ext>
            </a:extLst>
          </p:cNvPr>
          <p:cNvSpPr/>
          <p:nvPr/>
        </p:nvSpPr>
        <p:spPr>
          <a:xfrm rot="5400000">
            <a:off x="5309108" y="3952480"/>
            <a:ext cx="444500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E48F2359-B66D-198F-E0E2-78CDA74AA628}"/>
              </a:ext>
            </a:extLst>
          </p:cNvPr>
          <p:cNvGraphicFramePr>
            <a:graphicFrameLocks noGrp="1"/>
          </p:cNvGraphicFramePr>
          <p:nvPr/>
        </p:nvGraphicFramePr>
        <p:xfrm>
          <a:off x="5791200" y="0"/>
          <a:ext cx="3352800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Register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Use(s)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rdi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Argument </a:t>
                      </a:r>
                      <a:r>
                        <a:rPr lang="en-US" b="1" i="0" dirty="0">
                          <a:latin typeface="Courier New"/>
                          <a:cs typeface="Courier New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rax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result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144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While Loops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9158F-3378-D44B-876B-64E70D409B50}" type="slidenum">
              <a:rPr lang="en-US" smtClean="0">
                <a:solidFill>
                  <a:srgbClr val="297FD5"/>
                </a:solidFill>
              </a:rPr>
              <a:pPr/>
              <a:t>9</a:t>
            </a:fld>
            <a:endParaRPr lang="en-US" dirty="0">
              <a:solidFill>
                <a:srgbClr val="297FD5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3006" y="1362648"/>
            <a:ext cx="4419424" cy="2308324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>
                <a:latin typeface="Courier New"/>
                <a:cs typeface="Courier New"/>
              </a:rPr>
              <a:t>long </a:t>
            </a:r>
            <a:r>
              <a:rPr lang="en-US" b="1" dirty="0" err="1">
                <a:latin typeface="Courier New"/>
                <a:cs typeface="Courier New"/>
              </a:rPr>
              <a:t>bitcount</a:t>
            </a:r>
            <a:r>
              <a:rPr lang="en-US" b="1" dirty="0">
                <a:latin typeface="Courier New"/>
                <a:cs typeface="Courier New"/>
              </a:rPr>
              <a:t>(unsigned long x){</a:t>
            </a:r>
          </a:p>
          <a:p>
            <a:r>
              <a:rPr lang="en-US" b="1" dirty="0">
                <a:latin typeface="Courier New"/>
                <a:cs typeface="Courier New"/>
              </a:rPr>
              <a:t>  long result = 0;</a:t>
            </a:r>
          </a:p>
          <a:p>
            <a:r>
              <a:rPr lang="en-US" b="1" dirty="0">
                <a:latin typeface="Courier New"/>
                <a:cs typeface="Courier New"/>
              </a:rPr>
              <a:t>  while (x != 0) {</a:t>
            </a:r>
          </a:p>
          <a:p>
            <a:r>
              <a:rPr lang="fr-FR" b="1" dirty="0">
                <a:latin typeface="Courier New"/>
                <a:cs typeface="Courier New"/>
              </a:rPr>
              <a:t>    </a:t>
            </a:r>
            <a:r>
              <a:rPr lang="fr-FR" b="1" dirty="0" err="1">
                <a:latin typeface="Courier New"/>
                <a:cs typeface="Courier New"/>
              </a:rPr>
              <a:t>result</a:t>
            </a:r>
            <a:r>
              <a:rPr lang="fr-FR" b="1" dirty="0">
                <a:latin typeface="Courier New"/>
                <a:cs typeface="Courier New"/>
              </a:rPr>
              <a:t> += x &amp; 0x1;</a:t>
            </a:r>
          </a:p>
          <a:p>
            <a:r>
              <a:rPr lang="fr-FR" b="1" dirty="0">
                <a:latin typeface="Courier New"/>
                <a:cs typeface="Courier New"/>
              </a:rPr>
              <a:t>    x &gt;&gt;= 1;</a:t>
            </a:r>
          </a:p>
          <a:p>
            <a:r>
              <a:rPr lang="fr-FR" b="1" dirty="0">
                <a:latin typeface="Courier New"/>
                <a:cs typeface="Courier New"/>
              </a:rPr>
              <a:t>  }</a:t>
            </a:r>
          </a:p>
          <a:p>
            <a:r>
              <a:rPr lang="fr-FR" b="1" dirty="0">
                <a:latin typeface="Courier New"/>
                <a:cs typeface="Courier New"/>
              </a:rPr>
              <a:t>  return </a:t>
            </a:r>
            <a:r>
              <a:rPr lang="fr-FR" b="1" dirty="0" err="1">
                <a:latin typeface="Courier New"/>
                <a:cs typeface="Courier New"/>
              </a:rPr>
              <a:t>result</a:t>
            </a:r>
            <a:r>
              <a:rPr lang="fr-FR" b="1" dirty="0">
                <a:latin typeface="Courier New"/>
                <a:cs typeface="Courier New"/>
              </a:rPr>
              <a:t>;</a:t>
            </a:r>
          </a:p>
          <a:p>
            <a:r>
              <a:rPr lang="fr-FR" b="1" dirty="0">
                <a:latin typeface="Courier New"/>
                <a:cs typeface="Courier New"/>
              </a:rPr>
              <a:t>}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614711B-6E6D-CEB6-A9CB-6D4F662AB02A}"/>
              </a:ext>
            </a:extLst>
          </p:cNvPr>
          <p:cNvGraphicFramePr>
            <a:graphicFrameLocks noGrp="1"/>
          </p:cNvGraphicFramePr>
          <p:nvPr/>
        </p:nvGraphicFramePr>
        <p:xfrm>
          <a:off x="5791200" y="0"/>
          <a:ext cx="3352800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Register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Use(s)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rdi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Argument </a:t>
                      </a:r>
                      <a:r>
                        <a:rPr lang="en-US" b="1" i="0" dirty="0">
                          <a:latin typeface="Courier New"/>
                          <a:cs typeface="Courier New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rax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result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0C483A0-1196-DA56-8612-2C24D07CC57F}"/>
              </a:ext>
            </a:extLst>
          </p:cNvPr>
          <p:cNvSpPr txBox="1"/>
          <p:nvPr/>
        </p:nvSpPr>
        <p:spPr>
          <a:xfrm>
            <a:off x="4601572" y="1349276"/>
            <a:ext cx="4423900" cy="2308324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fr-FR" b="1" dirty="0">
              <a:latin typeface="Courier New"/>
              <a:cs typeface="Courier New"/>
            </a:endParaRPr>
          </a:p>
          <a:p>
            <a:endParaRPr lang="fr-FR" b="1" dirty="0">
              <a:latin typeface="Courier New"/>
              <a:cs typeface="Courier New"/>
            </a:endParaRPr>
          </a:p>
          <a:p>
            <a:endParaRPr lang="fr-FR" b="1" dirty="0">
              <a:latin typeface="Courier New"/>
              <a:cs typeface="Courier New"/>
            </a:endParaRPr>
          </a:p>
          <a:p>
            <a:endParaRPr lang="fr-FR" b="1" dirty="0">
              <a:latin typeface="Courier New"/>
              <a:cs typeface="Courier New"/>
            </a:endParaRPr>
          </a:p>
          <a:p>
            <a:endParaRPr lang="fr-FR" b="1" dirty="0">
              <a:latin typeface="Courier New"/>
              <a:cs typeface="Courier New"/>
            </a:endParaRPr>
          </a:p>
          <a:p>
            <a:endParaRPr lang="fr-FR" b="1" dirty="0">
              <a:latin typeface="Courier New"/>
              <a:cs typeface="Courier New"/>
            </a:endParaRPr>
          </a:p>
          <a:p>
            <a:endParaRPr lang="fr-FR" b="1" dirty="0">
              <a:latin typeface="Courier New"/>
              <a:cs typeface="Courier New"/>
            </a:endParaRPr>
          </a:p>
          <a:p>
            <a:endParaRPr lang="fr-FR" b="1" dirty="0">
              <a:latin typeface="Courier New"/>
              <a:cs typeface="Courier New"/>
            </a:endParaRPr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2773207A-775E-2B49-9331-A88321F26E36}"/>
              </a:ext>
            </a:extLst>
          </p:cNvPr>
          <p:cNvSpPr/>
          <p:nvPr/>
        </p:nvSpPr>
        <p:spPr>
          <a:xfrm>
            <a:off x="4349750" y="2284764"/>
            <a:ext cx="444500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1E7B55E-4CA2-DD98-F56C-F24D0D82EFED}"/>
              </a:ext>
            </a:extLst>
          </p:cNvPr>
          <p:cNvSpPr txBox="1"/>
          <p:nvPr/>
        </p:nvSpPr>
        <p:spPr>
          <a:xfrm>
            <a:off x="6503095" y="1958876"/>
            <a:ext cx="61266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/>
              <a:t>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16128" y="3441680"/>
            <a:ext cx="3599271" cy="3139321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hr-HR" b="1" dirty="0">
                <a:latin typeface="Courier New"/>
                <a:cs typeface="Courier New"/>
              </a:rPr>
              <a:t>	</a:t>
            </a:r>
            <a:r>
              <a:rPr lang="hr-HR" b="1" dirty="0" err="1">
                <a:latin typeface="Courier New"/>
                <a:cs typeface="Courier New"/>
              </a:rPr>
              <a:t>movq</a:t>
            </a:r>
            <a:r>
              <a:rPr lang="hr-HR" b="1" dirty="0">
                <a:latin typeface="Courier New"/>
                <a:cs typeface="Courier New"/>
              </a:rPr>
              <a:t>	$0, %</a:t>
            </a:r>
            <a:r>
              <a:rPr lang="hr-HR" b="1" dirty="0" err="1">
                <a:latin typeface="Courier New"/>
                <a:cs typeface="Courier New"/>
              </a:rPr>
              <a:t>rax</a:t>
            </a:r>
            <a:endParaRPr lang="hr-HR" b="1" dirty="0">
              <a:latin typeface="Courier New"/>
              <a:cs typeface="Courier New"/>
            </a:endParaRPr>
          </a:p>
          <a:p>
            <a:r>
              <a:rPr lang="cs-CZ" b="1" dirty="0">
                <a:latin typeface="Courier New"/>
                <a:cs typeface="Courier New"/>
              </a:rPr>
              <a:t>.L1:</a:t>
            </a:r>
          </a:p>
          <a:p>
            <a:r>
              <a:rPr lang="cs-CZ" b="1" dirty="0">
                <a:latin typeface="Courier New"/>
                <a:cs typeface="Courier New"/>
              </a:rPr>
              <a:t>	test   %</a:t>
            </a:r>
            <a:r>
              <a:rPr lang="cs-CZ" b="1" dirty="0" err="1">
                <a:latin typeface="Courier New"/>
                <a:cs typeface="Courier New"/>
              </a:rPr>
              <a:t>rdi,%rdi</a:t>
            </a:r>
            <a:endParaRPr lang="cs-CZ" b="1" dirty="0">
              <a:latin typeface="Courier New"/>
              <a:cs typeface="Courier New"/>
            </a:endParaRPr>
          </a:p>
          <a:p>
            <a:r>
              <a:rPr lang="nl-NL" b="1" dirty="0">
                <a:latin typeface="Courier New"/>
                <a:cs typeface="Courier New"/>
              </a:rPr>
              <a:t>	je	.L2</a:t>
            </a:r>
            <a:endParaRPr lang="cs-CZ" b="1" dirty="0">
              <a:latin typeface="Courier New"/>
              <a:cs typeface="Courier New"/>
            </a:endParaRPr>
          </a:p>
          <a:p>
            <a:r>
              <a:rPr lang="cs-CZ" b="1" dirty="0">
                <a:latin typeface="Courier New"/>
                <a:cs typeface="Courier New"/>
              </a:rPr>
              <a:t>	</a:t>
            </a:r>
            <a:r>
              <a:rPr lang="cs-CZ" b="1" dirty="0" err="1">
                <a:latin typeface="Courier New"/>
                <a:cs typeface="Courier New"/>
              </a:rPr>
              <a:t>movq</a:t>
            </a:r>
            <a:r>
              <a:rPr lang="cs-CZ" b="1" dirty="0">
                <a:latin typeface="Courier New"/>
                <a:cs typeface="Courier New"/>
              </a:rPr>
              <a:t>	%rdi, %</a:t>
            </a:r>
            <a:r>
              <a:rPr lang="cs-CZ" b="1" dirty="0" err="1">
                <a:latin typeface="Courier New"/>
                <a:cs typeface="Courier New"/>
              </a:rPr>
              <a:t>rdx</a:t>
            </a:r>
            <a:endParaRPr lang="cs-CZ" b="1" dirty="0">
              <a:latin typeface="Courier New"/>
              <a:cs typeface="Courier New"/>
            </a:endParaRPr>
          </a:p>
          <a:p>
            <a:r>
              <a:rPr lang="cs-CZ" b="1" dirty="0">
                <a:latin typeface="Courier New"/>
                <a:cs typeface="Courier New"/>
              </a:rPr>
              <a:t>	</a:t>
            </a:r>
            <a:r>
              <a:rPr lang="cs-CZ" b="1" dirty="0" err="1">
                <a:latin typeface="Courier New"/>
                <a:cs typeface="Courier New"/>
              </a:rPr>
              <a:t>andq</a:t>
            </a:r>
            <a:r>
              <a:rPr lang="cs-CZ" b="1" dirty="0">
                <a:latin typeface="Courier New"/>
                <a:cs typeface="Courier New"/>
              </a:rPr>
              <a:t>	$1, %</a:t>
            </a:r>
            <a:r>
              <a:rPr lang="cs-CZ" b="1" dirty="0" err="1">
                <a:latin typeface="Courier New"/>
                <a:cs typeface="Courier New"/>
              </a:rPr>
              <a:t>rdx</a:t>
            </a:r>
            <a:endParaRPr lang="cs-CZ" b="1" dirty="0">
              <a:latin typeface="Courier New"/>
              <a:cs typeface="Courier New"/>
            </a:endParaRPr>
          </a:p>
          <a:p>
            <a:r>
              <a:rPr lang="cs-CZ" b="1" dirty="0">
                <a:latin typeface="Courier New"/>
                <a:cs typeface="Courier New"/>
              </a:rPr>
              <a:t>	</a:t>
            </a:r>
            <a:r>
              <a:rPr lang="cs-CZ" b="1" dirty="0" err="1">
                <a:latin typeface="Courier New"/>
                <a:cs typeface="Courier New"/>
              </a:rPr>
              <a:t>addq</a:t>
            </a:r>
            <a:r>
              <a:rPr lang="cs-CZ" b="1" dirty="0">
                <a:latin typeface="Courier New"/>
                <a:cs typeface="Courier New"/>
              </a:rPr>
              <a:t>	%</a:t>
            </a:r>
            <a:r>
              <a:rPr lang="cs-CZ" b="1" dirty="0" err="1">
                <a:latin typeface="Courier New"/>
                <a:cs typeface="Courier New"/>
              </a:rPr>
              <a:t>rdx</a:t>
            </a:r>
            <a:r>
              <a:rPr lang="cs-CZ" b="1" dirty="0">
                <a:latin typeface="Courier New"/>
                <a:cs typeface="Courier New"/>
              </a:rPr>
              <a:t>, %</a:t>
            </a:r>
            <a:r>
              <a:rPr lang="cs-CZ" b="1" dirty="0" err="1">
                <a:latin typeface="Courier New"/>
                <a:cs typeface="Courier New"/>
              </a:rPr>
              <a:t>rax</a:t>
            </a:r>
            <a:endParaRPr lang="cs-CZ" b="1" dirty="0">
              <a:latin typeface="Courier New"/>
              <a:cs typeface="Courier New"/>
            </a:endParaRPr>
          </a:p>
          <a:p>
            <a:r>
              <a:rPr lang="cs-CZ" b="1" dirty="0">
                <a:latin typeface="Courier New"/>
                <a:cs typeface="Courier New"/>
              </a:rPr>
              <a:t>	</a:t>
            </a:r>
            <a:r>
              <a:rPr lang="cs-CZ" b="1" dirty="0" err="1">
                <a:latin typeface="Courier New"/>
                <a:cs typeface="Courier New"/>
              </a:rPr>
              <a:t>shrq</a:t>
            </a:r>
            <a:r>
              <a:rPr lang="cs-CZ" b="1" dirty="0">
                <a:latin typeface="Courier New"/>
                <a:cs typeface="Courier New"/>
              </a:rPr>
              <a:t>	%rdi, $1</a:t>
            </a:r>
          </a:p>
          <a:p>
            <a:r>
              <a:rPr lang="nl-NL" b="1" dirty="0">
                <a:latin typeface="Courier New"/>
                <a:cs typeface="Courier New"/>
              </a:rPr>
              <a:t>	</a:t>
            </a:r>
            <a:r>
              <a:rPr lang="nl-NL" b="1" dirty="0" err="1">
                <a:latin typeface="Courier New"/>
                <a:cs typeface="Courier New"/>
              </a:rPr>
              <a:t>jmp</a:t>
            </a:r>
            <a:r>
              <a:rPr lang="nl-NL" b="1" dirty="0">
                <a:latin typeface="Courier New"/>
                <a:cs typeface="Courier New"/>
              </a:rPr>
              <a:t>	.L1</a:t>
            </a:r>
          </a:p>
          <a:p>
            <a:r>
              <a:rPr lang="cs-CZ" b="1" dirty="0">
                <a:latin typeface="Courier New"/>
                <a:cs typeface="Courier New"/>
              </a:rPr>
              <a:t>.L2:</a:t>
            </a:r>
            <a:endParaRPr lang="nl-NL" b="1" dirty="0">
              <a:latin typeface="Courier New"/>
              <a:cs typeface="Courier New"/>
            </a:endParaRPr>
          </a:p>
          <a:p>
            <a:r>
              <a:rPr lang="nl-NL" b="1" dirty="0">
                <a:latin typeface="Courier New"/>
                <a:cs typeface="Courier New"/>
              </a:rPr>
              <a:t>	rep </a:t>
            </a:r>
            <a:r>
              <a:rPr lang="nl-NL" b="1" dirty="0" err="1">
                <a:latin typeface="Courier New"/>
                <a:cs typeface="Courier New"/>
              </a:rPr>
              <a:t>ret</a:t>
            </a:r>
            <a:endParaRPr lang="nl-NL" b="1" dirty="0">
              <a:latin typeface="Courier New"/>
              <a:cs typeface="Courier New"/>
            </a:endParaRPr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2D9DEE5D-C68B-9F6C-6B62-9A34E5AA844F}"/>
              </a:ext>
            </a:extLst>
          </p:cNvPr>
          <p:cNvSpPr/>
          <p:nvPr/>
        </p:nvSpPr>
        <p:spPr>
          <a:xfrm rot="5400000">
            <a:off x="6833108" y="3314192"/>
            <a:ext cx="444500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381C507-294C-F5B6-A303-7216B959B8AC}"/>
              </a:ext>
            </a:extLst>
          </p:cNvPr>
          <p:cNvSpPr txBox="1"/>
          <p:nvPr/>
        </p:nvSpPr>
        <p:spPr>
          <a:xfrm>
            <a:off x="765264" y="3435350"/>
            <a:ext cx="3599271" cy="3139321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hr-HR" b="1" dirty="0">
                <a:latin typeface="Courier New"/>
                <a:cs typeface="Courier New"/>
              </a:rPr>
              <a:t>	</a:t>
            </a:r>
            <a:r>
              <a:rPr lang="hr-HR" b="1" dirty="0" err="1">
                <a:latin typeface="Courier New"/>
                <a:cs typeface="Courier New"/>
              </a:rPr>
              <a:t>movq</a:t>
            </a:r>
            <a:r>
              <a:rPr lang="hr-HR" b="1" dirty="0">
                <a:latin typeface="Courier New"/>
                <a:cs typeface="Courier New"/>
              </a:rPr>
              <a:t>	$0, %</a:t>
            </a:r>
            <a:r>
              <a:rPr lang="hr-HR" b="1" dirty="0" err="1">
                <a:latin typeface="Courier New"/>
                <a:cs typeface="Courier New"/>
              </a:rPr>
              <a:t>rax</a:t>
            </a:r>
            <a:endParaRPr lang="hr-HR" b="1" dirty="0">
              <a:latin typeface="Courier New"/>
              <a:cs typeface="Courier New"/>
            </a:endParaRPr>
          </a:p>
          <a:p>
            <a:r>
              <a:rPr lang="cs-CZ" b="1" dirty="0">
                <a:latin typeface="Courier New"/>
                <a:cs typeface="Courier New"/>
              </a:rPr>
              <a:t>	</a:t>
            </a:r>
            <a:r>
              <a:rPr lang="cs-CZ" b="1" dirty="0" err="1">
                <a:latin typeface="Courier New"/>
                <a:cs typeface="Courier New"/>
              </a:rPr>
              <a:t>jmp</a:t>
            </a:r>
            <a:r>
              <a:rPr lang="cs-CZ" b="1" dirty="0">
                <a:latin typeface="Courier New"/>
                <a:cs typeface="Courier New"/>
              </a:rPr>
              <a:t>	.L2</a:t>
            </a:r>
          </a:p>
          <a:p>
            <a:r>
              <a:rPr lang="cs-CZ" b="1" dirty="0">
                <a:latin typeface="Courier New"/>
                <a:cs typeface="Courier New"/>
              </a:rPr>
              <a:t>.L3:</a:t>
            </a:r>
          </a:p>
          <a:p>
            <a:r>
              <a:rPr lang="cs-CZ" b="1" dirty="0">
                <a:latin typeface="Courier New"/>
                <a:cs typeface="Courier New"/>
              </a:rPr>
              <a:t>	</a:t>
            </a:r>
            <a:r>
              <a:rPr lang="cs-CZ" b="1" dirty="0" err="1">
                <a:latin typeface="Courier New"/>
                <a:cs typeface="Courier New"/>
              </a:rPr>
              <a:t>movq</a:t>
            </a:r>
            <a:r>
              <a:rPr lang="cs-CZ" b="1" dirty="0">
                <a:latin typeface="Courier New"/>
                <a:cs typeface="Courier New"/>
              </a:rPr>
              <a:t>	%rdi, %</a:t>
            </a:r>
            <a:r>
              <a:rPr lang="cs-CZ" b="1" dirty="0" err="1">
                <a:latin typeface="Courier New"/>
                <a:cs typeface="Courier New"/>
              </a:rPr>
              <a:t>rdx</a:t>
            </a:r>
            <a:endParaRPr lang="cs-CZ" b="1" dirty="0">
              <a:latin typeface="Courier New"/>
              <a:cs typeface="Courier New"/>
            </a:endParaRPr>
          </a:p>
          <a:p>
            <a:r>
              <a:rPr lang="cs-CZ" b="1" dirty="0">
                <a:latin typeface="Courier New"/>
                <a:cs typeface="Courier New"/>
              </a:rPr>
              <a:t>	</a:t>
            </a:r>
            <a:r>
              <a:rPr lang="cs-CZ" b="1" dirty="0" err="1">
                <a:latin typeface="Courier New"/>
                <a:cs typeface="Courier New"/>
              </a:rPr>
              <a:t>andq</a:t>
            </a:r>
            <a:r>
              <a:rPr lang="cs-CZ" b="1" dirty="0">
                <a:latin typeface="Courier New"/>
                <a:cs typeface="Courier New"/>
              </a:rPr>
              <a:t>	$1, %</a:t>
            </a:r>
            <a:r>
              <a:rPr lang="cs-CZ" b="1" dirty="0" err="1">
                <a:latin typeface="Courier New"/>
                <a:cs typeface="Courier New"/>
              </a:rPr>
              <a:t>rdx</a:t>
            </a:r>
            <a:endParaRPr lang="cs-CZ" b="1" dirty="0">
              <a:latin typeface="Courier New"/>
              <a:cs typeface="Courier New"/>
            </a:endParaRPr>
          </a:p>
          <a:p>
            <a:r>
              <a:rPr lang="cs-CZ" b="1" dirty="0">
                <a:latin typeface="Courier New"/>
                <a:cs typeface="Courier New"/>
              </a:rPr>
              <a:t>	</a:t>
            </a:r>
            <a:r>
              <a:rPr lang="cs-CZ" b="1" dirty="0" err="1">
                <a:latin typeface="Courier New"/>
                <a:cs typeface="Courier New"/>
              </a:rPr>
              <a:t>addq</a:t>
            </a:r>
            <a:r>
              <a:rPr lang="cs-CZ" b="1" dirty="0">
                <a:latin typeface="Courier New"/>
                <a:cs typeface="Courier New"/>
              </a:rPr>
              <a:t>	%</a:t>
            </a:r>
            <a:r>
              <a:rPr lang="cs-CZ" b="1" dirty="0" err="1">
                <a:latin typeface="Courier New"/>
                <a:cs typeface="Courier New"/>
              </a:rPr>
              <a:t>rdx</a:t>
            </a:r>
            <a:r>
              <a:rPr lang="cs-CZ" b="1" dirty="0">
                <a:latin typeface="Courier New"/>
                <a:cs typeface="Courier New"/>
              </a:rPr>
              <a:t>, %</a:t>
            </a:r>
            <a:r>
              <a:rPr lang="cs-CZ" b="1" dirty="0" err="1">
                <a:latin typeface="Courier New"/>
                <a:cs typeface="Courier New"/>
              </a:rPr>
              <a:t>rax</a:t>
            </a:r>
            <a:endParaRPr lang="cs-CZ" b="1" dirty="0">
              <a:latin typeface="Courier New"/>
              <a:cs typeface="Courier New"/>
            </a:endParaRPr>
          </a:p>
          <a:p>
            <a:r>
              <a:rPr lang="cs-CZ" b="1" dirty="0">
                <a:latin typeface="Courier New"/>
                <a:cs typeface="Courier New"/>
              </a:rPr>
              <a:t>	</a:t>
            </a:r>
            <a:r>
              <a:rPr lang="cs-CZ" b="1" dirty="0" err="1">
                <a:latin typeface="Courier New"/>
                <a:cs typeface="Courier New"/>
              </a:rPr>
              <a:t>shrq</a:t>
            </a:r>
            <a:r>
              <a:rPr lang="cs-CZ" b="1" dirty="0">
                <a:latin typeface="Courier New"/>
                <a:cs typeface="Courier New"/>
              </a:rPr>
              <a:t>	%rdi, $1</a:t>
            </a:r>
          </a:p>
          <a:p>
            <a:r>
              <a:rPr lang="cs-CZ" b="1" dirty="0">
                <a:latin typeface="Courier New"/>
                <a:cs typeface="Courier New"/>
              </a:rPr>
              <a:t>.L2:</a:t>
            </a:r>
          </a:p>
          <a:p>
            <a:r>
              <a:rPr lang="cs-CZ" b="1" dirty="0">
                <a:latin typeface="Courier New"/>
                <a:cs typeface="Courier New"/>
              </a:rPr>
              <a:t>	</a:t>
            </a:r>
            <a:r>
              <a:rPr lang="cs-CZ" b="1" dirty="0" err="1">
                <a:latin typeface="Courier New"/>
                <a:cs typeface="Courier New"/>
              </a:rPr>
              <a:t>testq</a:t>
            </a:r>
            <a:r>
              <a:rPr lang="cs-CZ" b="1" dirty="0">
                <a:latin typeface="Courier New"/>
                <a:cs typeface="Courier New"/>
              </a:rPr>
              <a:t>	%rdi, %rdi</a:t>
            </a:r>
          </a:p>
          <a:p>
            <a:r>
              <a:rPr lang="nl-NL" b="1" dirty="0">
                <a:latin typeface="Courier New"/>
                <a:cs typeface="Courier New"/>
              </a:rPr>
              <a:t>	</a:t>
            </a:r>
            <a:r>
              <a:rPr lang="nl-NL" b="1" dirty="0" err="1">
                <a:latin typeface="Courier New"/>
                <a:cs typeface="Courier New"/>
              </a:rPr>
              <a:t>jne</a:t>
            </a:r>
            <a:r>
              <a:rPr lang="nl-NL" b="1" dirty="0">
                <a:latin typeface="Courier New"/>
                <a:cs typeface="Courier New"/>
              </a:rPr>
              <a:t>	.L3</a:t>
            </a:r>
          </a:p>
          <a:p>
            <a:r>
              <a:rPr lang="nl-NL" b="1" dirty="0">
                <a:latin typeface="Courier New"/>
                <a:cs typeface="Courier New"/>
              </a:rPr>
              <a:t>	rep </a:t>
            </a:r>
            <a:r>
              <a:rPr lang="nl-NL" b="1" dirty="0" err="1">
                <a:latin typeface="Courier New"/>
                <a:cs typeface="Courier New"/>
              </a:rPr>
              <a:t>ret</a:t>
            </a:r>
            <a:endParaRPr lang="nl-NL" b="1" dirty="0">
              <a:latin typeface="Courier New"/>
              <a:cs typeface="Courier New"/>
            </a:endParaRPr>
          </a:p>
        </p:txBody>
      </p:sp>
      <p:sp>
        <p:nvSpPr>
          <p:cNvPr id="16" name="Right Arrow 15">
            <a:extLst>
              <a:ext uri="{FF2B5EF4-FFF2-40B4-BE49-F238E27FC236}">
                <a16:creationId xmlns:a16="http://schemas.microsoft.com/office/drawing/2014/main" id="{9352F7B0-A1D3-FA3F-2124-EACEC19B9F85}"/>
              </a:ext>
            </a:extLst>
          </p:cNvPr>
          <p:cNvSpPr/>
          <p:nvPr/>
        </p:nvSpPr>
        <p:spPr>
          <a:xfrm rot="8417952">
            <a:off x="4231233" y="3507532"/>
            <a:ext cx="444500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910951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13" grpId="0"/>
      <p:bldP spid="10" grpId="0" animBg="1"/>
      <p:bldP spid="14" grpId="0" animBg="1"/>
      <p:bldP spid="15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4DB98-886C-824F-AC2D-6AA980EBF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Exercise: Loops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864475-4A29-4542-A2C5-15CA2E1A0244}"/>
              </a:ext>
            </a:extLst>
          </p:cNvPr>
          <p:cNvSpPr txBox="1">
            <a:spLocks/>
          </p:cNvSpPr>
          <p:nvPr/>
        </p:nvSpPr>
        <p:spPr>
          <a:xfrm>
            <a:off x="228600" y="1828800"/>
            <a:ext cx="4347148" cy="43434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loop:                       </a:t>
            </a:r>
          </a:p>
          <a:p>
            <a:pPr marL="0" indent="0">
              <a:buNone/>
            </a:pP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movq</a:t>
            </a: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$0, %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endParaRPr lang="en-US" sz="1800" b="1" dirty="0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marL="0" indent="0">
              <a:buNone/>
            </a:pP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movq</a:t>
            </a: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$0, %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rdx</a:t>
            </a:r>
            <a:endParaRPr lang="en-US" sz="1800" b="1" dirty="0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marL="0" indent="0">
              <a:buNone/>
            </a:pP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jmp</a:t>
            </a: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L1 </a:t>
            </a:r>
          </a:p>
          <a:p>
            <a:pPr marL="0" indent="0">
              <a:buNone/>
            </a:pP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L0:</a:t>
            </a:r>
          </a:p>
          <a:p>
            <a:pPr marL="0" indent="0">
              <a:buNone/>
            </a:pP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addq</a:t>
            </a: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%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rdx</a:t>
            </a: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, %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endParaRPr lang="en-US" sz="1800" b="1" dirty="0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marL="0" indent="0">
              <a:buNone/>
            </a:pP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incq</a:t>
            </a: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%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rdx</a:t>
            </a:r>
            <a:endParaRPr lang="en-US" sz="1800" b="1" dirty="0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marL="0" indent="0">
              <a:buNone/>
            </a:pP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L1:</a:t>
            </a:r>
          </a:p>
          <a:p>
            <a:pPr marL="0" indent="0">
              <a:buNone/>
            </a:pP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cmp</a:t>
            </a: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%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rdi</a:t>
            </a: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, %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rdx</a:t>
            </a:r>
            <a:endParaRPr lang="en-US" sz="1800" b="1" dirty="0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marL="0" indent="0">
              <a:buNone/>
            </a:pP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jl</a:t>
            </a: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L0</a:t>
            </a:r>
          </a:p>
          <a:p>
            <a:pPr marL="0" indent="0">
              <a:buNone/>
            </a:pP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ret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B563E4-CA76-0845-B2AD-D8A1A851E36B}"/>
              </a:ext>
            </a:extLst>
          </p:cNvPr>
          <p:cNvSpPr txBox="1">
            <a:spLocks/>
          </p:cNvSpPr>
          <p:nvPr/>
        </p:nvSpPr>
        <p:spPr>
          <a:xfrm>
            <a:off x="4568252" y="1828800"/>
            <a:ext cx="4423348" cy="4343400"/>
          </a:xfrm>
          <a:prstGeom prst="rect">
            <a:avLst/>
          </a:prstGeom>
          <a:ln w="28575" cap="flat" cmpd="sng" algn="ctr">
            <a:solidFill>
              <a:schemeClr val="accent3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long loop(long 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val</a:t>
            </a: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){</a:t>
            </a:r>
          </a:p>
          <a:p>
            <a:pPr marL="0" indent="0">
              <a:buFont typeface="Arial" pitchFamily="34" charset="0"/>
              <a:buNone/>
            </a:pP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long ret = ______;</a:t>
            </a:r>
          </a:p>
          <a:p>
            <a:pPr marL="0" indent="0">
              <a:buFont typeface="Arial" pitchFamily="34" charset="0"/>
              <a:buNone/>
            </a:pP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long 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 = ______;</a:t>
            </a:r>
          </a:p>
          <a:p>
            <a:pPr marL="0" indent="0">
              <a:buFont typeface="Arial" pitchFamily="34" charset="0"/>
              <a:buNone/>
            </a:pPr>
            <a:endParaRPr lang="en-US" sz="1800" b="1" dirty="0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marL="0" indent="0">
              <a:buFont typeface="Arial" pitchFamily="34" charset="0"/>
              <a:buNone/>
            </a:pP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while(__________){</a:t>
            </a:r>
          </a:p>
          <a:p>
            <a:pPr marL="0" indent="0">
              <a:buFont typeface="Arial" pitchFamily="34" charset="0"/>
              <a:buNone/>
            </a:pPr>
            <a:endParaRPr lang="en-US" sz="1800" b="1" dirty="0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marL="0" indent="0">
              <a:buFont typeface="Arial" pitchFamily="34" charset="0"/>
              <a:buNone/>
            </a:pP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  ret = _______;</a:t>
            </a:r>
          </a:p>
          <a:p>
            <a:pPr marL="0" indent="0">
              <a:buFont typeface="Arial" pitchFamily="34" charset="0"/>
              <a:buNone/>
            </a:pP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  </a:t>
            </a:r>
            <a:r>
              <a:rPr lang="en-US" sz="1800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 = _______;</a:t>
            </a:r>
          </a:p>
          <a:p>
            <a:pPr marL="0" indent="0">
              <a:buFont typeface="Arial" pitchFamily="34" charset="0"/>
              <a:buNone/>
            </a:pPr>
            <a:endParaRPr lang="en-US" sz="1800" b="1" dirty="0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marL="0" indent="0">
              <a:buFont typeface="Arial" pitchFamily="34" charset="0"/>
              <a:buNone/>
            </a:pP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} </a:t>
            </a:r>
          </a:p>
          <a:p>
            <a:pPr marL="0" indent="0">
              <a:buFont typeface="Arial" pitchFamily="34" charset="0"/>
              <a:buNone/>
            </a:pP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</a:p>
          <a:p>
            <a:pPr marL="0" indent="0">
              <a:buFont typeface="Arial" pitchFamily="34" charset="0"/>
              <a:buNone/>
            </a:pP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return ret;</a:t>
            </a:r>
          </a:p>
          <a:p>
            <a:pPr marL="0" indent="0">
              <a:buFont typeface="Arial" pitchFamily="34" charset="0"/>
              <a:buNone/>
            </a:pPr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  <a:p>
            <a:pPr marL="0" indent="0">
              <a:buFont typeface="Arial" pitchFamily="34" charset="0"/>
              <a:buNone/>
            </a:pPr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CB63E16-C0A1-4E48-65D9-79E5041C2F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4898879"/>
              </p:ext>
            </p:extLst>
          </p:nvPr>
        </p:nvGraphicFramePr>
        <p:xfrm>
          <a:off x="6477000" y="0"/>
          <a:ext cx="2621692" cy="15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34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Reg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Use(s)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rdi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Argument 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val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rdx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Local  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i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02496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rax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Local </a:t>
                      </a:r>
                      <a:r>
                        <a:rPr lang="en-US" b="1" i="0" dirty="0">
                          <a:latin typeface="Courier New"/>
                          <a:cs typeface="Courier New"/>
                        </a:rPr>
                        <a:t>ret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9879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 loops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9158F-3378-D44B-876B-64E70D409B50}" type="slidenum">
              <a:rPr lang="en-US" smtClean="0">
                <a:solidFill>
                  <a:srgbClr val="297FD5"/>
                </a:solidFill>
              </a:rPr>
              <a:pPr/>
              <a:t>11</a:t>
            </a:fld>
            <a:endParaRPr lang="en-US">
              <a:solidFill>
                <a:srgbClr val="297FD5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0806" y="1801641"/>
            <a:ext cx="3355406" cy="923330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>
                <a:latin typeface="Courier New"/>
                <a:cs typeface="Courier New"/>
              </a:rPr>
              <a:t>for (</a:t>
            </a:r>
            <a:r>
              <a:rPr lang="en-US" b="1" dirty="0" err="1">
                <a:latin typeface="Courier New"/>
                <a:cs typeface="Courier New"/>
              </a:rPr>
              <a:t>Init</a:t>
            </a:r>
            <a:r>
              <a:rPr lang="en-US" b="1" dirty="0">
                <a:latin typeface="Courier New"/>
                <a:cs typeface="Courier New"/>
              </a:rPr>
              <a:t>; Cond; </a:t>
            </a:r>
            <a:r>
              <a:rPr lang="en-US" b="1" dirty="0" err="1">
                <a:latin typeface="Courier New"/>
                <a:cs typeface="Courier New"/>
              </a:rPr>
              <a:t>Incr</a:t>
            </a:r>
            <a:r>
              <a:rPr lang="en-US" b="1" dirty="0">
                <a:latin typeface="Courier New"/>
                <a:cs typeface="Courier New"/>
              </a:rPr>
              <a:t>){</a:t>
            </a:r>
          </a:p>
          <a:p>
            <a:r>
              <a:rPr lang="en-US" b="1" dirty="0">
                <a:latin typeface="Courier New"/>
                <a:cs typeface="Courier New"/>
              </a:rPr>
              <a:t>    Body</a:t>
            </a:r>
          </a:p>
          <a:p>
            <a:r>
              <a:rPr lang="en-US" b="1" dirty="0">
                <a:latin typeface="Courier New"/>
                <a:cs typeface="Courier New"/>
              </a:rPr>
              <a:t>}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28619" y="1524642"/>
            <a:ext cx="2123974" cy="1477328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 err="1">
                <a:latin typeface="Courier New"/>
                <a:cs typeface="Courier New"/>
              </a:rPr>
              <a:t>Init</a:t>
            </a:r>
            <a:r>
              <a:rPr lang="en-US" b="1" dirty="0">
                <a:latin typeface="Courier New"/>
                <a:cs typeface="Courier New"/>
              </a:rPr>
              <a:t>;</a:t>
            </a:r>
          </a:p>
          <a:p>
            <a:r>
              <a:rPr lang="en-US" b="1" dirty="0">
                <a:latin typeface="Courier New"/>
                <a:cs typeface="Courier New"/>
              </a:rPr>
              <a:t>while (Cond) {</a:t>
            </a:r>
          </a:p>
          <a:p>
            <a:r>
              <a:rPr lang="en-US" b="1" dirty="0">
                <a:latin typeface="Courier New"/>
                <a:cs typeface="Courier New"/>
              </a:rPr>
              <a:t>    Body;</a:t>
            </a:r>
          </a:p>
          <a:p>
            <a:r>
              <a:rPr lang="en-US" b="1" dirty="0">
                <a:latin typeface="Courier New"/>
                <a:cs typeface="Courier New"/>
              </a:rPr>
              <a:t>    </a:t>
            </a:r>
            <a:r>
              <a:rPr lang="en-US" b="1" dirty="0" err="1">
                <a:latin typeface="Courier New"/>
                <a:cs typeface="Courier New"/>
              </a:rPr>
              <a:t>Incr</a:t>
            </a:r>
            <a:r>
              <a:rPr lang="en-US" b="1" dirty="0">
                <a:latin typeface="Courier New"/>
                <a:cs typeface="Courier New"/>
              </a:rPr>
              <a:t>;</a:t>
            </a:r>
          </a:p>
          <a:p>
            <a:r>
              <a:rPr lang="en-US" b="1" dirty="0">
                <a:latin typeface="Courier New"/>
                <a:cs typeface="Courier New"/>
              </a:rPr>
              <a:t>}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1" y="3075057"/>
            <a:ext cx="4690442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Initial test can often be optimized away:</a:t>
            </a:r>
          </a:p>
          <a:p>
            <a:r>
              <a:rPr lang="en-US" sz="2000" dirty="0"/>
              <a:t>    </a:t>
            </a:r>
            <a:r>
              <a:rPr lang="en-US" sz="2000" b="1" dirty="0">
                <a:latin typeface="Courier New"/>
                <a:cs typeface="Courier New"/>
              </a:rPr>
              <a:t>for (j = 0; j &lt; 99; j++)</a:t>
            </a:r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0B082236-D868-EA48-BACA-1F9F3A870CA4}"/>
              </a:ext>
            </a:extLst>
          </p:cNvPr>
          <p:cNvSpPr/>
          <p:nvPr/>
        </p:nvSpPr>
        <p:spPr>
          <a:xfrm>
            <a:off x="4474544" y="2142148"/>
            <a:ext cx="444500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B06DEA9-609C-4947-A2D6-AC44E33A59C6}"/>
              </a:ext>
            </a:extLst>
          </p:cNvPr>
          <p:cNvSpPr txBox="1"/>
          <p:nvPr/>
        </p:nvSpPr>
        <p:spPr>
          <a:xfrm>
            <a:off x="228601" y="3969097"/>
            <a:ext cx="4690442" cy="1754326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>
                <a:latin typeface="Courier New"/>
                <a:cs typeface="Courier New"/>
              </a:rPr>
              <a:t>long </a:t>
            </a:r>
            <a:r>
              <a:rPr lang="en-US" b="1" dirty="0" err="1">
                <a:latin typeface="Courier New"/>
                <a:cs typeface="Courier New"/>
              </a:rPr>
              <a:t>bitcount</a:t>
            </a:r>
            <a:r>
              <a:rPr lang="en-US" b="1" dirty="0">
                <a:latin typeface="Courier New"/>
                <a:cs typeface="Courier New"/>
              </a:rPr>
              <a:t>(unsigned long x) {</a:t>
            </a:r>
          </a:p>
          <a:p>
            <a:r>
              <a:rPr lang="en-US" b="1" dirty="0">
                <a:latin typeface="Courier New"/>
                <a:cs typeface="Courier New"/>
              </a:rPr>
              <a:t>  long result;</a:t>
            </a:r>
          </a:p>
          <a:p>
            <a:r>
              <a:rPr lang="en-US" b="1" dirty="0">
                <a:latin typeface="Courier New"/>
                <a:cs typeface="Courier New"/>
              </a:rPr>
              <a:t>  for (result = 0; x!=0; x &gt;&gt;= 1)</a:t>
            </a:r>
          </a:p>
          <a:p>
            <a:r>
              <a:rPr lang="fr-FR" b="1" dirty="0">
                <a:latin typeface="Courier New"/>
                <a:cs typeface="Courier New"/>
              </a:rPr>
              <a:t>    </a:t>
            </a:r>
            <a:r>
              <a:rPr lang="fr-FR" b="1" dirty="0" err="1">
                <a:latin typeface="Courier New"/>
                <a:cs typeface="Courier New"/>
              </a:rPr>
              <a:t>result</a:t>
            </a:r>
            <a:r>
              <a:rPr lang="fr-FR" b="1" dirty="0">
                <a:latin typeface="Courier New"/>
                <a:cs typeface="Courier New"/>
              </a:rPr>
              <a:t> += x &amp; 0x1;</a:t>
            </a:r>
          </a:p>
          <a:p>
            <a:r>
              <a:rPr lang="fr-FR" b="1" dirty="0">
                <a:latin typeface="Courier New"/>
                <a:cs typeface="Courier New"/>
              </a:rPr>
              <a:t>  return </a:t>
            </a:r>
            <a:r>
              <a:rPr lang="fr-FR" b="1" dirty="0" err="1">
                <a:latin typeface="Courier New"/>
                <a:cs typeface="Courier New"/>
              </a:rPr>
              <a:t>result</a:t>
            </a:r>
            <a:r>
              <a:rPr lang="fr-FR" b="1" dirty="0">
                <a:latin typeface="Courier New"/>
                <a:cs typeface="Courier New"/>
              </a:rPr>
              <a:t>;</a:t>
            </a:r>
          </a:p>
          <a:p>
            <a:r>
              <a:rPr lang="fr-FR" b="1" dirty="0">
                <a:latin typeface="Courier New"/>
                <a:cs typeface="Courier New"/>
              </a:rPr>
              <a:t>}</a:t>
            </a:r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048B5FFB-346C-AB45-B0D7-23BDBBF446B9}"/>
              </a:ext>
            </a:extLst>
          </p:cNvPr>
          <p:cNvSpPr/>
          <p:nvPr/>
        </p:nvSpPr>
        <p:spPr>
          <a:xfrm>
            <a:off x="4884119" y="4725102"/>
            <a:ext cx="444500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BB36ECAE-1110-9A47-99C4-2DA51ECC20C7}"/>
              </a:ext>
            </a:extLst>
          </p:cNvPr>
          <p:cNvGraphicFramePr>
            <a:graphicFrameLocks noGrp="1"/>
          </p:cNvGraphicFramePr>
          <p:nvPr/>
        </p:nvGraphicFramePr>
        <p:xfrm>
          <a:off x="5791200" y="0"/>
          <a:ext cx="3352800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Register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Use(s)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rdi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Argument </a:t>
                      </a:r>
                      <a:r>
                        <a:rPr lang="en-US" b="1" i="0" dirty="0">
                          <a:latin typeface="Courier New"/>
                          <a:cs typeface="Courier New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rax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result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BEB7FA83-A29F-39EE-8195-F6E1EA5F355E}"/>
              </a:ext>
            </a:extLst>
          </p:cNvPr>
          <p:cNvSpPr txBox="1"/>
          <p:nvPr/>
        </p:nvSpPr>
        <p:spPr>
          <a:xfrm>
            <a:off x="5316128" y="3276600"/>
            <a:ext cx="3599271" cy="341632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hr-HR" b="1" dirty="0">
                <a:latin typeface="Courier New"/>
                <a:cs typeface="Courier New"/>
              </a:rPr>
              <a:t>	</a:t>
            </a:r>
            <a:r>
              <a:rPr lang="hr-HR" b="1" dirty="0" err="1">
                <a:latin typeface="Courier New"/>
                <a:cs typeface="Courier New"/>
              </a:rPr>
              <a:t>movq</a:t>
            </a:r>
            <a:r>
              <a:rPr lang="hr-HR" b="1" dirty="0">
                <a:latin typeface="Courier New"/>
                <a:cs typeface="Courier New"/>
              </a:rPr>
              <a:t>	$0, %</a:t>
            </a:r>
            <a:r>
              <a:rPr lang="hr-HR" b="1" dirty="0" err="1">
                <a:latin typeface="Courier New"/>
                <a:cs typeface="Courier New"/>
              </a:rPr>
              <a:t>rax</a:t>
            </a:r>
            <a:endParaRPr lang="hr-HR" b="1" dirty="0">
              <a:latin typeface="Courier New"/>
              <a:cs typeface="Courier New"/>
            </a:endParaRPr>
          </a:p>
          <a:p>
            <a:r>
              <a:rPr lang="cs-CZ" b="1" dirty="0">
                <a:latin typeface="Courier New"/>
                <a:cs typeface="Courier New"/>
              </a:rPr>
              <a:t>.L1:</a:t>
            </a:r>
          </a:p>
          <a:p>
            <a:r>
              <a:rPr lang="cs-CZ" b="1" dirty="0">
                <a:latin typeface="Courier New"/>
                <a:cs typeface="Courier New"/>
              </a:rPr>
              <a:t>	test   %</a:t>
            </a:r>
            <a:r>
              <a:rPr lang="cs-CZ" b="1" dirty="0" err="1">
                <a:latin typeface="Courier New"/>
                <a:cs typeface="Courier New"/>
              </a:rPr>
              <a:t>rdi,%rdi</a:t>
            </a:r>
            <a:endParaRPr lang="cs-CZ" b="1" dirty="0">
              <a:latin typeface="Courier New"/>
              <a:cs typeface="Courier New"/>
            </a:endParaRPr>
          </a:p>
          <a:p>
            <a:r>
              <a:rPr lang="nl-NL" b="1" dirty="0">
                <a:latin typeface="Courier New"/>
                <a:cs typeface="Courier New"/>
              </a:rPr>
              <a:t>	je	.L2</a:t>
            </a:r>
            <a:endParaRPr lang="cs-CZ" b="1" dirty="0">
              <a:latin typeface="Courier New"/>
              <a:cs typeface="Courier New"/>
            </a:endParaRPr>
          </a:p>
          <a:p>
            <a:r>
              <a:rPr lang="cs-CZ" b="1" dirty="0">
                <a:latin typeface="Courier New"/>
                <a:cs typeface="Courier New"/>
              </a:rPr>
              <a:t>	</a:t>
            </a:r>
            <a:r>
              <a:rPr lang="cs-CZ" b="1" dirty="0" err="1">
                <a:latin typeface="Courier New"/>
                <a:cs typeface="Courier New"/>
              </a:rPr>
              <a:t>movq</a:t>
            </a:r>
            <a:r>
              <a:rPr lang="cs-CZ" b="1" dirty="0">
                <a:latin typeface="Courier New"/>
                <a:cs typeface="Courier New"/>
              </a:rPr>
              <a:t>	%rdi, %</a:t>
            </a:r>
            <a:r>
              <a:rPr lang="cs-CZ" b="1" dirty="0" err="1">
                <a:latin typeface="Courier New"/>
                <a:cs typeface="Courier New"/>
              </a:rPr>
              <a:t>rdx</a:t>
            </a:r>
            <a:endParaRPr lang="cs-CZ" b="1" dirty="0">
              <a:latin typeface="Courier New"/>
              <a:cs typeface="Courier New"/>
            </a:endParaRPr>
          </a:p>
          <a:p>
            <a:r>
              <a:rPr lang="cs-CZ" b="1" dirty="0">
                <a:latin typeface="Courier New"/>
                <a:cs typeface="Courier New"/>
              </a:rPr>
              <a:t>	</a:t>
            </a:r>
            <a:r>
              <a:rPr lang="cs-CZ" b="1" dirty="0" err="1">
                <a:latin typeface="Courier New"/>
                <a:cs typeface="Courier New"/>
              </a:rPr>
              <a:t>andq</a:t>
            </a:r>
            <a:r>
              <a:rPr lang="cs-CZ" b="1" dirty="0">
                <a:latin typeface="Courier New"/>
                <a:cs typeface="Courier New"/>
              </a:rPr>
              <a:t>	$1, %</a:t>
            </a:r>
            <a:r>
              <a:rPr lang="cs-CZ" b="1" dirty="0" err="1">
                <a:latin typeface="Courier New"/>
                <a:cs typeface="Courier New"/>
              </a:rPr>
              <a:t>rdx</a:t>
            </a:r>
            <a:endParaRPr lang="cs-CZ" b="1" dirty="0">
              <a:latin typeface="Courier New"/>
              <a:cs typeface="Courier New"/>
            </a:endParaRPr>
          </a:p>
          <a:p>
            <a:r>
              <a:rPr lang="cs-CZ" b="1" dirty="0">
                <a:latin typeface="Courier New"/>
                <a:cs typeface="Courier New"/>
              </a:rPr>
              <a:t>	</a:t>
            </a:r>
            <a:r>
              <a:rPr lang="cs-CZ" b="1" dirty="0" err="1">
                <a:latin typeface="Courier New"/>
                <a:cs typeface="Courier New"/>
              </a:rPr>
              <a:t>addq</a:t>
            </a:r>
            <a:r>
              <a:rPr lang="cs-CZ" b="1" dirty="0">
                <a:latin typeface="Courier New"/>
                <a:cs typeface="Courier New"/>
              </a:rPr>
              <a:t>	%</a:t>
            </a:r>
            <a:r>
              <a:rPr lang="cs-CZ" b="1" dirty="0" err="1">
                <a:latin typeface="Courier New"/>
                <a:cs typeface="Courier New"/>
              </a:rPr>
              <a:t>rdx</a:t>
            </a:r>
            <a:r>
              <a:rPr lang="cs-CZ" b="1" dirty="0">
                <a:latin typeface="Courier New"/>
                <a:cs typeface="Courier New"/>
              </a:rPr>
              <a:t>, %</a:t>
            </a:r>
            <a:r>
              <a:rPr lang="cs-CZ" b="1" dirty="0" err="1">
                <a:latin typeface="Courier New"/>
                <a:cs typeface="Courier New"/>
              </a:rPr>
              <a:t>rax</a:t>
            </a:r>
            <a:endParaRPr lang="cs-CZ" b="1" dirty="0">
              <a:latin typeface="Courier New"/>
              <a:cs typeface="Courier New"/>
            </a:endParaRPr>
          </a:p>
          <a:p>
            <a:r>
              <a:rPr lang="cs-CZ" b="1" dirty="0">
                <a:latin typeface="Courier New"/>
                <a:cs typeface="Courier New"/>
              </a:rPr>
              <a:t>	</a:t>
            </a:r>
            <a:r>
              <a:rPr lang="cs-CZ" b="1" dirty="0" err="1">
                <a:latin typeface="Courier New"/>
                <a:cs typeface="Courier New"/>
              </a:rPr>
              <a:t>shrq</a:t>
            </a:r>
            <a:r>
              <a:rPr lang="cs-CZ" b="1" dirty="0">
                <a:latin typeface="Courier New"/>
                <a:cs typeface="Courier New"/>
              </a:rPr>
              <a:t>	%rdi, $1</a:t>
            </a:r>
          </a:p>
          <a:p>
            <a:r>
              <a:rPr lang="cs-CZ" b="1" dirty="0">
                <a:latin typeface="Courier New"/>
                <a:cs typeface="Courier New"/>
              </a:rPr>
              <a:t>	</a:t>
            </a:r>
            <a:r>
              <a:rPr lang="cs-CZ" b="1" dirty="0" err="1">
                <a:latin typeface="Courier New"/>
                <a:cs typeface="Courier New"/>
              </a:rPr>
              <a:t>testq</a:t>
            </a:r>
            <a:r>
              <a:rPr lang="cs-CZ" b="1" dirty="0">
                <a:latin typeface="Courier New"/>
                <a:cs typeface="Courier New"/>
              </a:rPr>
              <a:t>	%rdi, %rdi</a:t>
            </a:r>
          </a:p>
          <a:p>
            <a:r>
              <a:rPr lang="nl-NL" b="1" dirty="0">
                <a:latin typeface="Courier New"/>
                <a:cs typeface="Courier New"/>
              </a:rPr>
              <a:t>	</a:t>
            </a:r>
            <a:r>
              <a:rPr lang="nl-NL" b="1" dirty="0" err="1">
                <a:latin typeface="Courier New"/>
                <a:cs typeface="Courier New"/>
              </a:rPr>
              <a:t>jmp</a:t>
            </a:r>
            <a:r>
              <a:rPr lang="nl-NL" b="1" dirty="0">
                <a:latin typeface="Courier New"/>
                <a:cs typeface="Courier New"/>
              </a:rPr>
              <a:t>	.L1</a:t>
            </a:r>
          </a:p>
          <a:p>
            <a:r>
              <a:rPr lang="cs-CZ" b="1" dirty="0">
                <a:latin typeface="Courier New"/>
                <a:cs typeface="Courier New"/>
              </a:rPr>
              <a:t>.L2:</a:t>
            </a:r>
            <a:endParaRPr lang="nl-NL" b="1" dirty="0">
              <a:latin typeface="Courier New"/>
              <a:cs typeface="Courier New"/>
            </a:endParaRPr>
          </a:p>
          <a:p>
            <a:r>
              <a:rPr lang="nl-NL" b="1" dirty="0">
                <a:latin typeface="Courier New"/>
                <a:cs typeface="Courier New"/>
              </a:rPr>
              <a:t>	rep </a:t>
            </a:r>
            <a:r>
              <a:rPr lang="nl-NL" b="1" dirty="0" err="1">
                <a:latin typeface="Courier New"/>
                <a:cs typeface="Courier New"/>
              </a:rPr>
              <a:t>ret</a:t>
            </a:r>
            <a:endParaRPr lang="nl-NL" b="1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881175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0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BDD5A12-04FB-1749-8FAD-F37E0BF53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itchFamily="-96" charset="0"/>
              </a:rPr>
              <a:t>Review: Array Allocation</a:t>
            </a:r>
            <a:endParaRPr lang="en-US" dirty="0"/>
          </a:p>
        </p:txBody>
      </p:sp>
      <p:sp>
        <p:nvSpPr>
          <p:cNvPr id="3010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0537" y="1443737"/>
            <a:ext cx="8307388" cy="1616075"/>
          </a:xfrm>
        </p:spPr>
        <p:txBody>
          <a:bodyPr>
            <a:normAutofit/>
          </a:bodyPr>
          <a:lstStyle/>
          <a:p>
            <a:r>
              <a:rPr lang="en-US" dirty="0">
                <a:latin typeface="Calibri" pitchFamily="-96" charset="0"/>
              </a:rPr>
              <a:t>Basic Principle  </a:t>
            </a:r>
            <a:r>
              <a:rPr lang="en-US" i="1" dirty="0">
                <a:latin typeface="Calibri" pitchFamily="-96" charset="0"/>
              </a:rPr>
              <a:t>T</a:t>
            </a:r>
            <a:r>
              <a:rPr lang="en-US" b="1" dirty="0">
                <a:latin typeface="Calibri" pitchFamily="-96" charset="0"/>
              </a:rPr>
              <a:t>  </a:t>
            </a:r>
            <a:r>
              <a:rPr lang="en-US" b="1" dirty="0">
                <a:latin typeface="Courier New" pitchFamily="-96" charset="0"/>
              </a:rPr>
              <a:t>A[</a:t>
            </a:r>
            <a:r>
              <a:rPr lang="en-US" i="1" dirty="0">
                <a:latin typeface="Calibri" pitchFamily="-96" charset="0"/>
              </a:rPr>
              <a:t>L</a:t>
            </a:r>
            <a:r>
              <a:rPr lang="en-US" b="1" dirty="0">
                <a:latin typeface="Courier New" pitchFamily="-96" charset="0"/>
              </a:rPr>
              <a:t>];</a:t>
            </a:r>
            <a:endParaRPr lang="en-US" b="1" dirty="0">
              <a:latin typeface="Calibri" pitchFamily="-96" charset="0"/>
            </a:endParaRPr>
          </a:p>
          <a:p>
            <a:pPr lvl="1"/>
            <a:r>
              <a:rPr lang="en-US" dirty="0">
                <a:latin typeface="Calibri" pitchFamily="-96" charset="0"/>
              </a:rPr>
              <a:t>Array of data type </a:t>
            </a:r>
            <a:r>
              <a:rPr lang="en-US" i="1" dirty="0">
                <a:latin typeface="Calibri" pitchFamily="-96" charset="0"/>
              </a:rPr>
              <a:t>T</a:t>
            </a:r>
            <a:r>
              <a:rPr lang="en-US" dirty="0">
                <a:latin typeface="Calibri" pitchFamily="-96" charset="0"/>
              </a:rPr>
              <a:t> and length </a:t>
            </a:r>
            <a:r>
              <a:rPr lang="en-US" i="1" dirty="0">
                <a:latin typeface="Calibri" pitchFamily="-96" charset="0"/>
              </a:rPr>
              <a:t>L</a:t>
            </a:r>
            <a:endParaRPr lang="en-US" dirty="0">
              <a:latin typeface="Calibri" pitchFamily="-96" charset="0"/>
            </a:endParaRPr>
          </a:p>
          <a:p>
            <a:pPr lvl="1"/>
            <a:r>
              <a:rPr lang="en-US" dirty="0">
                <a:latin typeface="Calibri" pitchFamily="-96" charset="0"/>
              </a:rPr>
              <a:t>Contiguously allocated region of </a:t>
            </a:r>
            <a:r>
              <a:rPr lang="en-US" i="1" dirty="0">
                <a:latin typeface="Calibri" pitchFamily="-96" charset="0"/>
              </a:rPr>
              <a:t>L</a:t>
            </a:r>
            <a:r>
              <a:rPr lang="en-US" dirty="0">
                <a:latin typeface="Calibri" pitchFamily="-96" charset="0"/>
              </a:rPr>
              <a:t> * </a:t>
            </a:r>
            <a:r>
              <a:rPr lang="en-US" b="1" dirty="0" err="1">
                <a:latin typeface="Courier New" pitchFamily="-96" charset="0"/>
              </a:rPr>
              <a:t>sizeof</a:t>
            </a:r>
            <a:r>
              <a:rPr lang="en-US" dirty="0">
                <a:latin typeface="Courier New" pitchFamily="-96" charset="0"/>
              </a:rPr>
              <a:t>(</a:t>
            </a:r>
            <a:r>
              <a:rPr lang="en-US" i="1" dirty="0">
                <a:latin typeface="Calibri" pitchFamily="-96" charset="0"/>
              </a:rPr>
              <a:t>T</a:t>
            </a:r>
            <a:r>
              <a:rPr lang="en-US" dirty="0">
                <a:latin typeface="Courier New" pitchFamily="-96" charset="0"/>
              </a:rPr>
              <a:t>)</a:t>
            </a:r>
            <a:r>
              <a:rPr lang="en-US" dirty="0">
                <a:latin typeface="Calibri" pitchFamily="-96" charset="0"/>
              </a:rPr>
              <a:t> bytes in memory</a:t>
            </a:r>
          </a:p>
          <a:p>
            <a:pPr lvl="1"/>
            <a:r>
              <a:rPr lang="en-US" dirty="0">
                <a:latin typeface="Calibri" pitchFamily="-96" charset="0"/>
              </a:rPr>
              <a:t>Identifier </a:t>
            </a:r>
            <a:r>
              <a:rPr lang="en-US" b="1" dirty="0">
                <a:latin typeface="Courier New" pitchFamily="-96" charset="0"/>
              </a:rPr>
              <a:t>A</a:t>
            </a:r>
            <a:r>
              <a:rPr lang="en-US" dirty="0">
                <a:latin typeface="Calibri" pitchFamily="-96" charset="0"/>
              </a:rPr>
              <a:t> can be used as a pointer to array element 0: Type </a:t>
            </a:r>
            <a:r>
              <a:rPr lang="en-US" i="1" dirty="0">
                <a:latin typeface="Calibri" pitchFamily="-96" charset="0"/>
              </a:rPr>
              <a:t>T*</a:t>
            </a:r>
          </a:p>
          <a:p>
            <a:pPr lvl="1"/>
            <a:endParaRPr lang="en-US" dirty="0">
              <a:latin typeface="Calibri" pitchFamily="-96" charset="0"/>
            </a:endParaRPr>
          </a:p>
        </p:txBody>
      </p:sp>
      <p:sp>
        <p:nvSpPr>
          <p:cNvPr id="301061" name="Text Box 5"/>
          <p:cNvSpPr txBox="1">
            <a:spLocks noChangeArrowheads="1"/>
          </p:cNvSpPr>
          <p:nvPr/>
        </p:nvSpPr>
        <p:spPr bwMode="auto">
          <a:xfrm>
            <a:off x="28575" y="3216374"/>
            <a:ext cx="2135188" cy="3365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 eaLnBrk="0" hangingPunct="0"/>
            <a:r>
              <a:rPr lang="en-US" sz="1600">
                <a:latin typeface="Courier New" pitchFamily="-96" charset="0"/>
              </a:rPr>
              <a:t>char string[12];</a:t>
            </a:r>
          </a:p>
        </p:txBody>
      </p:sp>
      <p:grpSp>
        <p:nvGrpSpPr>
          <p:cNvPr id="99" name="Group 98"/>
          <p:cNvGrpSpPr>
            <a:grpSpLocks/>
          </p:cNvGrpSpPr>
          <p:nvPr/>
        </p:nvGrpSpPr>
        <p:grpSpPr bwMode="auto">
          <a:xfrm>
            <a:off x="2057400" y="3265586"/>
            <a:ext cx="3505200" cy="731838"/>
            <a:chOff x="2514600" y="2667000"/>
            <a:chExt cx="3505200" cy="732254"/>
          </a:xfrm>
        </p:grpSpPr>
        <p:grpSp>
          <p:nvGrpSpPr>
            <p:cNvPr id="56388" name="Group 7"/>
            <p:cNvGrpSpPr>
              <a:grpSpLocks/>
            </p:cNvGrpSpPr>
            <p:nvPr/>
          </p:nvGrpSpPr>
          <p:grpSpPr bwMode="auto">
            <a:xfrm>
              <a:off x="2743200" y="2667000"/>
              <a:ext cx="2743200" cy="228600"/>
              <a:chOff x="1008" y="1776"/>
              <a:chExt cx="1728" cy="144"/>
            </a:xfrm>
          </p:grpSpPr>
          <p:sp>
            <p:nvSpPr>
              <p:cNvPr id="301064" name="Rectangle 8"/>
              <p:cNvSpPr>
                <a:spLocks noChangeArrowheads="1"/>
              </p:cNvSpPr>
              <p:nvPr/>
            </p:nvSpPr>
            <p:spPr bwMode="auto">
              <a:xfrm>
                <a:off x="1008" y="1776"/>
                <a:ext cx="144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065" name="Rectangle 9"/>
              <p:cNvSpPr>
                <a:spLocks noChangeArrowheads="1"/>
              </p:cNvSpPr>
              <p:nvPr/>
            </p:nvSpPr>
            <p:spPr bwMode="auto">
              <a:xfrm>
                <a:off x="1152" y="1776"/>
                <a:ext cx="144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066" name="Rectangle 10"/>
              <p:cNvSpPr>
                <a:spLocks noChangeArrowheads="1"/>
              </p:cNvSpPr>
              <p:nvPr/>
            </p:nvSpPr>
            <p:spPr bwMode="auto">
              <a:xfrm>
                <a:off x="1296" y="1776"/>
                <a:ext cx="144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067" name="Rectangle 11"/>
              <p:cNvSpPr>
                <a:spLocks noChangeArrowheads="1"/>
              </p:cNvSpPr>
              <p:nvPr/>
            </p:nvSpPr>
            <p:spPr bwMode="auto">
              <a:xfrm>
                <a:off x="1440" y="1776"/>
                <a:ext cx="144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068" name="Rectangle 12"/>
              <p:cNvSpPr>
                <a:spLocks noChangeArrowheads="1"/>
              </p:cNvSpPr>
              <p:nvPr/>
            </p:nvSpPr>
            <p:spPr bwMode="auto">
              <a:xfrm>
                <a:off x="1584" y="1776"/>
                <a:ext cx="144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069" name="Rectangle 13"/>
              <p:cNvSpPr>
                <a:spLocks noChangeArrowheads="1"/>
              </p:cNvSpPr>
              <p:nvPr/>
            </p:nvSpPr>
            <p:spPr bwMode="auto">
              <a:xfrm>
                <a:off x="1728" y="1776"/>
                <a:ext cx="144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070" name="Rectangle 14"/>
              <p:cNvSpPr>
                <a:spLocks noChangeArrowheads="1"/>
              </p:cNvSpPr>
              <p:nvPr/>
            </p:nvSpPr>
            <p:spPr bwMode="auto">
              <a:xfrm>
                <a:off x="1872" y="1776"/>
                <a:ext cx="144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071" name="Rectangle 15"/>
              <p:cNvSpPr>
                <a:spLocks noChangeArrowheads="1"/>
              </p:cNvSpPr>
              <p:nvPr/>
            </p:nvSpPr>
            <p:spPr bwMode="auto">
              <a:xfrm>
                <a:off x="2016" y="1776"/>
                <a:ext cx="144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072" name="Rectangle 16"/>
              <p:cNvSpPr>
                <a:spLocks noChangeArrowheads="1"/>
              </p:cNvSpPr>
              <p:nvPr/>
            </p:nvSpPr>
            <p:spPr bwMode="auto">
              <a:xfrm>
                <a:off x="2160" y="1776"/>
                <a:ext cx="144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073" name="Rectangle 17"/>
              <p:cNvSpPr>
                <a:spLocks noChangeArrowheads="1"/>
              </p:cNvSpPr>
              <p:nvPr/>
            </p:nvSpPr>
            <p:spPr bwMode="auto">
              <a:xfrm>
                <a:off x="2304" y="1776"/>
                <a:ext cx="144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074" name="Rectangle 18"/>
              <p:cNvSpPr>
                <a:spLocks noChangeArrowheads="1"/>
              </p:cNvSpPr>
              <p:nvPr/>
            </p:nvSpPr>
            <p:spPr bwMode="auto">
              <a:xfrm>
                <a:off x="2448" y="1776"/>
                <a:ext cx="144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075" name="Rectangle 19"/>
              <p:cNvSpPr>
                <a:spLocks noChangeArrowheads="1"/>
              </p:cNvSpPr>
              <p:nvPr/>
            </p:nvSpPr>
            <p:spPr bwMode="auto">
              <a:xfrm>
                <a:off x="2592" y="1776"/>
                <a:ext cx="144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56389" name="Text Box 20"/>
            <p:cNvSpPr txBox="1">
              <a:spLocks noChangeArrowheads="1"/>
            </p:cNvSpPr>
            <p:nvPr/>
          </p:nvSpPr>
          <p:spPr bwMode="auto">
            <a:xfrm>
              <a:off x="2514600" y="3062512"/>
              <a:ext cx="396875" cy="33674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600" b="0" i="1">
                  <a:latin typeface="Calibri" pitchFamily="-96" charset="0"/>
                </a:rPr>
                <a:t>x</a:t>
              </a:r>
            </a:p>
          </p:txBody>
        </p:sp>
        <p:sp>
          <p:nvSpPr>
            <p:cNvPr id="56390" name="Text Box 21"/>
            <p:cNvSpPr txBox="1">
              <a:spLocks noChangeArrowheads="1"/>
            </p:cNvSpPr>
            <p:nvPr/>
          </p:nvSpPr>
          <p:spPr bwMode="auto">
            <a:xfrm>
              <a:off x="5029200" y="3062512"/>
              <a:ext cx="990600" cy="33674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600" b="0" i="1">
                  <a:latin typeface="Calibri" pitchFamily="-96" charset="0"/>
                </a:rPr>
                <a:t>x </a:t>
              </a:r>
              <a:r>
                <a:rPr lang="en-US" sz="1600" b="0">
                  <a:latin typeface="Calibri" pitchFamily="-96" charset="0"/>
                </a:rPr>
                <a:t>+ 12</a:t>
              </a:r>
              <a:endParaRPr lang="en-US" sz="1600" b="0" i="1">
                <a:latin typeface="Calibri" pitchFamily="-96" charset="0"/>
              </a:endParaRPr>
            </a:p>
          </p:txBody>
        </p:sp>
        <p:sp>
          <p:nvSpPr>
            <p:cNvPr id="56391" name="Line 22"/>
            <p:cNvSpPr>
              <a:spLocks noChangeShapeType="1"/>
            </p:cNvSpPr>
            <p:nvPr/>
          </p:nvSpPr>
          <p:spPr bwMode="auto">
            <a:xfrm flipV="1">
              <a:off x="2743200" y="2895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92" name="Line 23"/>
            <p:cNvSpPr>
              <a:spLocks noChangeShapeType="1"/>
            </p:cNvSpPr>
            <p:nvPr/>
          </p:nvSpPr>
          <p:spPr bwMode="auto">
            <a:xfrm flipV="1">
              <a:off x="5486400" y="2895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01087" name="Text Box 31"/>
          <p:cNvSpPr txBox="1">
            <a:spLocks noChangeArrowheads="1"/>
          </p:cNvSpPr>
          <p:nvPr/>
        </p:nvSpPr>
        <p:spPr bwMode="auto">
          <a:xfrm>
            <a:off x="638175" y="4097338"/>
            <a:ext cx="1525588" cy="3365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 eaLnBrk="0" hangingPunct="0"/>
            <a:r>
              <a:rPr lang="en-US" sz="1600">
                <a:latin typeface="Courier New" pitchFamily="-96" charset="0"/>
              </a:rPr>
              <a:t>int val[5];</a:t>
            </a:r>
          </a:p>
        </p:txBody>
      </p:sp>
      <p:grpSp>
        <p:nvGrpSpPr>
          <p:cNvPr id="98" name="Group 97"/>
          <p:cNvGrpSpPr>
            <a:grpSpLocks/>
          </p:cNvGrpSpPr>
          <p:nvPr/>
        </p:nvGrpSpPr>
        <p:grpSpPr bwMode="auto">
          <a:xfrm>
            <a:off x="2057400" y="4144963"/>
            <a:ext cx="5334000" cy="731837"/>
            <a:chOff x="2514600" y="3429000"/>
            <a:chExt cx="5334000" cy="730672"/>
          </a:xfrm>
        </p:grpSpPr>
        <p:grpSp>
          <p:nvGrpSpPr>
            <p:cNvPr id="56370" name="Group 25"/>
            <p:cNvGrpSpPr>
              <a:grpSpLocks/>
            </p:cNvGrpSpPr>
            <p:nvPr/>
          </p:nvGrpSpPr>
          <p:grpSpPr bwMode="auto">
            <a:xfrm>
              <a:off x="2743200" y="3429000"/>
              <a:ext cx="4572000" cy="228600"/>
              <a:chOff x="1008" y="1968"/>
              <a:chExt cx="2880" cy="144"/>
            </a:xfrm>
          </p:grpSpPr>
          <p:sp>
            <p:nvSpPr>
              <p:cNvPr id="301082" name="Rectangle 26"/>
              <p:cNvSpPr>
                <a:spLocks noChangeArrowheads="1"/>
              </p:cNvSpPr>
              <p:nvPr/>
            </p:nvSpPr>
            <p:spPr bwMode="auto">
              <a:xfrm>
                <a:off x="1008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083" name="Rectangle 27"/>
              <p:cNvSpPr>
                <a:spLocks noChangeArrowheads="1"/>
              </p:cNvSpPr>
              <p:nvPr/>
            </p:nvSpPr>
            <p:spPr bwMode="auto">
              <a:xfrm>
                <a:off x="1584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084" name="Rectangle 28"/>
              <p:cNvSpPr>
                <a:spLocks noChangeArrowheads="1"/>
              </p:cNvSpPr>
              <p:nvPr/>
            </p:nvSpPr>
            <p:spPr bwMode="auto">
              <a:xfrm>
                <a:off x="2160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085" name="Rectangle 29"/>
              <p:cNvSpPr>
                <a:spLocks noChangeArrowheads="1"/>
              </p:cNvSpPr>
              <p:nvPr/>
            </p:nvSpPr>
            <p:spPr bwMode="auto">
              <a:xfrm>
                <a:off x="2736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086" name="Rectangle 30"/>
              <p:cNvSpPr>
                <a:spLocks noChangeArrowheads="1"/>
              </p:cNvSpPr>
              <p:nvPr/>
            </p:nvSpPr>
            <p:spPr bwMode="auto">
              <a:xfrm>
                <a:off x="3312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56371" name="Text Box 32"/>
            <p:cNvSpPr txBox="1">
              <a:spLocks noChangeArrowheads="1"/>
            </p:cNvSpPr>
            <p:nvPr/>
          </p:nvSpPr>
          <p:spPr bwMode="auto">
            <a:xfrm>
              <a:off x="2514600" y="3809393"/>
              <a:ext cx="396875" cy="33601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600" b="0" i="1">
                  <a:latin typeface="Calibri" pitchFamily="-96" charset="0"/>
                </a:rPr>
                <a:t>x</a:t>
              </a:r>
            </a:p>
          </p:txBody>
        </p:sp>
        <p:sp>
          <p:nvSpPr>
            <p:cNvPr id="56372" name="Text Box 33"/>
            <p:cNvSpPr txBox="1">
              <a:spLocks noChangeArrowheads="1"/>
            </p:cNvSpPr>
            <p:nvPr/>
          </p:nvSpPr>
          <p:spPr bwMode="auto">
            <a:xfrm>
              <a:off x="3182938" y="3823658"/>
              <a:ext cx="990600" cy="33601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600" b="0" i="1">
                  <a:latin typeface="Calibri" pitchFamily="-96" charset="0"/>
                </a:rPr>
                <a:t>x </a:t>
              </a:r>
              <a:r>
                <a:rPr lang="en-US" sz="1600" b="0">
                  <a:latin typeface="Calibri" pitchFamily="-96" charset="0"/>
                </a:rPr>
                <a:t>+ 4</a:t>
              </a:r>
              <a:endParaRPr lang="en-US" sz="1600" b="0" i="1">
                <a:latin typeface="Calibri" pitchFamily="-96" charset="0"/>
              </a:endParaRPr>
            </a:p>
          </p:txBody>
        </p:sp>
        <p:sp>
          <p:nvSpPr>
            <p:cNvPr id="56373" name="Line 34"/>
            <p:cNvSpPr>
              <a:spLocks noChangeShapeType="1"/>
            </p:cNvSpPr>
            <p:nvPr/>
          </p:nvSpPr>
          <p:spPr bwMode="auto">
            <a:xfrm flipV="1">
              <a:off x="2743200" y="3643313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74" name="Line 35"/>
            <p:cNvSpPr>
              <a:spLocks noChangeShapeType="1"/>
            </p:cNvSpPr>
            <p:nvPr/>
          </p:nvSpPr>
          <p:spPr bwMode="auto">
            <a:xfrm flipV="1">
              <a:off x="36576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75" name="Text Box 36"/>
            <p:cNvSpPr txBox="1">
              <a:spLocks noChangeArrowheads="1"/>
            </p:cNvSpPr>
            <p:nvPr/>
          </p:nvSpPr>
          <p:spPr bwMode="auto">
            <a:xfrm>
              <a:off x="4097338" y="3823658"/>
              <a:ext cx="990600" cy="33601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600" b="0" i="1">
                  <a:latin typeface="Calibri" pitchFamily="-96" charset="0"/>
                </a:rPr>
                <a:t>x </a:t>
              </a:r>
              <a:r>
                <a:rPr lang="en-US" sz="1600" b="0">
                  <a:latin typeface="Calibri" pitchFamily="-96" charset="0"/>
                </a:rPr>
                <a:t>+ 8</a:t>
              </a:r>
              <a:endParaRPr lang="en-US" sz="1600" b="0" i="1">
                <a:latin typeface="Calibri" pitchFamily="-96" charset="0"/>
              </a:endParaRPr>
            </a:p>
          </p:txBody>
        </p:sp>
        <p:sp>
          <p:nvSpPr>
            <p:cNvPr id="56376" name="Line 37"/>
            <p:cNvSpPr>
              <a:spLocks noChangeShapeType="1"/>
            </p:cNvSpPr>
            <p:nvPr/>
          </p:nvSpPr>
          <p:spPr bwMode="auto">
            <a:xfrm flipV="1">
              <a:off x="45720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77" name="Text Box 38"/>
            <p:cNvSpPr txBox="1">
              <a:spLocks noChangeArrowheads="1"/>
            </p:cNvSpPr>
            <p:nvPr/>
          </p:nvSpPr>
          <p:spPr bwMode="auto">
            <a:xfrm>
              <a:off x="5029200" y="3823658"/>
              <a:ext cx="990600" cy="33601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600" b="0" i="1">
                  <a:latin typeface="Calibri" pitchFamily="-96" charset="0"/>
                </a:rPr>
                <a:t>x </a:t>
              </a:r>
              <a:r>
                <a:rPr lang="en-US" sz="1600" b="0">
                  <a:latin typeface="Calibri" pitchFamily="-96" charset="0"/>
                </a:rPr>
                <a:t>+ 12</a:t>
              </a:r>
              <a:endParaRPr lang="en-US" sz="1600" b="0" i="1">
                <a:latin typeface="Calibri" pitchFamily="-96" charset="0"/>
              </a:endParaRPr>
            </a:p>
          </p:txBody>
        </p:sp>
        <p:sp>
          <p:nvSpPr>
            <p:cNvPr id="56378" name="Line 39"/>
            <p:cNvSpPr>
              <a:spLocks noChangeShapeType="1"/>
            </p:cNvSpPr>
            <p:nvPr/>
          </p:nvSpPr>
          <p:spPr bwMode="auto">
            <a:xfrm flipV="1">
              <a:off x="54864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79" name="Text Box 40"/>
            <p:cNvSpPr txBox="1">
              <a:spLocks noChangeArrowheads="1"/>
            </p:cNvSpPr>
            <p:nvPr/>
          </p:nvSpPr>
          <p:spPr bwMode="auto">
            <a:xfrm>
              <a:off x="5943600" y="3823658"/>
              <a:ext cx="990600" cy="33601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600" b="0" i="1">
                  <a:latin typeface="Calibri" pitchFamily="-96" charset="0"/>
                </a:rPr>
                <a:t>x </a:t>
              </a:r>
              <a:r>
                <a:rPr lang="en-US" sz="1600" b="0">
                  <a:latin typeface="Calibri" pitchFamily="-96" charset="0"/>
                </a:rPr>
                <a:t>+ 16</a:t>
              </a:r>
              <a:endParaRPr lang="en-US" sz="1600" b="0" i="1">
                <a:latin typeface="Calibri" pitchFamily="-96" charset="0"/>
              </a:endParaRPr>
            </a:p>
          </p:txBody>
        </p:sp>
        <p:sp>
          <p:nvSpPr>
            <p:cNvPr id="56380" name="Line 41"/>
            <p:cNvSpPr>
              <a:spLocks noChangeShapeType="1"/>
            </p:cNvSpPr>
            <p:nvPr/>
          </p:nvSpPr>
          <p:spPr bwMode="auto">
            <a:xfrm flipV="1">
              <a:off x="64008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81" name="Text Box 42"/>
            <p:cNvSpPr txBox="1">
              <a:spLocks noChangeArrowheads="1"/>
            </p:cNvSpPr>
            <p:nvPr/>
          </p:nvSpPr>
          <p:spPr bwMode="auto">
            <a:xfrm>
              <a:off x="6858000" y="3823658"/>
              <a:ext cx="990600" cy="33601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600" b="0" i="1">
                  <a:latin typeface="Calibri" pitchFamily="-96" charset="0"/>
                </a:rPr>
                <a:t>x </a:t>
              </a:r>
              <a:r>
                <a:rPr lang="en-US" sz="1600" b="0">
                  <a:latin typeface="Calibri" pitchFamily="-96" charset="0"/>
                </a:rPr>
                <a:t>+ 20</a:t>
              </a:r>
              <a:endParaRPr lang="en-US" sz="1600" b="0" i="1">
                <a:latin typeface="Calibri" pitchFamily="-96" charset="0"/>
              </a:endParaRPr>
            </a:p>
          </p:txBody>
        </p:sp>
        <p:sp>
          <p:nvSpPr>
            <p:cNvPr id="56382" name="Line 43"/>
            <p:cNvSpPr>
              <a:spLocks noChangeShapeType="1"/>
            </p:cNvSpPr>
            <p:nvPr/>
          </p:nvSpPr>
          <p:spPr bwMode="auto">
            <a:xfrm flipV="1">
              <a:off x="73152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01101" name="Text Box 45"/>
          <p:cNvSpPr txBox="1">
            <a:spLocks noChangeArrowheads="1"/>
          </p:cNvSpPr>
          <p:nvPr/>
        </p:nvSpPr>
        <p:spPr bwMode="auto">
          <a:xfrm>
            <a:off x="515938" y="5057800"/>
            <a:ext cx="1647825" cy="3365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 eaLnBrk="0" hangingPunct="0"/>
            <a:r>
              <a:rPr lang="en-US" sz="1600">
                <a:latin typeface="Courier New" pitchFamily="-96" charset="0"/>
              </a:rPr>
              <a:t>double a[3];</a:t>
            </a:r>
          </a:p>
        </p:txBody>
      </p:sp>
      <p:grpSp>
        <p:nvGrpSpPr>
          <p:cNvPr id="97" name="Group 96"/>
          <p:cNvGrpSpPr>
            <a:grpSpLocks/>
          </p:cNvGrpSpPr>
          <p:nvPr/>
        </p:nvGrpSpPr>
        <p:grpSpPr bwMode="auto">
          <a:xfrm>
            <a:off x="2057400" y="5126063"/>
            <a:ext cx="6399213" cy="747712"/>
            <a:chOff x="2515700" y="4343402"/>
            <a:chExt cx="6399700" cy="747713"/>
          </a:xfrm>
        </p:grpSpPr>
        <p:grpSp>
          <p:nvGrpSpPr>
            <p:cNvPr id="56358" name="Group 47"/>
            <p:cNvGrpSpPr>
              <a:grpSpLocks/>
            </p:cNvGrpSpPr>
            <p:nvPr/>
          </p:nvGrpSpPr>
          <p:grpSpPr bwMode="auto">
            <a:xfrm>
              <a:off x="2748919" y="4343402"/>
              <a:ext cx="5613070" cy="228600"/>
              <a:chOff x="1008" y="2208"/>
              <a:chExt cx="3456" cy="144"/>
            </a:xfrm>
          </p:grpSpPr>
          <p:sp>
            <p:nvSpPr>
              <p:cNvPr id="301104" name="Rectangle 48"/>
              <p:cNvSpPr>
                <a:spLocks noChangeArrowheads="1"/>
              </p:cNvSpPr>
              <p:nvPr/>
            </p:nvSpPr>
            <p:spPr bwMode="auto">
              <a:xfrm>
                <a:off x="1008" y="2208"/>
                <a:ext cx="1152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105" name="Rectangle 49"/>
              <p:cNvSpPr>
                <a:spLocks noChangeArrowheads="1"/>
              </p:cNvSpPr>
              <p:nvPr/>
            </p:nvSpPr>
            <p:spPr bwMode="auto">
              <a:xfrm>
                <a:off x="2160" y="2208"/>
                <a:ext cx="1152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106" name="Rectangle 50"/>
              <p:cNvSpPr>
                <a:spLocks noChangeArrowheads="1"/>
              </p:cNvSpPr>
              <p:nvPr/>
            </p:nvSpPr>
            <p:spPr bwMode="auto">
              <a:xfrm>
                <a:off x="3312" y="2208"/>
                <a:ext cx="1152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56359" name="Line 52"/>
            <p:cNvSpPr>
              <a:spLocks noChangeShapeType="1"/>
            </p:cNvSpPr>
            <p:nvPr/>
          </p:nvSpPr>
          <p:spPr bwMode="auto">
            <a:xfrm flipV="1">
              <a:off x="8383100" y="458461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60" name="Text Box 55"/>
            <p:cNvSpPr txBox="1">
              <a:spLocks noChangeArrowheads="1"/>
            </p:cNvSpPr>
            <p:nvPr/>
          </p:nvSpPr>
          <p:spPr bwMode="auto">
            <a:xfrm>
              <a:off x="7902498" y="4724402"/>
              <a:ext cx="1012902" cy="36671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 i="1">
                  <a:latin typeface="Calibri" pitchFamily="-96" charset="0"/>
                </a:rPr>
                <a:t>x </a:t>
              </a:r>
              <a:r>
                <a:rPr lang="en-US" sz="1800" b="0">
                  <a:latin typeface="Calibri" pitchFamily="-96" charset="0"/>
                </a:rPr>
                <a:t>+ 24</a:t>
              </a:r>
              <a:endParaRPr lang="en-US" sz="1800" b="0" i="1">
                <a:latin typeface="Calibri" pitchFamily="-96" charset="0"/>
              </a:endParaRPr>
            </a:p>
          </p:txBody>
        </p:sp>
        <p:sp>
          <p:nvSpPr>
            <p:cNvPr id="56361" name="Text Box 56"/>
            <p:cNvSpPr txBox="1">
              <a:spLocks noChangeArrowheads="1"/>
            </p:cNvSpPr>
            <p:nvPr/>
          </p:nvSpPr>
          <p:spPr bwMode="auto">
            <a:xfrm>
              <a:off x="2515700" y="4710115"/>
              <a:ext cx="406431" cy="3365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600" b="0" i="1">
                  <a:latin typeface="Calibri" pitchFamily="-96" charset="0"/>
                </a:rPr>
                <a:t>x</a:t>
              </a:r>
            </a:p>
          </p:txBody>
        </p:sp>
        <p:sp>
          <p:nvSpPr>
            <p:cNvPr id="56362" name="Line 57"/>
            <p:cNvSpPr>
              <a:spLocks noChangeShapeType="1"/>
            </p:cNvSpPr>
            <p:nvPr/>
          </p:nvSpPr>
          <p:spPr bwMode="auto">
            <a:xfrm flipV="1">
              <a:off x="2749578" y="4570322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63" name="Text Box 58"/>
            <p:cNvSpPr txBox="1">
              <a:spLocks noChangeArrowheads="1"/>
            </p:cNvSpPr>
            <p:nvPr/>
          </p:nvSpPr>
          <p:spPr bwMode="auto">
            <a:xfrm>
              <a:off x="4114434" y="4724402"/>
              <a:ext cx="1014490" cy="3365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600" b="0" i="1">
                  <a:latin typeface="Calibri" pitchFamily="-96" charset="0"/>
                </a:rPr>
                <a:t>x </a:t>
              </a:r>
              <a:r>
                <a:rPr lang="en-US" sz="1600" b="0">
                  <a:latin typeface="Calibri" pitchFamily="-96" charset="0"/>
                </a:rPr>
                <a:t>+ 8</a:t>
              </a:r>
              <a:endParaRPr lang="en-US" sz="1600" b="0" i="1">
                <a:latin typeface="Calibri" pitchFamily="-96" charset="0"/>
              </a:endParaRPr>
            </a:p>
          </p:txBody>
        </p:sp>
        <p:sp>
          <p:nvSpPr>
            <p:cNvPr id="56364" name="Line 59"/>
            <p:cNvSpPr>
              <a:spLocks noChangeShapeType="1"/>
            </p:cNvSpPr>
            <p:nvPr/>
          </p:nvSpPr>
          <p:spPr bwMode="auto">
            <a:xfrm flipV="1">
              <a:off x="4620601" y="458461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65" name="Text Box 60"/>
            <p:cNvSpPr txBox="1">
              <a:spLocks noChangeArrowheads="1"/>
            </p:cNvSpPr>
            <p:nvPr/>
          </p:nvSpPr>
          <p:spPr bwMode="auto">
            <a:xfrm>
              <a:off x="5997353" y="4724402"/>
              <a:ext cx="1012902" cy="3365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600" b="0" i="1">
                  <a:latin typeface="Calibri" pitchFamily="-96" charset="0"/>
                </a:rPr>
                <a:t>x </a:t>
              </a:r>
              <a:r>
                <a:rPr lang="en-US" sz="1600" b="0">
                  <a:latin typeface="Calibri" pitchFamily="-96" charset="0"/>
                </a:rPr>
                <a:t>+ 16</a:t>
              </a:r>
              <a:endParaRPr lang="en-US" sz="1600" b="0" i="1">
                <a:latin typeface="Calibri" pitchFamily="-96" charset="0"/>
              </a:endParaRPr>
            </a:p>
          </p:txBody>
        </p:sp>
        <p:sp>
          <p:nvSpPr>
            <p:cNvPr id="56366" name="Line 61"/>
            <p:cNvSpPr>
              <a:spLocks noChangeShapeType="1"/>
            </p:cNvSpPr>
            <p:nvPr/>
          </p:nvSpPr>
          <p:spPr bwMode="auto">
            <a:xfrm flipV="1">
              <a:off x="6491624" y="458461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01118" name="Text Box 62"/>
          <p:cNvSpPr txBox="1">
            <a:spLocks noChangeArrowheads="1"/>
          </p:cNvSpPr>
          <p:nvPr/>
        </p:nvSpPr>
        <p:spPr bwMode="auto">
          <a:xfrm>
            <a:off x="638175" y="6019800"/>
            <a:ext cx="1525588" cy="3365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 eaLnBrk="0" hangingPunct="0"/>
            <a:r>
              <a:rPr lang="en-US" sz="1600">
                <a:latin typeface="Courier New" pitchFamily="-96" charset="0"/>
              </a:rPr>
              <a:t>char *p[3];</a:t>
            </a:r>
          </a:p>
        </p:txBody>
      </p:sp>
      <p:grpSp>
        <p:nvGrpSpPr>
          <p:cNvPr id="95" name="Group 94"/>
          <p:cNvGrpSpPr>
            <a:grpSpLocks/>
          </p:cNvGrpSpPr>
          <p:nvPr/>
        </p:nvGrpSpPr>
        <p:grpSpPr bwMode="auto">
          <a:xfrm>
            <a:off x="2040592" y="6088802"/>
            <a:ext cx="6248400" cy="731838"/>
            <a:chOff x="2438400" y="6019800"/>
            <a:chExt cx="6248400" cy="732254"/>
          </a:xfrm>
        </p:grpSpPr>
        <p:grpSp>
          <p:nvGrpSpPr>
            <p:cNvPr id="56346" name="Group 92"/>
            <p:cNvGrpSpPr>
              <a:grpSpLocks/>
            </p:cNvGrpSpPr>
            <p:nvPr/>
          </p:nvGrpSpPr>
          <p:grpSpPr bwMode="auto">
            <a:xfrm>
              <a:off x="2667000" y="6019800"/>
              <a:ext cx="5486400" cy="228600"/>
              <a:chOff x="1652" y="4608"/>
              <a:chExt cx="3456" cy="144"/>
            </a:xfrm>
          </p:grpSpPr>
          <p:sp>
            <p:nvSpPr>
              <p:cNvPr id="301134" name="Rectangle 78"/>
              <p:cNvSpPr>
                <a:spLocks noChangeArrowheads="1"/>
              </p:cNvSpPr>
              <p:nvPr/>
            </p:nvSpPr>
            <p:spPr bwMode="auto">
              <a:xfrm>
                <a:off x="1652" y="4608"/>
                <a:ext cx="1152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135" name="Rectangle 79"/>
              <p:cNvSpPr>
                <a:spLocks noChangeArrowheads="1"/>
              </p:cNvSpPr>
              <p:nvPr/>
            </p:nvSpPr>
            <p:spPr bwMode="auto">
              <a:xfrm>
                <a:off x="2804" y="4608"/>
                <a:ext cx="1152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01136" name="Rectangle 80"/>
              <p:cNvSpPr>
                <a:spLocks noChangeArrowheads="1"/>
              </p:cNvSpPr>
              <p:nvPr/>
            </p:nvSpPr>
            <p:spPr bwMode="auto">
              <a:xfrm>
                <a:off x="3956" y="4608"/>
                <a:ext cx="1152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endParaRPr lang="en-US" sz="16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56347" name="Text Box 86"/>
            <p:cNvSpPr txBox="1">
              <a:spLocks noChangeArrowheads="1"/>
            </p:cNvSpPr>
            <p:nvPr/>
          </p:nvSpPr>
          <p:spPr bwMode="auto">
            <a:xfrm>
              <a:off x="2438400" y="6386721"/>
              <a:ext cx="396875" cy="33674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600" b="0" i="1">
                  <a:latin typeface="Calibri" pitchFamily="-96" charset="0"/>
                </a:rPr>
                <a:t>x</a:t>
              </a:r>
            </a:p>
          </p:txBody>
        </p:sp>
        <p:sp>
          <p:nvSpPr>
            <p:cNvPr id="56348" name="Line 87"/>
            <p:cNvSpPr>
              <a:spLocks noChangeShapeType="1"/>
            </p:cNvSpPr>
            <p:nvPr/>
          </p:nvSpPr>
          <p:spPr bwMode="auto">
            <a:xfrm flipV="1">
              <a:off x="2667000" y="6219825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49" name="Text Box 88"/>
            <p:cNvSpPr txBox="1">
              <a:spLocks noChangeArrowheads="1"/>
            </p:cNvSpPr>
            <p:nvPr/>
          </p:nvSpPr>
          <p:spPr bwMode="auto">
            <a:xfrm>
              <a:off x="4038600" y="6401017"/>
              <a:ext cx="990600" cy="33674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600" b="0" i="1">
                  <a:latin typeface="Calibri" pitchFamily="-96" charset="0"/>
                </a:rPr>
                <a:t>x </a:t>
              </a:r>
              <a:r>
                <a:rPr lang="en-US" sz="1600" b="0">
                  <a:latin typeface="Calibri" pitchFamily="-96" charset="0"/>
                </a:rPr>
                <a:t>+ 8</a:t>
              </a:r>
              <a:endParaRPr lang="en-US" sz="1600" b="0" i="1">
                <a:latin typeface="Calibri" pitchFamily="-96" charset="0"/>
              </a:endParaRPr>
            </a:p>
          </p:txBody>
        </p:sp>
        <p:sp>
          <p:nvSpPr>
            <p:cNvPr id="56350" name="Line 89"/>
            <p:cNvSpPr>
              <a:spLocks noChangeShapeType="1"/>
            </p:cNvSpPr>
            <p:nvPr/>
          </p:nvSpPr>
          <p:spPr bwMode="auto">
            <a:xfrm flipV="1">
              <a:off x="4495800" y="6234113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51" name="Text Box 90"/>
            <p:cNvSpPr txBox="1">
              <a:spLocks noChangeArrowheads="1"/>
            </p:cNvSpPr>
            <p:nvPr/>
          </p:nvSpPr>
          <p:spPr bwMode="auto">
            <a:xfrm>
              <a:off x="5867400" y="6401017"/>
              <a:ext cx="990600" cy="33674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600" b="0" i="1">
                  <a:latin typeface="Calibri" pitchFamily="-96" charset="0"/>
                </a:rPr>
                <a:t>x </a:t>
              </a:r>
              <a:r>
                <a:rPr lang="en-US" sz="1600" b="0">
                  <a:latin typeface="Calibri" pitchFamily="-96" charset="0"/>
                </a:rPr>
                <a:t>+ 16</a:t>
              </a:r>
              <a:endParaRPr lang="en-US" sz="1600" b="0" i="1">
                <a:latin typeface="Calibri" pitchFamily="-96" charset="0"/>
              </a:endParaRPr>
            </a:p>
          </p:txBody>
        </p:sp>
        <p:sp>
          <p:nvSpPr>
            <p:cNvPr id="56352" name="Line 91"/>
            <p:cNvSpPr>
              <a:spLocks noChangeShapeType="1"/>
            </p:cNvSpPr>
            <p:nvPr/>
          </p:nvSpPr>
          <p:spPr bwMode="auto">
            <a:xfrm flipV="1">
              <a:off x="6324600" y="6234113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53" name="Line 102"/>
            <p:cNvSpPr>
              <a:spLocks noChangeShapeType="1"/>
            </p:cNvSpPr>
            <p:nvPr/>
          </p:nvSpPr>
          <p:spPr bwMode="auto">
            <a:xfrm flipV="1">
              <a:off x="8153400" y="62484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54" name="Text Box 105"/>
            <p:cNvSpPr txBox="1">
              <a:spLocks noChangeArrowheads="1"/>
            </p:cNvSpPr>
            <p:nvPr/>
          </p:nvSpPr>
          <p:spPr bwMode="auto">
            <a:xfrm>
              <a:off x="7696200" y="6415312"/>
              <a:ext cx="990600" cy="33674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600" b="0" i="1">
                  <a:latin typeface="Calibri" pitchFamily="-96" charset="0"/>
                </a:rPr>
                <a:t>x </a:t>
              </a:r>
              <a:r>
                <a:rPr lang="en-US" sz="1600" b="0">
                  <a:latin typeface="Calibri" pitchFamily="-96" charset="0"/>
                </a:rPr>
                <a:t>+ 24</a:t>
              </a:r>
              <a:endParaRPr lang="en-US" sz="1600" b="0" i="1">
                <a:latin typeface="Calibri" pitchFamily="-9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75081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libri" pitchFamily="-96" charset="0"/>
              </a:rPr>
              <a:t>Exercise: Array Access</a:t>
            </a:r>
          </a:p>
        </p:txBody>
      </p:sp>
      <p:sp>
        <p:nvSpPr>
          <p:cNvPr id="60418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latin typeface="Calibri" pitchFamily="-96" charset="0"/>
              </a:rPr>
              <a:t>Basic Principle  </a:t>
            </a:r>
            <a:r>
              <a:rPr lang="en-US" i="1" dirty="0">
                <a:latin typeface="Calibri" pitchFamily="-96" charset="0"/>
              </a:rPr>
              <a:t>T</a:t>
            </a:r>
            <a:r>
              <a:rPr lang="en-US" b="1" dirty="0">
                <a:latin typeface="Calibri" pitchFamily="-96" charset="0"/>
              </a:rPr>
              <a:t>  </a:t>
            </a:r>
            <a:r>
              <a:rPr lang="en-US" b="1" dirty="0">
                <a:latin typeface="Courier New" pitchFamily="-96" charset="0"/>
              </a:rPr>
              <a:t>A[</a:t>
            </a:r>
            <a:r>
              <a:rPr lang="en-US" i="1" dirty="0">
                <a:latin typeface="Calibri" pitchFamily="-96" charset="0"/>
              </a:rPr>
              <a:t>L</a:t>
            </a:r>
            <a:r>
              <a:rPr lang="en-US" b="1" dirty="0">
                <a:latin typeface="Courier New" pitchFamily="-96" charset="0"/>
              </a:rPr>
              <a:t>];</a:t>
            </a:r>
            <a:endParaRPr lang="en-US" b="1" dirty="0">
              <a:latin typeface="Calibri" pitchFamily="-96" charset="0"/>
            </a:endParaRPr>
          </a:p>
          <a:p>
            <a:pPr lvl="1"/>
            <a:r>
              <a:rPr lang="en-US" dirty="0">
                <a:latin typeface="Calibri" pitchFamily="-96" charset="0"/>
              </a:rPr>
              <a:t>Array of data type </a:t>
            </a:r>
            <a:r>
              <a:rPr lang="en-US" i="1" dirty="0">
                <a:latin typeface="Calibri" pitchFamily="-96" charset="0"/>
              </a:rPr>
              <a:t>T</a:t>
            </a:r>
            <a:r>
              <a:rPr lang="en-US" dirty="0">
                <a:latin typeface="Calibri" pitchFamily="-96" charset="0"/>
              </a:rPr>
              <a:t> and length </a:t>
            </a:r>
            <a:r>
              <a:rPr lang="en-US" i="1" dirty="0">
                <a:latin typeface="Calibri" pitchFamily="-96" charset="0"/>
              </a:rPr>
              <a:t>L</a:t>
            </a:r>
            <a:endParaRPr lang="en-US" dirty="0">
              <a:latin typeface="Calibri" pitchFamily="-96" charset="0"/>
            </a:endParaRPr>
          </a:p>
          <a:p>
            <a:pPr lvl="1"/>
            <a:r>
              <a:rPr lang="en-US" dirty="0">
                <a:latin typeface="Calibri" pitchFamily="-96" charset="0"/>
              </a:rPr>
              <a:t>Contiguously allocated region of </a:t>
            </a:r>
            <a:r>
              <a:rPr lang="en-US" i="1" dirty="0">
                <a:latin typeface="Calibri" pitchFamily="-96" charset="0"/>
              </a:rPr>
              <a:t>L</a:t>
            </a:r>
            <a:r>
              <a:rPr lang="en-US" dirty="0">
                <a:latin typeface="Calibri" pitchFamily="-96" charset="0"/>
              </a:rPr>
              <a:t> * </a:t>
            </a:r>
            <a:r>
              <a:rPr lang="en-US" b="1" dirty="0" err="1">
                <a:latin typeface="Courier New" pitchFamily="-96" charset="0"/>
              </a:rPr>
              <a:t>sizeof</a:t>
            </a:r>
            <a:r>
              <a:rPr lang="en-US" dirty="0">
                <a:latin typeface="Courier New" pitchFamily="-96" charset="0"/>
              </a:rPr>
              <a:t>(</a:t>
            </a:r>
            <a:r>
              <a:rPr lang="en-US" i="1" dirty="0">
                <a:latin typeface="Calibri" pitchFamily="-96" charset="0"/>
              </a:rPr>
              <a:t>T</a:t>
            </a:r>
            <a:r>
              <a:rPr lang="en-US" dirty="0">
                <a:latin typeface="Courier New" pitchFamily="-96" charset="0"/>
              </a:rPr>
              <a:t>)</a:t>
            </a:r>
            <a:r>
              <a:rPr lang="en-US" dirty="0">
                <a:latin typeface="Calibri" pitchFamily="-96" charset="0"/>
              </a:rPr>
              <a:t> bytes in memory</a:t>
            </a:r>
          </a:p>
          <a:p>
            <a:pPr lvl="1"/>
            <a:r>
              <a:rPr lang="en-US" dirty="0">
                <a:latin typeface="Calibri" pitchFamily="-96" charset="0"/>
              </a:rPr>
              <a:t>Identifier </a:t>
            </a:r>
            <a:r>
              <a:rPr lang="en-US" b="1" dirty="0">
                <a:latin typeface="Courier New" pitchFamily="-96" charset="0"/>
              </a:rPr>
              <a:t>A</a:t>
            </a:r>
            <a:r>
              <a:rPr lang="en-US" dirty="0">
                <a:latin typeface="Calibri" pitchFamily="-96" charset="0"/>
              </a:rPr>
              <a:t> can be used as a pointer to array element 0: Type </a:t>
            </a:r>
            <a:r>
              <a:rPr lang="en-US" i="1" dirty="0">
                <a:latin typeface="Calibri" pitchFamily="-96" charset="0"/>
              </a:rPr>
              <a:t>T*</a:t>
            </a:r>
          </a:p>
          <a:p>
            <a:pPr marL="223838" indent="-223838" defTabSz="895350">
              <a:tabLst>
                <a:tab pos="1943100" algn="l"/>
                <a:tab pos="3660775" algn="l"/>
              </a:tabLst>
            </a:pPr>
            <a:endParaRPr lang="en-US" dirty="0">
              <a:latin typeface="Calibri" pitchFamily="-96" charset="0"/>
            </a:endParaRPr>
          </a:p>
          <a:p>
            <a:pPr marL="560388" lvl="1" indent="-222250" defTabSz="895350">
              <a:tabLst>
                <a:tab pos="1943100" algn="l"/>
                <a:tab pos="3660775" algn="l"/>
              </a:tabLst>
            </a:pPr>
            <a:endParaRPr lang="en-US" dirty="0">
              <a:latin typeface="Calibri" pitchFamily="-96" charset="0"/>
            </a:endParaRPr>
          </a:p>
          <a:p>
            <a:pPr marL="223838" indent="-223838" defTabSz="895350">
              <a:buNone/>
              <a:tabLst>
                <a:tab pos="1943100" algn="l"/>
                <a:tab pos="3660775" algn="l"/>
              </a:tabLst>
            </a:pPr>
            <a:endParaRPr lang="en-US" dirty="0">
              <a:latin typeface="Calibri" pitchFamily="-96" charset="0"/>
            </a:endParaRPr>
          </a:p>
          <a:p>
            <a:pPr marL="223838" indent="-223838" defTabSz="895350">
              <a:tabLst>
                <a:tab pos="1943100" algn="l"/>
                <a:tab pos="3660775" algn="l"/>
              </a:tabLst>
            </a:pPr>
            <a:r>
              <a:rPr lang="en-US" dirty="0">
                <a:latin typeface="Calibri" pitchFamily="-96" charset="0"/>
              </a:rPr>
              <a:t>Reference	Type	Value</a:t>
            </a:r>
          </a:p>
          <a:p>
            <a:pPr marL="560388" lvl="1" indent="-222250" defTabSz="895350">
              <a:buFont typeface="Wingdings" pitchFamily="-96" charset="2"/>
              <a:buNone/>
              <a:tabLst>
                <a:tab pos="1943100" algn="l"/>
                <a:tab pos="3660775" algn="l"/>
              </a:tabLst>
            </a:pPr>
            <a:r>
              <a:rPr lang="en-US" sz="1800" b="1" dirty="0" err="1">
                <a:latin typeface="Courier New" pitchFamily="-96" charset="0"/>
              </a:rPr>
              <a:t>val</a:t>
            </a:r>
            <a:r>
              <a:rPr lang="en-US" sz="1800" b="1" dirty="0">
                <a:latin typeface="Courier New" pitchFamily="-96" charset="0"/>
              </a:rPr>
              <a:t>[4]	</a:t>
            </a:r>
            <a:endParaRPr lang="en-US" sz="1800" dirty="0">
              <a:latin typeface="Calibri" pitchFamily="-96" charset="0"/>
            </a:endParaRPr>
          </a:p>
          <a:p>
            <a:pPr marL="560388" lvl="1" indent="-222250" defTabSz="895350">
              <a:buFont typeface="Wingdings" pitchFamily="-96" charset="2"/>
              <a:buNone/>
              <a:tabLst>
                <a:tab pos="1943100" algn="l"/>
                <a:tab pos="3660775" algn="l"/>
              </a:tabLst>
            </a:pPr>
            <a:r>
              <a:rPr lang="en-US" sz="1800" b="1" dirty="0" err="1">
                <a:latin typeface="Courier New" pitchFamily="-96" charset="0"/>
              </a:rPr>
              <a:t>val</a:t>
            </a:r>
            <a:r>
              <a:rPr lang="en-US" sz="1800" b="1" dirty="0">
                <a:latin typeface="Courier New" pitchFamily="-96" charset="0"/>
              </a:rPr>
              <a:t>	</a:t>
            </a:r>
            <a:endParaRPr lang="en-US" sz="1800" dirty="0">
              <a:latin typeface="Calibri" pitchFamily="-96" charset="0"/>
            </a:endParaRPr>
          </a:p>
          <a:p>
            <a:pPr marL="560388" lvl="1" indent="-222250" defTabSz="895350">
              <a:buFont typeface="Wingdings" pitchFamily="-96" charset="2"/>
              <a:buNone/>
              <a:tabLst>
                <a:tab pos="1943100" algn="l"/>
                <a:tab pos="3660775" algn="l"/>
              </a:tabLst>
            </a:pPr>
            <a:r>
              <a:rPr lang="en-US" sz="1800" b="1" dirty="0">
                <a:latin typeface="Courier New" pitchFamily="-96" charset="0"/>
              </a:rPr>
              <a:t>val+1</a:t>
            </a:r>
            <a:r>
              <a:rPr lang="en-US" sz="1800" b="1" dirty="0">
                <a:latin typeface="Calibri" pitchFamily="-96" charset="0"/>
              </a:rPr>
              <a:t>	</a:t>
            </a:r>
            <a:endParaRPr lang="en-US" sz="1800" dirty="0">
              <a:latin typeface="Calibri" pitchFamily="-96" charset="0"/>
            </a:endParaRPr>
          </a:p>
          <a:p>
            <a:pPr marL="560388" lvl="1" indent="-222250" defTabSz="895350">
              <a:buFont typeface="Wingdings" pitchFamily="-96" charset="2"/>
              <a:buNone/>
              <a:tabLst>
                <a:tab pos="1943100" algn="l"/>
                <a:tab pos="3660775" algn="l"/>
              </a:tabLst>
            </a:pPr>
            <a:r>
              <a:rPr lang="en-US" sz="1800" b="1" dirty="0">
                <a:latin typeface="Courier New" pitchFamily="-96" charset="0"/>
              </a:rPr>
              <a:t>&amp;(</a:t>
            </a:r>
            <a:r>
              <a:rPr lang="en-US" sz="1800" b="1" dirty="0" err="1">
                <a:latin typeface="Courier New" pitchFamily="-96" charset="0"/>
              </a:rPr>
              <a:t>val</a:t>
            </a:r>
            <a:r>
              <a:rPr lang="en-US" sz="1800" b="1" dirty="0">
                <a:latin typeface="Courier New" pitchFamily="-96" charset="0"/>
              </a:rPr>
              <a:t>[2])</a:t>
            </a:r>
            <a:r>
              <a:rPr lang="en-US" sz="1800" b="1" dirty="0">
                <a:latin typeface="Calibri" pitchFamily="-96" charset="0"/>
              </a:rPr>
              <a:t>	</a:t>
            </a:r>
          </a:p>
          <a:p>
            <a:pPr marL="560388" lvl="1" indent="-222250" defTabSz="895350">
              <a:buFont typeface="Wingdings" pitchFamily="-96" charset="2"/>
              <a:buNone/>
              <a:tabLst>
                <a:tab pos="1943100" algn="l"/>
                <a:tab pos="3660775" algn="l"/>
              </a:tabLst>
            </a:pPr>
            <a:r>
              <a:rPr lang="en-US" sz="1800" b="1" dirty="0" err="1">
                <a:latin typeface="Courier New" pitchFamily="-96" charset="0"/>
              </a:rPr>
              <a:t>val</a:t>
            </a:r>
            <a:r>
              <a:rPr lang="en-US" sz="1800" b="1" dirty="0">
                <a:latin typeface="Courier New" pitchFamily="-96" charset="0"/>
              </a:rPr>
              <a:t>[5]</a:t>
            </a:r>
            <a:r>
              <a:rPr lang="en-US" sz="1800" b="1" dirty="0">
                <a:latin typeface="Calibri" pitchFamily="-96" charset="0"/>
              </a:rPr>
              <a:t>	</a:t>
            </a:r>
            <a:endParaRPr lang="en-US" sz="1800" dirty="0">
              <a:latin typeface="Calibri" pitchFamily="-96" charset="0"/>
            </a:endParaRPr>
          </a:p>
          <a:p>
            <a:pPr marL="560388" lvl="1" indent="-222250" defTabSz="895350">
              <a:buFont typeface="Wingdings" pitchFamily="-96" charset="2"/>
              <a:buNone/>
              <a:tabLst>
                <a:tab pos="1943100" algn="l"/>
                <a:tab pos="3660775" algn="l"/>
              </a:tabLst>
            </a:pPr>
            <a:r>
              <a:rPr lang="en-US" sz="1800" b="1" dirty="0">
                <a:latin typeface="Courier New" pitchFamily="-96" charset="0"/>
              </a:rPr>
              <a:t>*(val+1)</a:t>
            </a:r>
            <a:r>
              <a:rPr lang="en-US" sz="1800" b="1" dirty="0">
                <a:latin typeface="Calibri" pitchFamily="-96" charset="0"/>
              </a:rPr>
              <a:t>	</a:t>
            </a:r>
            <a:endParaRPr lang="en-US" sz="1800" i="1" dirty="0">
              <a:latin typeface="Calibri" pitchFamily="-96" charset="0"/>
            </a:endParaRPr>
          </a:p>
        </p:txBody>
      </p:sp>
      <p:sp>
        <p:nvSpPr>
          <p:cNvPr id="60419" name="Text Box 31"/>
          <p:cNvSpPr txBox="1">
            <a:spLocks noChangeArrowheads="1"/>
          </p:cNvSpPr>
          <p:nvPr/>
        </p:nvSpPr>
        <p:spPr bwMode="auto">
          <a:xfrm>
            <a:off x="1017588" y="3163887"/>
            <a:ext cx="1701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 eaLnBrk="0" hangingPunct="0"/>
            <a:r>
              <a:rPr lang="en-US" sz="1800">
                <a:latin typeface="Courier New" pitchFamily="-96" charset="0"/>
              </a:rPr>
              <a:t>int val[5];</a:t>
            </a:r>
          </a:p>
        </p:txBody>
      </p:sp>
      <p:grpSp>
        <p:nvGrpSpPr>
          <p:cNvPr id="60420" name="Group 24"/>
          <p:cNvGrpSpPr>
            <a:grpSpLocks/>
          </p:cNvGrpSpPr>
          <p:nvPr/>
        </p:nvGrpSpPr>
        <p:grpSpPr bwMode="auto">
          <a:xfrm>
            <a:off x="2616200" y="3211512"/>
            <a:ext cx="5334000" cy="750888"/>
            <a:chOff x="2514600" y="3429000"/>
            <a:chExt cx="5334000" cy="771141"/>
          </a:xfrm>
        </p:grpSpPr>
        <p:grpSp>
          <p:nvGrpSpPr>
            <p:cNvPr id="60421" name="Group 25"/>
            <p:cNvGrpSpPr>
              <a:grpSpLocks/>
            </p:cNvGrpSpPr>
            <p:nvPr/>
          </p:nvGrpSpPr>
          <p:grpSpPr bwMode="auto">
            <a:xfrm>
              <a:off x="2743200" y="3429000"/>
              <a:ext cx="4572000" cy="228600"/>
              <a:chOff x="1008" y="1968"/>
              <a:chExt cx="2880" cy="144"/>
            </a:xfrm>
          </p:grpSpPr>
          <p:sp>
            <p:nvSpPr>
              <p:cNvPr id="39" name="Rectangle 26"/>
              <p:cNvSpPr>
                <a:spLocks noChangeArrowheads="1"/>
              </p:cNvSpPr>
              <p:nvPr/>
            </p:nvSpPr>
            <p:spPr bwMode="auto">
              <a:xfrm>
                <a:off x="1008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sz="1800" dirty="0">
                    <a:latin typeface="Calibri" pitchFamily="34" charset="0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40" name="Rectangle 27"/>
              <p:cNvSpPr>
                <a:spLocks noChangeArrowheads="1"/>
              </p:cNvSpPr>
              <p:nvPr/>
            </p:nvSpPr>
            <p:spPr bwMode="auto">
              <a:xfrm>
                <a:off x="1584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sz="1800" dirty="0">
                    <a:latin typeface="Calibri" pitchFamily="34" charset="0"/>
                    <a:ea typeface="+mn-ea"/>
                    <a:cs typeface="+mn-cs"/>
                  </a:rPr>
                  <a:t>5</a:t>
                </a:r>
              </a:p>
            </p:txBody>
          </p:sp>
          <p:sp>
            <p:nvSpPr>
              <p:cNvPr id="41" name="Rectangle 28"/>
              <p:cNvSpPr>
                <a:spLocks noChangeArrowheads="1"/>
              </p:cNvSpPr>
              <p:nvPr/>
            </p:nvSpPr>
            <p:spPr bwMode="auto">
              <a:xfrm>
                <a:off x="2160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sz="1800" dirty="0">
                    <a:latin typeface="Calibri" pitchFamily="34" charset="0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42" name="Rectangle 29"/>
              <p:cNvSpPr>
                <a:spLocks noChangeArrowheads="1"/>
              </p:cNvSpPr>
              <p:nvPr/>
            </p:nvSpPr>
            <p:spPr bwMode="auto">
              <a:xfrm>
                <a:off x="2736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sz="1800" dirty="0">
                    <a:latin typeface="Calibri" pitchFamily="34" charset="0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43" name="Rectangle 30"/>
              <p:cNvSpPr>
                <a:spLocks noChangeArrowheads="1"/>
              </p:cNvSpPr>
              <p:nvPr/>
            </p:nvSpPr>
            <p:spPr bwMode="auto">
              <a:xfrm>
                <a:off x="3312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sz="1800" dirty="0">
                    <a:latin typeface="Calibri" pitchFamily="34" charset="0"/>
                    <a:ea typeface="+mn-ea"/>
                    <a:cs typeface="+mn-cs"/>
                  </a:rPr>
                  <a:t>3</a:t>
                </a:r>
              </a:p>
            </p:txBody>
          </p:sp>
        </p:grpSp>
        <p:sp>
          <p:nvSpPr>
            <p:cNvPr id="60422" name="Text Box 32"/>
            <p:cNvSpPr txBox="1">
              <a:spLocks noChangeArrowheads="1"/>
            </p:cNvSpPr>
            <p:nvPr/>
          </p:nvSpPr>
          <p:spPr bwMode="auto">
            <a:xfrm>
              <a:off x="2514600" y="3810494"/>
              <a:ext cx="396875" cy="37660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 i="1" dirty="0" err="1">
                  <a:latin typeface="Calibri" pitchFamily="-96" charset="0"/>
                </a:rPr>
                <a:t>x</a:t>
              </a:r>
              <a:endParaRPr lang="en-US" sz="1800" b="0" i="1" dirty="0">
                <a:latin typeface="Calibri" pitchFamily="-96" charset="0"/>
              </a:endParaRPr>
            </a:p>
          </p:txBody>
        </p:sp>
        <p:sp>
          <p:nvSpPr>
            <p:cNvPr id="60423" name="Text Box 33"/>
            <p:cNvSpPr txBox="1">
              <a:spLocks noChangeArrowheads="1"/>
            </p:cNvSpPr>
            <p:nvPr/>
          </p:nvSpPr>
          <p:spPr bwMode="auto">
            <a:xfrm>
              <a:off x="3182938" y="3823537"/>
              <a:ext cx="990600" cy="37660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 i="1" dirty="0" err="1">
                  <a:latin typeface="Calibri" pitchFamily="-96" charset="0"/>
                </a:rPr>
                <a:t>x</a:t>
              </a:r>
              <a:r>
                <a:rPr lang="en-US" sz="1800" b="0" i="1" dirty="0">
                  <a:latin typeface="Calibri" pitchFamily="-96" charset="0"/>
                </a:rPr>
                <a:t> </a:t>
              </a:r>
              <a:r>
                <a:rPr lang="en-US" sz="1800" b="0" dirty="0">
                  <a:latin typeface="Calibri" pitchFamily="-96" charset="0"/>
                </a:rPr>
                <a:t>+ 4</a:t>
              </a:r>
              <a:endParaRPr lang="en-US" sz="1800" b="0" i="1" dirty="0">
                <a:latin typeface="Calibri" pitchFamily="-96" charset="0"/>
              </a:endParaRPr>
            </a:p>
          </p:txBody>
        </p:sp>
        <p:sp>
          <p:nvSpPr>
            <p:cNvPr id="60424" name="Line 34"/>
            <p:cNvSpPr>
              <a:spLocks noChangeShapeType="1"/>
            </p:cNvSpPr>
            <p:nvPr/>
          </p:nvSpPr>
          <p:spPr bwMode="auto">
            <a:xfrm flipV="1">
              <a:off x="2743200" y="3643313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425" name="Line 35"/>
            <p:cNvSpPr>
              <a:spLocks noChangeShapeType="1"/>
            </p:cNvSpPr>
            <p:nvPr/>
          </p:nvSpPr>
          <p:spPr bwMode="auto">
            <a:xfrm flipV="1">
              <a:off x="36576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426" name="Text Box 36"/>
            <p:cNvSpPr txBox="1">
              <a:spLocks noChangeArrowheads="1"/>
            </p:cNvSpPr>
            <p:nvPr/>
          </p:nvSpPr>
          <p:spPr bwMode="auto">
            <a:xfrm>
              <a:off x="4097338" y="3823537"/>
              <a:ext cx="990600" cy="37660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 i="1">
                  <a:latin typeface="Calibri" pitchFamily="-96" charset="0"/>
                </a:rPr>
                <a:t>x </a:t>
              </a:r>
              <a:r>
                <a:rPr lang="en-US" sz="1800" b="0">
                  <a:latin typeface="Calibri" pitchFamily="-96" charset="0"/>
                </a:rPr>
                <a:t>+ 8</a:t>
              </a:r>
              <a:endParaRPr lang="en-US" sz="1800" b="0" i="1">
                <a:latin typeface="Calibri" pitchFamily="-96" charset="0"/>
              </a:endParaRPr>
            </a:p>
          </p:txBody>
        </p:sp>
        <p:sp>
          <p:nvSpPr>
            <p:cNvPr id="60427" name="Line 37"/>
            <p:cNvSpPr>
              <a:spLocks noChangeShapeType="1"/>
            </p:cNvSpPr>
            <p:nvPr/>
          </p:nvSpPr>
          <p:spPr bwMode="auto">
            <a:xfrm flipV="1">
              <a:off x="45720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428" name="Text Box 38"/>
            <p:cNvSpPr txBox="1">
              <a:spLocks noChangeArrowheads="1"/>
            </p:cNvSpPr>
            <p:nvPr/>
          </p:nvSpPr>
          <p:spPr bwMode="auto">
            <a:xfrm>
              <a:off x="5029200" y="3823537"/>
              <a:ext cx="990600" cy="37660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 i="1">
                  <a:latin typeface="Calibri" pitchFamily="-96" charset="0"/>
                </a:rPr>
                <a:t>x </a:t>
              </a:r>
              <a:r>
                <a:rPr lang="en-US" sz="1800" b="0">
                  <a:latin typeface="Calibri" pitchFamily="-96" charset="0"/>
                </a:rPr>
                <a:t>+ 12</a:t>
              </a:r>
              <a:endParaRPr lang="en-US" sz="1800" b="0" i="1">
                <a:latin typeface="Calibri" pitchFamily="-96" charset="0"/>
              </a:endParaRPr>
            </a:p>
          </p:txBody>
        </p:sp>
        <p:sp>
          <p:nvSpPr>
            <p:cNvPr id="60429" name="Line 39"/>
            <p:cNvSpPr>
              <a:spLocks noChangeShapeType="1"/>
            </p:cNvSpPr>
            <p:nvPr/>
          </p:nvSpPr>
          <p:spPr bwMode="auto">
            <a:xfrm flipV="1">
              <a:off x="54864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430" name="Text Box 40"/>
            <p:cNvSpPr txBox="1">
              <a:spLocks noChangeArrowheads="1"/>
            </p:cNvSpPr>
            <p:nvPr/>
          </p:nvSpPr>
          <p:spPr bwMode="auto">
            <a:xfrm>
              <a:off x="5943600" y="3823537"/>
              <a:ext cx="990600" cy="37660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 i="1">
                  <a:latin typeface="Calibri" pitchFamily="-96" charset="0"/>
                </a:rPr>
                <a:t>x </a:t>
              </a:r>
              <a:r>
                <a:rPr lang="en-US" sz="1800" b="0">
                  <a:latin typeface="Calibri" pitchFamily="-96" charset="0"/>
                </a:rPr>
                <a:t>+ 16</a:t>
              </a:r>
              <a:endParaRPr lang="en-US" sz="1800" b="0" i="1">
                <a:latin typeface="Calibri" pitchFamily="-96" charset="0"/>
              </a:endParaRPr>
            </a:p>
          </p:txBody>
        </p:sp>
        <p:sp>
          <p:nvSpPr>
            <p:cNvPr id="60431" name="Line 41"/>
            <p:cNvSpPr>
              <a:spLocks noChangeShapeType="1"/>
            </p:cNvSpPr>
            <p:nvPr/>
          </p:nvSpPr>
          <p:spPr bwMode="auto">
            <a:xfrm flipV="1">
              <a:off x="64008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432" name="Text Box 42"/>
            <p:cNvSpPr txBox="1">
              <a:spLocks noChangeArrowheads="1"/>
            </p:cNvSpPr>
            <p:nvPr/>
          </p:nvSpPr>
          <p:spPr bwMode="auto">
            <a:xfrm>
              <a:off x="6858000" y="3823537"/>
              <a:ext cx="990600" cy="37660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 i="1">
                  <a:latin typeface="Calibri" pitchFamily="-96" charset="0"/>
                </a:rPr>
                <a:t>x </a:t>
              </a:r>
              <a:r>
                <a:rPr lang="en-US" sz="1800" b="0">
                  <a:latin typeface="Calibri" pitchFamily="-96" charset="0"/>
                </a:rPr>
                <a:t>+ 20</a:t>
              </a:r>
              <a:endParaRPr lang="en-US" sz="1800" b="0" i="1">
                <a:latin typeface="Calibri" pitchFamily="-96" charset="0"/>
              </a:endParaRPr>
            </a:p>
          </p:txBody>
        </p:sp>
        <p:sp>
          <p:nvSpPr>
            <p:cNvPr id="60433" name="Line 43"/>
            <p:cNvSpPr>
              <a:spLocks noChangeShapeType="1"/>
            </p:cNvSpPr>
            <p:nvPr/>
          </p:nvSpPr>
          <p:spPr bwMode="auto">
            <a:xfrm flipV="1">
              <a:off x="73152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581456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latin typeface="Calibri" pitchFamily="-96" charset="0"/>
              </a:rPr>
              <a:t>Array Example</a:t>
            </a:r>
          </a:p>
        </p:txBody>
      </p:sp>
      <p:sp>
        <p:nvSpPr>
          <p:cNvPr id="62467" name="Rectangle 4"/>
          <p:cNvSpPr>
            <a:spLocks noChangeArrowheads="1"/>
          </p:cNvSpPr>
          <p:nvPr/>
        </p:nvSpPr>
        <p:spPr bwMode="auto">
          <a:xfrm>
            <a:off x="457199" y="1539876"/>
            <a:ext cx="5562579" cy="11977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0487" tIns="44450" rIns="90487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 b="1" dirty="0">
                <a:latin typeface="Courier New" pitchFamily="-96" charset="0"/>
              </a:rPr>
              <a:t>#define ZLEN 5</a:t>
            </a:r>
          </a:p>
          <a:p>
            <a:pPr eaLnBrk="0" hangingPunct="0"/>
            <a:endParaRPr lang="en-US" sz="1800" b="1" dirty="0">
              <a:latin typeface="Courier New" pitchFamily="-96" charset="0"/>
            </a:endParaRPr>
          </a:p>
          <a:p>
            <a:pPr eaLnBrk="0" hangingPunct="0"/>
            <a:r>
              <a:rPr lang="en-US" sz="1800" b="1" dirty="0">
                <a:latin typeface="Courier New" pitchFamily="-96" charset="0"/>
              </a:rPr>
              <a:t>int </a:t>
            </a:r>
            <a:r>
              <a:rPr lang="en-US" sz="1800" b="1" dirty="0" err="1">
                <a:latin typeface="Courier New" pitchFamily="-96" charset="0"/>
              </a:rPr>
              <a:t>pomona</a:t>
            </a:r>
            <a:r>
              <a:rPr lang="en-US" sz="1800" b="1" dirty="0">
                <a:latin typeface="Courier New" pitchFamily="-96" charset="0"/>
              </a:rPr>
              <a:t>[ZLEN]  = { 9, </a:t>
            </a:r>
            <a:r>
              <a:rPr lang="en-US" b="1" dirty="0">
                <a:latin typeface="Courier New" pitchFamily="-96" charset="0"/>
              </a:rPr>
              <a:t>1</a:t>
            </a:r>
            <a:r>
              <a:rPr lang="en-US" sz="1800" b="1" dirty="0">
                <a:latin typeface="Courier New" pitchFamily="-96" charset="0"/>
              </a:rPr>
              <a:t>, </a:t>
            </a:r>
            <a:r>
              <a:rPr lang="en-US" b="1" dirty="0">
                <a:latin typeface="Courier New" pitchFamily="-96" charset="0"/>
              </a:rPr>
              <a:t>7</a:t>
            </a:r>
            <a:r>
              <a:rPr lang="en-US" sz="1800" b="1" dirty="0">
                <a:latin typeface="Courier New" pitchFamily="-96" charset="0"/>
              </a:rPr>
              <a:t>, 1, 1 };</a:t>
            </a:r>
          </a:p>
          <a:p>
            <a:pPr eaLnBrk="0" hangingPunct="0"/>
            <a:r>
              <a:rPr lang="en-US" sz="1800" b="1" dirty="0">
                <a:latin typeface="Courier New" pitchFamily="-96" charset="0"/>
              </a:rPr>
              <a:t>int </a:t>
            </a:r>
            <a:r>
              <a:rPr lang="en-US" sz="1800" b="1" dirty="0" err="1">
                <a:latin typeface="Courier New" pitchFamily="-96" charset="0"/>
              </a:rPr>
              <a:t>caltech</a:t>
            </a:r>
            <a:r>
              <a:rPr lang="en-US" sz="1800" b="1" dirty="0">
                <a:latin typeface="Courier New" pitchFamily="-96" charset="0"/>
              </a:rPr>
              <a:t>[ZLEN] = { 9, </a:t>
            </a:r>
            <a:r>
              <a:rPr lang="en-US" b="1" dirty="0">
                <a:latin typeface="Courier New" pitchFamily="-96" charset="0"/>
              </a:rPr>
              <a:t>1</a:t>
            </a:r>
            <a:r>
              <a:rPr lang="en-US" sz="1800" b="1" dirty="0">
                <a:latin typeface="Courier New" pitchFamily="-96" charset="0"/>
              </a:rPr>
              <a:t>, </a:t>
            </a:r>
            <a:r>
              <a:rPr lang="en-US" b="1" dirty="0">
                <a:latin typeface="Courier New" pitchFamily="-96" charset="0"/>
              </a:rPr>
              <a:t>1</a:t>
            </a:r>
            <a:r>
              <a:rPr lang="en-US" sz="1800" b="1" dirty="0">
                <a:latin typeface="Courier New" pitchFamily="-96" charset="0"/>
              </a:rPr>
              <a:t>, </a:t>
            </a:r>
            <a:r>
              <a:rPr lang="en-US" b="1" dirty="0">
                <a:latin typeface="Courier New" pitchFamily="-96" charset="0"/>
              </a:rPr>
              <a:t>2</a:t>
            </a:r>
            <a:r>
              <a:rPr lang="en-US" sz="1800" b="1" dirty="0">
                <a:latin typeface="Courier New" pitchFamily="-96" charset="0"/>
              </a:rPr>
              <a:t>, </a:t>
            </a:r>
            <a:r>
              <a:rPr lang="en-US" b="1" dirty="0">
                <a:latin typeface="Courier New" pitchFamily="-96" charset="0"/>
              </a:rPr>
              <a:t>5</a:t>
            </a:r>
            <a:r>
              <a:rPr lang="en-US" sz="1800" b="1" dirty="0">
                <a:latin typeface="Courier New" pitchFamily="-96" charset="0"/>
              </a:rPr>
              <a:t> };</a:t>
            </a:r>
          </a:p>
        </p:txBody>
      </p:sp>
      <p:sp>
        <p:nvSpPr>
          <p:cNvPr id="69" name="Text Box 31"/>
          <p:cNvSpPr txBox="1">
            <a:spLocks noChangeArrowheads="1"/>
          </p:cNvSpPr>
          <p:nvPr/>
        </p:nvSpPr>
        <p:spPr bwMode="auto">
          <a:xfrm>
            <a:off x="-152399" y="4992688"/>
            <a:ext cx="2717978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r" eaLnBrk="0" hangingPunct="0"/>
            <a:r>
              <a:rPr lang="en-US" dirty="0">
                <a:latin typeface="Courier New" pitchFamily="-96" charset="0"/>
              </a:rPr>
              <a:t>int</a:t>
            </a:r>
            <a:r>
              <a:rPr lang="en-US" sz="1800" dirty="0">
                <a:latin typeface="Courier New" pitchFamily="-96" charset="0"/>
              </a:rPr>
              <a:t> </a:t>
            </a:r>
            <a:r>
              <a:rPr lang="en-US" sz="1800" dirty="0" err="1">
                <a:latin typeface="Courier New" pitchFamily="-96" charset="0"/>
              </a:rPr>
              <a:t>caltech</a:t>
            </a:r>
            <a:r>
              <a:rPr lang="en-US" sz="1800" dirty="0">
                <a:latin typeface="Courier New" pitchFamily="-96" charset="0"/>
              </a:rPr>
              <a:t>[ZLEN];</a:t>
            </a:r>
          </a:p>
        </p:txBody>
      </p:sp>
      <p:grpSp>
        <p:nvGrpSpPr>
          <p:cNvPr id="70" name="Group 24"/>
          <p:cNvGrpSpPr>
            <a:grpSpLocks/>
          </p:cNvGrpSpPr>
          <p:nvPr/>
        </p:nvGrpSpPr>
        <p:grpSpPr bwMode="auto">
          <a:xfrm>
            <a:off x="2286000" y="5040313"/>
            <a:ext cx="5435600" cy="750887"/>
            <a:chOff x="2412765" y="3429000"/>
            <a:chExt cx="5435835" cy="771209"/>
          </a:xfrm>
        </p:grpSpPr>
        <p:grpSp>
          <p:nvGrpSpPr>
            <p:cNvPr id="62510" name="Group 25"/>
            <p:cNvGrpSpPr>
              <a:grpSpLocks/>
            </p:cNvGrpSpPr>
            <p:nvPr/>
          </p:nvGrpSpPr>
          <p:grpSpPr bwMode="auto">
            <a:xfrm>
              <a:off x="2743200" y="3429000"/>
              <a:ext cx="4572000" cy="228600"/>
              <a:chOff x="1008" y="1968"/>
              <a:chExt cx="2880" cy="144"/>
            </a:xfrm>
          </p:grpSpPr>
          <p:sp>
            <p:nvSpPr>
              <p:cNvPr id="84" name="Rectangle 26"/>
              <p:cNvSpPr>
                <a:spLocks noChangeArrowheads="1"/>
              </p:cNvSpPr>
              <p:nvPr/>
            </p:nvSpPr>
            <p:spPr bwMode="auto">
              <a:xfrm>
                <a:off x="1008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sz="1800" dirty="0">
                    <a:latin typeface="Calibri" pitchFamily="34" charset="0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85" name="Rectangle 27"/>
              <p:cNvSpPr>
                <a:spLocks noChangeArrowheads="1"/>
              </p:cNvSpPr>
              <p:nvPr/>
            </p:nvSpPr>
            <p:spPr bwMode="auto">
              <a:xfrm>
                <a:off x="1584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dirty="0">
                    <a:latin typeface="Calibri" pitchFamily="34" charset="0"/>
                  </a:rPr>
                  <a:t>4</a:t>
                </a:r>
                <a:endParaRPr lang="en-US" sz="18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86" name="Rectangle 28"/>
              <p:cNvSpPr>
                <a:spLocks noChangeArrowheads="1"/>
              </p:cNvSpPr>
              <p:nvPr/>
            </p:nvSpPr>
            <p:spPr bwMode="auto">
              <a:xfrm>
                <a:off x="2160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dirty="0">
                    <a:latin typeface="Calibri" pitchFamily="34" charset="0"/>
                  </a:rPr>
                  <a:t>8</a:t>
                </a:r>
                <a:endParaRPr lang="en-US" sz="18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87" name="Rectangle 29"/>
              <p:cNvSpPr>
                <a:spLocks noChangeArrowheads="1"/>
              </p:cNvSpPr>
              <p:nvPr/>
            </p:nvSpPr>
            <p:spPr bwMode="auto">
              <a:xfrm>
                <a:off x="2736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dirty="0">
                    <a:latin typeface="Calibri" pitchFamily="34" charset="0"/>
                  </a:rPr>
                  <a:t>5</a:t>
                </a:r>
                <a:endParaRPr lang="en-US" sz="18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88" name="Rectangle 30"/>
              <p:cNvSpPr>
                <a:spLocks noChangeArrowheads="1"/>
              </p:cNvSpPr>
              <p:nvPr/>
            </p:nvSpPr>
            <p:spPr bwMode="auto">
              <a:xfrm>
                <a:off x="3312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sz="1800" dirty="0">
                    <a:latin typeface="Calibri" pitchFamily="34" charset="0"/>
                    <a:ea typeface="+mn-ea"/>
                    <a:cs typeface="+mn-cs"/>
                  </a:rPr>
                  <a:t>3</a:t>
                </a:r>
              </a:p>
            </p:txBody>
          </p:sp>
        </p:grpSp>
        <p:sp>
          <p:nvSpPr>
            <p:cNvPr id="62511" name="Text Box 32"/>
            <p:cNvSpPr txBox="1">
              <a:spLocks noChangeArrowheads="1"/>
            </p:cNvSpPr>
            <p:nvPr/>
          </p:nvSpPr>
          <p:spPr bwMode="auto">
            <a:xfrm>
              <a:off x="2412765" y="3810528"/>
              <a:ext cx="668366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16</a:t>
              </a:r>
            </a:p>
          </p:txBody>
        </p:sp>
        <p:sp>
          <p:nvSpPr>
            <p:cNvPr id="62512" name="Text Box 33"/>
            <p:cNvSpPr txBox="1">
              <a:spLocks noChangeArrowheads="1"/>
            </p:cNvSpPr>
            <p:nvPr/>
          </p:nvSpPr>
          <p:spPr bwMode="auto">
            <a:xfrm>
              <a:off x="3182736" y="3823572"/>
              <a:ext cx="990643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20</a:t>
              </a:r>
            </a:p>
          </p:txBody>
        </p:sp>
        <p:sp>
          <p:nvSpPr>
            <p:cNvPr id="62513" name="Line 34"/>
            <p:cNvSpPr>
              <a:spLocks noChangeShapeType="1"/>
            </p:cNvSpPr>
            <p:nvPr/>
          </p:nvSpPr>
          <p:spPr bwMode="auto">
            <a:xfrm flipV="1">
              <a:off x="2743200" y="3643313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14" name="Line 35"/>
            <p:cNvSpPr>
              <a:spLocks noChangeShapeType="1"/>
            </p:cNvSpPr>
            <p:nvPr/>
          </p:nvSpPr>
          <p:spPr bwMode="auto">
            <a:xfrm flipV="1">
              <a:off x="36576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15" name="Text Box 36"/>
            <p:cNvSpPr txBox="1">
              <a:spLocks noChangeArrowheads="1"/>
            </p:cNvSpPr>
            <p:nvPr/>
          </p:nvSpPr>
          <p:spPr bwMode="auto">
            <a:xfrm>
              <a:off x="4097175" y="3823572"/>
              <a:ext cx="990643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24</a:t>
              </a:r>
            </a:p>
          </p:txBody>
        </p:sp>
        <p:sp>
          <p:nvSpPr>
            <p:cNvPr id="62516" name="Line 37"/>
            <p:cNvSpPr>
              <a:spLocks noChangeShapeType="1"/>
            </p:cNvSpPr>
            <p:nvPr/>
          </p:nvSpPr>
          <p:spPr bwMode="auto">
            <a:xfrm flipV="1">
              <a:off x="45720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17" name="Text Box 38"/>
            <p:cNvSpPr txBox="1">
              <a:spLocks noChangeArrowheads="1"/>
            </p:cNvSpPr>
            <p:nvPr/>
          </p:nvSpPr>
          <p:spPr bwMode="auto">
            <a:xfrm>
              <a:off x="5029078" y="3823572"/>
              <a:ext cx="990643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28</a:t>
              </a:r>
            </a:p>
          </p:txBody>
        </p:sp>
        <p:sp>
          <p:nvSpPr>
            <p:cNvPr id="62518" name="Line 39"/>
            <p:cNvSpPr>
              <a:spLocks noChangeShapeType="1"/>
            </p:cNvSpPr>
            <p:nvPr/>
          </p:nvSpPr>
          <p:spPr bwMode="auto">
            <a:xfrm flipV="1">
              <a:off x="54864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19" name="Text Box 40"/>
            <p:cNvSpPr txBox="1">
              <a:spLocks noChangeArrowheads="1"/>
            </p:cNvSpPr>
            <p:nvPr/>
          </p:nvSpPr>
          <p:spPr bwMode="auto">
            <a:xfrm>
              <a:off x="5943518" y="3823572"/>
              <a:ext cx="990642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32</a:t>
              </a:r>
            </a:p>
          </p:txBody>
        </p:sp>
        <p:sp>
          <p:nvSpPr>
            <p:cNvPr id="62520" name="Line 41"/>
            <p:cNvSpPr>
              <a:spLocks noChangeShapeType="1"/>
            </p:cNvSpPr>
            <p:nvPr/>
          </p:nvSpPr>
          <p:spPr bwMode="auto">
            <a:xfrm flipV="1">
              <a:off x="64008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21" name="Text Box 42"/>
            <p:cNvSpPr txBox="1">
              <a:spLocks noChangeArrowheads="1"/>
            </p:cNvSpPr>
            <p:nvPr/>
          </p:nvSpPr>
          <p:spPr bwMode="auto">
            <a:xfrm>
              <a:off x="6857957" y="3823572"/>
              <a:ext cx="990643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36</a:t>
              </a:r>
            </a:p>
          </p:txBody>
        </p:sp>
        <p:sp>
          <p:nvSpPr>
            <p:cNvPr id="62522" name="Line 43"/>
            <p:cNvSpPr>
              <a:spLocks noChangeShapeType="1"/>
            </p:cNvSpPr>
            <p:nvPr/>
          </p:nvSpPr>
          <p:spPr bwMode="auto">
            <a:xfrm flipV="1">
              <a:off x="73152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9" name="Text Box 31"/>
          <p:cNvSpPr txBox="1">
            <a:spLocks noChangeArrowheads="1"/>
          </p:cNvSpPr>
          <p:nvPr/>
        </p:nvSpPr>
        <p:spPr bwMode="auto">
          <a:xfrm>
            <a:off x="-26943" y="4145919"/>
            <a:ext cx="2541763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r" eaLnBrk="0" hangingPunct="0"/>
            <a:r>
              <a:rPr lang="en-US" dirty="0">
                <a:latin typeface="Courier New" pitchFamily="-96" charset="0"/>
              </a:rPr>
              <a:t>int</a:t>
            </a:r>
            <a:r>
              <a:rPr lang="en-US" sz="1800" dirty="0">
                <a:latin typeface="Courier New" pitchFamily="-96" charset="0"/>
              </a:rPr>
              <a:t> </a:t>
            </a:r>
            <a:r>
              <a:rPr lang="en-US" sz="1800" dirty="0" err="1">
                <a:latin typeface="Courier New" pitchFamily="-96" charset="0"/>
              </a:rPr>
              <a:t>pomona</a:t>
            </a:r>
            <a:r>
              <a:rPr lang="en-US" sz="1800" dirty="0">
                <a:latin typeface="Courier New" pitchFamily="-96" charset="0"/>
              </a:rPr>
              <a:t>[ZLEN];</a:t>
            </a:r>
          </a:p>
        </p:txBody>
      </p:sp>
      <p:grpSp>
        <p:nvGrpSpPr>
          <p:cNvPr id="90" name="Group 24"/>
          <p:cNvGrpSpPr>
            <a:grpSpLocks/>
          </p:cNvGrpSpPr>
          <p:nvPr/>
        </p:nvGrpSpPr>
        <p:grpSpPr bwMode="auto">
          <a:xfrm>
            <a:off x="2286000" y="4193544"/>
            <a:ext cx="5435600" cy="750888"/>
            <a:chOff x="2412765" y="3429000"/>
            <a:chExt cx="5435835" cy="771209"/>
          </a:xfrm>
        </p:grpSpPr>
        <p:grpSp>
          <p:nvGrpSpPr>
            <p:cNvPr id="62492" name="Group 25"/>
            <p:cNvGrpSpPr>
              <a:grpSpLocks/>
            </p:cNvGrpSpPr>
            <p:nvPr/>
          </p:nvGrpSpPr>
          <p:grpSpPr bwMode="auto">
            <a:xfrm>
              <a:off x="2743200" y="3429000"/>
              <a:ext cx="4572000" cy="228600"/>
              <a:chOff x="1008" y="1968"/>
              <a:chExt cx="2880" cy="144"/>
            </a:xfrm>
          </p:grpSpPr>
          <p:sp>
            <p:nvSpPr>
              <p:cNvPr id="104" name="Rectangle 26"/>
              <p:cNvSpPr>
                <a:spLocks noChangeArrowheads="1"/>
              </p:cNvSpPr>
              <p:nvPr/>
            </p:nvSpPr>
            <p:spPr bwMode="auto">
              <a:xfrm>
                <a:off x="1008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dirty="0">
                    <a:latin typeface="Calibri" pitchFamily="34" charset="0"/>
                  </a:rPr>
                  <a:t>9</a:t>
                </a:r>
                <a:endParaRPr lang="en-US" sz="18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5" name="Rectangle 27"/>
              <p:cNvSpPr>
                <a:spLocks noChangeArrowheads="1"/>
              </p:cNvSpPr>
              <p:nvPr/>
            </p:nvSpPr>
            <p:spPr bwMode="auto">
              <a:xfrm>
                <a:off x="1584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dirty="0">
                    <a:latin typeface="Calibri" pitchFamily="34" charset="0"/>
                  </a:rPr>
                  <a:t>1</a:t>
                </a:r>
                <a:endParaRPr lang="en-US" sz="18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6" name="Rectangle 28"/>
              <p:cNvSpPr>
                <a:spLocks noChangeArrowheads="1"/>
              </p:cNvSpPr>
              <p:nvPr/>
            </p:nvSpPr>
            <p:spPr bwMode="auto">
              <a:xfrm>
                <a:off x="2160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dirty="0">
                    <a:latin typeface="Calibri" pitchFamily="34" charset="0"/>
                  </a:rPr>
                  <a:t>7</a:t>
                </a:r>
                <a:endParaRPr lang="en-US" sz="18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7" name="Rectangle 29"/>
              <p:cNvSpPr>
                <a:spLocks noChangeArrowheads="1"/>
              </p:cNvSpPr>
              <p:nvPr/>
            </p:nvSpPr>
            <p:spPr bwMode="auto">
              <a:xfrm>
                <a:off x="2736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dirty="0">
                    <a:latin typeface="Calibri" pitchFamily="34" charset="0"/>
                  </a:rPr>
                  <a:t>1</a:t>
                </a:r>
                <a:endParaRPr lang="en-US" sz="18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8" name="Rectangle 30"/>
              <p:cNvSpPr>
                <a:spLocks noChangeArrowheads="1"/>
              </p:cNvSpPr>
              <p:nvPr/>
            </p:nvSpPr>
            <p:spPr bwMode="auto">
              <a:xfrm>
                <a:off x="3312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dirty="0">
                    <a:latin typeface="Calibri" pitchFamily="34" charset="0"/>
                  </a:rPr>
                  <a:t>1</a:t>
                </a:r>
                <a:endParaRPr lang="en-US" sz="18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62493" name="Text Box 32"/>
            <p:cNvSpPr txBox="1">
              <a:spLocks noChangeArrowheads="1"/>
            </p:cNvSpPr>
            <p:nvPr/>
          </p:nvSpPr>
          <p:spPr bwMode="auto">
            <a:xfrm>
              <a:off x="2412765" y="3810528"/>
              <a:ext cx="668366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36</a:t>
              </a:r>
            </a:p>
          </p:txBody>
        </p:sp>
        <p:sp>
          <p:nvSpPr>
            <p:cNvPr id="62494" name="Text Box 33"/>
            <p:cNvSpPr txBox="1">
              <a:spLocks noChangeArrowheads="1"/>
            </p:cNvSpPr>
            <p:nvPr/>
          </p:nvSpPr>
          <p:spPr bwMode="auto">
            <a:xfrm>
              <a:off x="3182736" y="3823572"/>
              <a:ext cx="990643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40</a:t>
              </a:r>
            </a:p>
          </p:txBody>
        </p:sp>
        <p:sp>
          <p:nvSpPr>
            <p:cNvPr id="62495" name="Line 34"/>
            <p:cNvSpPr>
              <a:spLocks noChangeShapeType="1"/>
            </p:cNvSpPr>
            <p:nvPr/>
          </p:nvSpPr>
          <p:spPr bwMode="auto">
            <a:xfrm flipV="1">
              <a:off x="2743200" y="3643313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96" name="Line 35"/>
            <p:cNvSpPr>
              <a:spLocks noChangeShapeType="1"/>
            </p:cNvSpPr>
            <p:nvPr/>
          </p:nvSpPr>
          <p:spPr bwMode="auto">
            <a:xfrm flipV="1">
              <a:off x="36576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97" name="Text Box 36"/>
            <p:cNvSpPr txBox="1">
              <a:spLocks noChangeArrowheads="1"/>
            </p:cNvSpPr>
            <p:nvPr/>
          </p:nvSpPr>
          <p:spPr bwMode="auto">
            <a:xfrm>
              <a:off x="4097175" y="3823572"/>
              <a:ext cx="990643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44</a:t>
              </a:r>
            </a:p>
          </p:txBody>
        </p:sp>
        <p:sp>
          <p:nvSpPr>
            <p:cNvPr id="62498" name="Line 37"/>
            <p:cNvSpPr>
              <a:spLocks noChangeShapeType="1"/>
            </p:cNvSpPr>
            <p:nvPr/>
          </p:nvSpPr>
          <p:spPr bwMode="auto">
            <a:xfrm flipV="1">
              <a:off x="45720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99" name="Text Box 38"/>
            <p:cNvSpPr txBox="1">
              <a:spLocks noChangeArrowheads="1"/>
            </p:cNvSpPr>
            <p:nvPr/>
          </p:nvSpPr>
          <p:spPr bwMode="auto">
            <a:xfrm>
              <a:off x="5029078" y="3823572"/>
              <a:ext cx="990643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48</a:t>
              </a:r>
            </a:p>
          </p:txBody>
        </p:sp>
        <p:sp>
          <p:nvSpPr>
            <p:cNvPr id="62500" name="Line 39"/>
            <p:cNvSpPr>
              <a:spLocks noChangeShapeType="1"/>
            </p:cNvSpPr>
            <p:nvPr/>
          </p:nvSpPr>
          <p:spPr bwMode="auto">
            <a:xfrm flipV="1">
              <a:off x="54864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01" name="Text Box 40"/>
            <p:cNvSpPr txBox="1">
              <a:spLocks noChangeArrowheads="1"/>
            </p:cNvSpPr>
            <p:nvPr/>
          </p:nvSpPr>
          <p:spPr bwMode="auto">
            <a:xfrm>
              <a:off x="5943518" y="3823572"/>
              <a:ext cx="990642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52</a:t>
              </a:r>
            </a:p>
          </p:txBody>
        </p:sp>
        <p:sp>
          <p:nvSpPr>
            <p:cNvPr id="62502" name="Line 41"/>
            <p:cNvSpPr>
              <a:spLocks noChangeShapeType="1"/>
            </p:cNvSpPr>
            <p:nvPr/>
          </p:nvSpPr>
          <p:spPr bwMode="auto">
            <a:xfrm flipV="1">
              <a:off x="64008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03" name="Text Box 42"/>
            <p:cNvSpPr txBox="1">
              <a:spLocks noChangeArrowheads="1"/>
            </p:cNvSpPr>
            <p:nvPr/>
          </p:nvSpPr>
          <p:spPr bwMode="auto">
            <a:xfrm>
              <a:off x="6857957" y="3823572"/>
              <a:ext cx="990643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56</a:t>
              </a:r>
            </a:p>
          </p:txBody>
        </p:sp>
        <p:sp>
          <p:nvSpPr>
            <p:cNvPr id="62504" name="Line 43"/>
            <p:cNvSpPr>
              <a:spLocks noChangeShapeType="1"/>
            </p:cNvSpPr>
            <p:nvPr/>
          </p:nvSpPr>
          <p:spPr bwMode="auto">
            <a:xfrm flipV="1">
              <a:off x="73152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076270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 pitchFamily="-96" charset="0"/>
              </a:rPr>
              <a:t>Array Accessing Example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4615601"/>
            <a:ext cx="8229600" cy="1958322"/>
          </a:xfrm>
        </p:spPr>
        <p:txBody>
          <a:bodyPr>
            <a:normAutofit/>
          </a:bodyPr>
          <a:lstStyle/>
          <a:p>
            <a:pPr marL="498475" indent="-342900">
              <a:spcBef>
                <a:spcPct val="25000"/>
              </a:spcBef>
              <a:buClr>
                <a:schemeClr val="hlink"/>
              </a:buClr>
              <a:buSzPct val="75000"/>
            </a:pPr>
            <a:r>
              <a:rPr lang="en-US" sz="2000" dirty="0">
                <a:latin typeface="Calibri" pitchFamily="-96" charset="0"/>
              </a:rPr>
              <a:t>Register </a:t>
            </a:r>
            <a:r>
              <a:rPr lang="en-US" sz="2000" dirty="0">
                <a:latin typeface="Courier New" pitchFamily="-96" charset="0"/>
              </a:rPr>
              <a:t>%</a:t>
            </a:r>
            <a:r>
              <a:rPr lang="en-US" sz="2000" dirty="0" err="1">
                <a:latin typeface="Courier New" pitchFamily="-96" charset="0"/>
              </a:rPr>
              <a:t>rdi</a:t>
            </a:r>
            <a:r>
              <a:rPr lang="en-US" sz="2000" dirty="0">
                <a:latin typeface="Calibri" pitchFamily="-96" charset="0"/>
              </a:rPr>
              <a:t> contains starting address of array</a:t>
            </a:r>
          </a:p>
          <a:p>
            <a:pPr marL="498475" indent="-342900">
              <a:spcBef>
                <a:spcPct val="25000"/>
              </a:spcBef>
              <a:buClr>
                <a:schemeClr val="hlink"/>
              </a:buClr>
              <a:buSzPct val="75000"/>
            </a:pPr>
            <a:r>
              <a:rPr lang="en-US" sz="2000" dirty="0">
                <a:latin typeface="Calibri" pitchFamily="-96" charset="0"/>
              </a:rPr>
              <a:t>Register </a:t>
            </a:r>
            <a:r>
              <a:rPr lang="en-US" sz="2000" dirty="0">
                <a:latin typeface="Courier New" pitchFamily="-96" charset="0"/>
              </a:rPr>
              <a:t>%</a:t>
            </a:r>
            <a:r>
              <a:rPr lang="en-US" sz="2000" dirty="0" err="1">
                <a:latin typeface="Courier New" pitchFamily="-96" charset="0"/>
              </a:rPr>
              <a:t>rsi</a:t>
            </a:r>
            <a:r>
              <a:rPr lang="en-US" sz="2000" dirty="0">
                <a:latin typeface="Calibri" pitchFamily="-96" charset="0"/>
              </a:rPr>
              <a:t> contains array index</a:t>
            </a:r>
          </a:p>
          <a:p>
            <a:pPr marL="498475" indent="-342900">
              <a:spcBef>
                <a:spcPct val="25000"/>
              </a:spcBef>
              <a:buClr>
                <a:schemeClr val="hlink"/>
              </a:buClr>
              <a:buSzPct val="75000"/>
            </a:pPr>
            <a:r>
              <a:rPr lang="en-US" sz="2000" dirty="0">
                <a:latin typeface="Calibri" pitchFamily="-96" charset="0"/>
              </a:rPr>
              <a:t>Desired digit at  </a:t>
            </a:r>
            <a:r>
              <a:rPr lang="en-US" sz="2000" dirty="0">
                <a:latin typeface="Courier New" pitchFamily="-96" charset="0"/>
              </a:rPr>
              <a:t>%</a:t>
            </a:r>
            <a:r>
              <a:rPr lang="en-US" sz="2000" dirty="0" err="1">
                <a:latin typeface="Courier New" pitchFamily="-96" charset="0"/>
              </a:rPr>
              <a:t>rdi</a:t>
            </a:r>
            <a:r>
              <a:rPr lang="en-US" sz="2000" dirty="0">
                <a:latin typeface="Courier New" pitchFamily="-96" charset="0"/>
              </a:rPr>
              <a:t> + 4*%</a:t>
            </a:r>
            <a:r>
              <a:rPr lang="en-US" sz="2000" dirty="0" err="1">
                <a:latin typeface="Courier New" pitchFamily="-96" charset="0"/>
              </a:rPr>
              <a:t>rsi</a:t>
            </a:r>
            <a:endParaRPr lang="en-US" sz="2000" dirty="0">
              <a:latin typeface="Calibri" pitchFamily="-96" charset="0"/>
            </a:endParaRPr>
          </a:p>
          <a:p>
            <a:pPr marL="498475" indent="-342900">
              <a:spcBef>
                <a:spcPct val="25000"/>
              </a:spcBef>
              <a:buClr>
                <a:schemeClr val="hlink"/>
              </a:buClr>
              <a:buSzPct val="75000"/>
            </a:pPr>
            <a:r>
              <a:rPr lang="en-US" sz="2000" dirty="0">
                <a:latin typeface="Calibri" pitchFamily="-96" charset="0"/>
              </a:rPr>
              <a:t>Use memory reference </a:t>
            </a:r>
            <a:r>
              <a:rPr lang="en-US" sz="2000" dirty="0">
                <a:latin typeface="Courier New" pitchFamily="-96" charset="0"/>
              </a:rPr>
              <a:t>(%rdi,%rsi,4)</a:t>
            </a:r>
            <a:endParaRPr lang="en-US" sz="2000" dirty="0">
              <a:latin typeface="Calibri" pitchFamily="-96" charset="0"/>
            </a:endParaRPr>
          </a:p>
        </p:txBody>
      </p:sp>
      <p:sp>
        <p:nvSpPr>
          <p:cNvPr id="64515" name="Rectangle 4"/>
          <p:cNvSpPr>
            <a:spLocks noChangeArrowheads="1"/>
          </p:cNvSpPr>
          <p:nvPr/>
        </p:nvSpPr>
        <p:spPr bwMode="auto">
          <a:xfrm>
            <a:off x="1427162" y="2319329"/>
            <a:ext cx="6864350" cy="9207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0487" tIns="44450" rIns="90487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 b="1" dirty="0">
                <a:latin typeface="Courier New" pitchFamily="-96" charset="0"/>
              </a:rPr>
              <a:t>int </a:t>
            </a:r>
            <a:r>
              <a:rPr lang="en-US" sz="1800" b="1" dirty="0" err="1">
                <a:latin typeface="Courier New" pitchFamily="-96" charset="0"/>
              </a:rPr>
              <a:t>get_digit</a:t>
            </a:r>
            <a:r>
              <a:rPr lang="en-US" sz="1800" b="1" dirty="0">
                <a:latin typeface="Courier New" pitchFamily="-96" charset="0"/>
              </a:rPr>
              <a:t>(</a:t>
            </a:r>
            <a:r>
              <a:rPr lang="en-US" b="1" dirty="0">
                <a:latin typeface="Courier New" pitchFamily="-96" charset="0"/>
              </a:rPr>
              <a:t>int *</a:t>
            </a:r>
            <a:r>
              <a:rPr lang="en-US" sz="1800" b="1" dirty="0">
                <a:latin typeface="Courier New" pitchFamily="-96" charset="0"/>
              </a:rPr>
              <a:t> z, int digit){</a:t>
            </a:r>
          </a:p>
          <a:p>
            <a:pPr eaLnBrk="0" hangingPunct="0"/>
            <a:r>
              <a:rPr lang="en-US" sz="1800" b="1" dirty="0">
                <a:latin typeface="Courier New" pitchFamily="-96" charset="0"/>
              </a:rPr>
              <a:t>  return z[digit];</a:t>
            </a:r>
          </a:p>
          <a:p>
            <a:pPr eaLnBrk="0" hangingPunct="0"/>
            <a:r>
              <a:rPr lang="en-US" sz="1800" b="1" dirty="0">
                <a:latin typeface="Courier New" pitchFamily="-96" charset="0"/>
              </a:rPr>
              <a:t>}</a:t>
            </a:r>
          </a:p>
        </p:txBody>
      </p:sp>
      <p:sp>
        <p:nvSpPr>
          <p:cNvPr id="64516" name="Rectangle 5"/>
          <p:cNvSpPr>
            <a:spLocks noChangeArrowheads="1"/>
          </p:cNvSpPr>
          <p:nvPr/>
        </p:nvSpPr>
        <p:spPr bwMode="auto">
          <a:xfrm>
            <a:off x="1432158" y="3467465"/>
            <a:ext cx="6859354" cy="36676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0487" tIns="44450" rIns="90487" bIns="44450">
            <a:prstTxWarp prst="textNoShape">
              <a:avLst/>
            </a:prstTxWarp>
            <a:spAutoFit/>
          </a:bodyPr>
          <a:lstStyle/>
          <a:p>
            <a:pPr eaLnBrk="0" hangingPunct="0">
              <a:tabLst>
                <a:tab pos="342900" algn="l"/>
                <a:tab pos="2628900" algn="l"/>
              </a:tabLst>
            </a:pPr>
            <a:r>
              <a:rPr lang="cs-CZ" sz="1800" b="1" dirty="0" err="1">
                <a:latin typeface="Courier New" pitchFamily="-96" charset="0"/>
              </a:rPr>
              <a:t>movl</a:t>
            </a:r>
            <a:r>
              <a:rPr lang="cs-CZ" sz="1800" b="1" dirty="0">
                <a:latin typeface="Courier New" pitchFamily="-96" charset="0"/>
              </a:rPr>
              <a:t> (%rdi,%rsi,4), %</a:t>
            </a:r>
            <a:r>
              <a:rPr lang="cs-CZ" sz="1800" b="1" dirty="0" err="1">
                <a:latin typeface="Courier New" pitchFamily="-96" charset="0"/>
              </a:rPr>
              <a:t>eax</a:t>
            </a:r>
            <a:r>
              <a:rPr lang="en-US" sz="1800" b="1" dirty="0">
                <a:latin typeface="Courier New" pitchFamily="-96" charset="0"/>
              </a:rPr>
              <a:t>  # z[digit]</a:t>
            </a:r>
          </a:p>
        </p:txBody>
      </p:sp>
      <p:sp>
        <p:nvSpPr>
          <p:cNvPr id="64518" name="Text Box 31"/>
          <p:cNvSpPr txBox="1">
            <a:spLocks noChangeArrowheads="1"/>
          </p:cNvSpPr>
          <p:nvPr/>
        </p:nvSpPr>
        <p:spPr bwMode="auto">
          <a:xfrm>
            <a:off x="76201" y="1408113"/>
            <a:ext cx="2479532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r" eaLnBrk="0" hangingPunct="0"/>
            <a:r>
              <a:rPr lang="en-US" sz="1800" dirty="0" err="1">
                <a:latin typeface="Courier New" pitchFamily="-96" charset="0"/>
              </a:rPr>
              <a:t>zip_code</a:t>
            </a:r>
            <a:r>
              <a:rPr lang="en-US" sz="1800" dirty="0">
                <a:latin typeface="Courier New" pitchFamily="-96" charset="0"/>
              </a:rPr>
              <a:t> </a:t>
            </a:r>
            <a:r>
              <a:rPr lang="en-US" dirty="0" err="1">
                <a:latin typeface="Courier New" pitchFamily="-96" charset="0"/>
              </a:rPr>
              <a:t>pomona</a:t>
            </a:r>
            <a:r>
              <a:rPr lang="en-US" sz="1800" dirty="0">
                <a:latin typeface="Courier New" pitchFamily="-96" charset="0"/>
              </a:rPr>
              <a:t>;</a:t>
            </a:r>
          </a:p>
        </p:txBody>
      </p:sp>
      <p:grpSp>
        <p:nvGrpSpPr>
          <p:cNvPr id="64519" name="Group 24"/>
          <p:cNvGrpSpPr>
            <a:grpSpLocks/>
          </p:cNvGrpSpPr>
          <p:nvPr/>
        </p:nvGrpSpPr>
        <p:grpSpPr bwMode="auto">
          <a:xfrm>
            <a:off x="2184400" y="1455738"/>
            <a:ext cx="5435600" cy="750887"/>
            <a:chOff x="2412765" y="3429000"/>
            <a:chExt cx="5435835" cy="771209"/>
          </a:xfrm>
        </p:grpSpPr>
        <p:grpSp>
          <p:nvGrpSpPr>
            <p:cNvPr id="64520" name="Group 25"/>
            <p:cNvGrpSpPr>
              <a:grpSpLocks/>
            </p:cNvGrpSpPr>
            <p:nvPr/>
          </p:nvGrpSpPr>
          <p:grpSpPr bwMode="auto">
            <a:xfrm>
              <a:off x="2743200" y="3429000"/>
              <a:ext cx="4572000" cy="228600"/>
              <a:chOff x="1008" y="1968"/>
              <a:chExt cx="2880" cy="144"/>
            </a:xfrm>
          </p:grpSpPr>
          <p:sp>
            <p:nvSpPr>
              <p:cNvPr id="23" name="Rectangle 26"/>
              <p:cNvSpPr>
                <a:spLocks noChangeArrowheads="1"/>
              </p:cNvSpPr>
              <p:nvPr/>
            </p:nvSpPr>
            <p:spPr bwMode="auto">
              <a:xfrm>
                <a:off x="1008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dirty="0">
                    <a:latin typeface="Calibri" pitchFamily="34" charset="0"/>
                  </a:rPr>
                  <a:t>9</a:t>
                </a:r>
                <a:endParaRPr lang="en-US" sz="18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4" name="Rectangle 27"/>
              <p:cNvSpPr>
                <a:spLocks noChangeArrowheads="1"/>
              </p:cNvSpPr>
              <p:nvPr/>
            </p:nvSpPr>
            <p:spPr bwMode="auto">
              <a:xfrm>
                <a:off x="1584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dirty="0">
                    <a:latin typeface="Calibri" pitchFamily="34" charset="0"/>
                  </a:rPr>
                  <a:t>1</a:t>
                </a:r>
                <a:endParaRPr lang="en-US" sz="18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5" name="Rectangle 28"/>
              <p:cNvSpPr>
                <a:spLocks noChangeArrowheads="1"/>
              </p:cNvSpPr>
              <p:nvPr/>
            </p:nvSpPr>
            <p:spPr bwMode="auto">
              <a:xfrm>
                <a:off x="2160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dirty="0">
                    <a:latin typeface="Calibri" pitchFamily="34" charset="0"/>
                  </a:rPr>
                  <a:t>7</a:t>
                </a:r>
                <a:endParaRPr lang="en-US" sz="18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26" name="Rectangle 29"/>
              <p:cNvSpPr>
                <a:spLocks noChangeArrowheads="1"/>
              </p:cNvSpPr>
              <p:nvPr/>
            </p:nvSpPr>
            <p:spPr bwMode="auto">
              <a:xfrm>
                <a:off x="2736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sz="1800" dirty="0">
                    <a:latin typeface="Calibri" pitchFamily="34" charset="0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27" name="Rectangle 30"/>
              <p:cNvSpPr>
                <a:spLocks noChangeArrowheads="1"/>
              </p:cNvSpPr>
              <p:nvPr/>
            </p:nvSpPr>
            <p:spPr bwMode="auto">
              <a:xfrm>
                <a:off x="3312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dirty="0">
                    <a:latin typeface="Calibri" pitchFamily="34" charset="0"/>
                  </a:rPr>
                  <a:t>1</a:t>
                </a:r>
                <a:endParaRPr lang="en-US" sz="18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64521" name="Text Box 32"/>
            <p:cNvSpPr txBox="1">
              <a:spLocks noChangeArrowheads="1"/>
            </p:cNvSpPr>
            <p:nvPr/>
          </p:nvSpPr>
          <p:spPr bwMode="auto">
            <a:xfrm>
              <a:off x="2412765" y="3810528"/>
              <a:ext cx="668366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16</a:t>
              </a:r>
            </a:p>
          </p:txBody>
        </p:sp>
        <p:sp>
          <p:nvSpPr>
            <p:cNvPr id="64522" name="Text Box 33"/>
            <p:cNvSpPr txBox="1">
              <a:spLocks noChangeArrowheads="1"/>
            </p:cNvSpPr>
            <p:nvPr/>
          </p:nvSpPr>
          <p:spPr bwMode="auto">
            <a:xfrm>
              <a:off x="3182736" y="3823572"/>
              <a:ext cx="990643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20</a:t>
              </a:r>
            </a:p>
          </p:txBody>
        </p:sp>
        <p:sp>
          <p:nvSpPr>
            <p:cNvPr id="64523" name="Line 34"/>
            <p:cNvSpPr>
              <a:spLocks noChangeShapeType="1"/>
            </p:cNvSpPr>
            <p:nvPr/>
          </p:nvSpPr>
          <p:spPr bwMode="auto">
            <a:xfrm flipV="1">
              <a:off x="2743200" y="3643313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524" name="Line 35"/>
            <p:cNvSpPr>
              <a:spLocks noChangeShapeType="1"/>
            </p:cNvSpPr>
            <p:nvPr/>
          </p:nvSpPr>
          <p:spPr bwMode="auto">
            <a:xfrm flipV="1">
              <a:off x="36576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525" name="Text Box 36"/>
            <p:cNvSpPr txBox="1">
              <a:spLocks noChangeArrowheads="1"/>
            </p:cNvSpPr>
            <p:nvPr/>
          </p:nvSpPr>
          <p:spPr bwMode="auto">
            <a:xfrm>
              <a:off x="4097175" y="3823572"/>
              <a:ext cx="990643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24</a:t>
              </a:r>
            </a:p>
          </p:txBody>
        </p:sp>
        <p:sp>
          <p:nvSpPr>
            <p:cNvPr id="64526" name="Line 37"/>
            <p:cNvSpPr>
              <a:spLocks noChangeShapeType="1"/>
            </p:cNvSpPr>
            <p:nvPr/>
          </p:nvSpPr>
          <p:spPr bwMode="auto">
            <a:xfrm flipV="1">
              <a:off x="45720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527" name="Text Box 38"/>
            <p:cNvSpPr txBox="1">
              <a:spLocks noChangeArrowheads="1"/>
            </p:cNvSpPr>
            <p:nvPr/>
          </p:nvSpPr>
          <p:spPr bwMode="auto">
            <a:xfrm>
              <a:off x="5029078" y="3823572"/>
              <a:ext cx="990643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28</a:t>
              </a:r>
            </a:p>
          </p:txBody>
        </p:sp>
        <p:sp>
          <p:nvSpPr>
            <p:cNvPr id="64528" name="Line 39"/>
            <p:cNvSpPr>
              <a:spLocks noChangeShapeType="1"/>
            </p:cNvSpPr>
            <p:nvPr/>
          </p:nvSpPr>
          <p:spPr bwMode="auto">
            <a:xfrm flipV="1">
              <a:off x="54864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529" name="Text Box 40"/>
            <p:cNvSpPr txBox="1">
              <a:spLocks noChangeArrowheads="1"/>
            </p:cNvSpPr>
            <p:nvPr/>
          </p:nvSpPr>
          <p:spPr bwMode="auto">
            <a:xfrm>
              <a:off x="5943518" y="3823572"/>
              <a:ext cx="990642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32</a:t>
              </a:r>
            </a:p>
          </p:txBody>
        </p:sp>
        <p:sp>
          <p:nvSpPr>
            <p:cNvPr id="64530" name="Line 41"/>
            <p:cNvSpPr>
              <a:spLocks noChangeShapeType="1"/>
            </p:cNvSpPr>
            <p:nvPr/>
          </p:nvSpPr>
          <p:spPr bwMode="auto">
            <a:xfrm flipV="1">
              <a:off x="64008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531" name="Text Box 42"/>
            <p:cNvSpPr txBox="1">
              <a:spLocks noChangeArrowheads="1"/>
            </p:cNvSpPr>
            <p:nvPr/>
          </p:nvSpPr>
          <p:spPr bwMode="auto">
            <a:xfrm>
              <a:off x="6857957" y="3823572"/>
              <a:ext cx="990643" cy="37663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>
                  <a:latin typeface="Calibri" pitchFamily="-96" charset="0"/>
                </a:rPr>
                <a:t>36</a:t>
              </a:r>
            </a:p>
          </p:txBody>
        </p:sp>
        <p:sp>
          <p:nvSpPr>
            <p:cNvPr id="64532" name="Line 43"/>
            <p:cNvSpPr>
              <a:spLocks noChangeShapeType="1"/>
            </p:cNvSpPr>
            <p:nvPr/>
          </p:nvSpPr>
          <p:spPr bwMode="auto">
            <a:xfrm flipV="1">
              <a:off x="73152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DEFDC59-820F-115A-E54D-D83004E325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4699182"/>
              </p:ext>
            </p:extLst>
          </p:nvPr>
        </p:nvGraphicFramePr>
        <p:xfrm>
          <a:off x="5791200" y="0"/>
          <a:ext cx="3352800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Register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Use(s)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rdi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rsi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digit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3255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libri" pitchFamily="-96" charset="0"/>
              </a:rPr>
              <a:t>Exercise : Array Loop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C7B1A96-FC15-3945-9D3B-D80EA97F13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9162324"/>
              </p:ext>
            </p:extLst>
          </p:nvPr>
        </p:nvGraphicFramePr>
        <p:xfrm>
          <a:off x="6471313" y="-13648"/>
          <a:ext cx="2667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607">
                  <a:extLst>
                    <a:ext uri="{9D8B030D-6E8A-4147-A177-3AD203B41FA5}">
                      <a16:colId xmlns:a16="http://schemas.microsoft.com/office/drawing/2014/main" val="3324061568"/>
                    </a:ext>
                  </a:extLst>
                </a:gridCol>
                <a:gridCol w="1309393">
                  <a:extLst>
                    <a:ext uri="{9D8B030D-6E8A-4147-A177-3AD203B41FA5}">
                      <a16:colId xmlns:a16="http://schemas.microsoft.com/office/drawing/2014/main" val="2911623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Variable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Register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7469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urier" pitchFamily="2" charset="0"/>
                        </a:rPr>
                        <a:t>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ourier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3750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urier" pitchFamily="2" charset="0"/>
                        </a:rPr>
                        <a:t>sum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urier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163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latin typeface="Courier" pitchFamily="2" charset="0"/>
                        </a:rPr>
                        <a:t>i</a:t>
                      </a:r>
                      <a:endParaRPr lang="en-US" dirty="0">
                        <a:latin typeface="Courier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urier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32263"/>
                  </a:ext>
                </a:extLst>
              </a:tr>
            </a:tbl>
          </a:graphicData>
        </a:graphic>
      </p:graphicFrame>
      <p:sp>
        <p:nvSpPr>
          <p:cNvPr id="8" name="Rectangle 2">
            <a:extLst>
              <a:ext uri="{FF2B5EF4-FFF2-40B4-BE49-F238E27FC236}">
                <a16:creationId xmlns:a16="http://schemas.microsoft.com/office/drawing/2014/main" id="{520E61EA-5F5F-344A-9188-8B3AE91E7B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302" y="1655549"/>
            <a:ext cx="4176738" cy="313675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b="1" dirty="0" err="1">
                <a:latin typeface="Courier New" pitchFamily="49" charset="0"/>
              </a:rPr>
              <a:t>array_loop</a:t>
            </a:r>
            <a:r>
              <a:rPr lang="en-US" b="1" dirty="0">
                <a:latin typeface="Courier New" pitchFamily="49" charset="0"/>
              </a:rPr>
              <a:t>:              </a:t>
            </a: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b="1" dirty="0">
                <a:latin typeface="Courier New" pitchFamily="49" charset="0"/>
              </a:rPr>
              <a:t>  </a:t>
            </a:r>
            <a:r>
              <a:rPr lang="en-US" b="1" dirty="0" err="1">
                <a:latin typeface="Courier New" pitchFamily="49" charset="0"/>
              </a:rPr>
              <a:t>movl</a:t>
            </a:r>
            <a:r>
              <a:rPr lang="en-US" b="1" dirty="0">
                <a:latin typeface="Courier New" pitchFamily="49" charset="0"/>
              </a:rPr>
              <a:t>    $0, %</a:t>
            </a:r>
            <a:r>
              <a:rPr lang="en-US" b="1" dirty="0" err="1">
                <a:latin typeface="Courier New" pitchFamily="49" charset="0"/>
              </a:rPr>
              <a:t>esi</a:t>
            </a:r>
            <a:endParaRPr lang="en-US" b="1" dirty="0">
              <a:latin typeface="Courier New" pitchFamily="49" charset="0"/>
            </a:endParaRP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b="1" dirty="0">
                <a:latin typeface="Courier New" pitchFamily="49" charset="0"/>
              </a:rPr>
              <a:t>  </a:t>
            </a:r>
            <a:r>
              <a:rPr lang="en-US" b="1" dirty="0" err="1">
                <a:latin typeface="Courier New" pitchFamily="49" charset="0"/>
              </a:rPr>
              <a:t>xorl</a:t>
            </a:r>
            <a:r>
              <a:rPr lang="en-US" b="1" dirty="0">
                <a:latin typeface="Courier New" pitchFamily="49" charset="0"/>
              </a:rPr>
              <a:t>    %</a:t>
            </a:r>
            <a:r>
              <a:rPr lang="en-US" b="1" dirty="0" err="1">
                <a:latin typeface="Courier New" pitchFamily="49" charset="0"/>
              </a:rPr>
              <a:t>eax</a:t>
            </a:r>
            <a:r>
              <a:rPr lang="en-US" b="1" dirty="0">
                <a:latin typeface="Courier New" pitchFamily="49" charset="0"/>
              </a:rPr>
              <a:t>, %</a:t>
            </a:r>
            <a:r>
              <a:rPr lang="en-US" b="1" dirty="0" err="1">
                <a:latin typeface="Courier New" pitchFamily="49" charset="0"/>
              </a:rPr>
              <a:t>eax</a:t>
            </a:r>
            <a:endParaRPr lang="en-US" b="1" dirty="0">
              <a:latin typeface="Courier New" pitchFamily="49" charset="0"/>
            </a:endParaRP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b="1" dirty="0">
                <a:latin typeface="Courier New" pitchFamily="49" charset="0"/>
              </a:rPr>
              <a:t>  </a:t>
            </a:r>
            <a:r>
              <a:rPr lang="en-US" b="1" dirty="0" err="1">
                <a:latin typeface="Courier New" pitchFamily="49" charset="0"/>
              </a:rPr>
              <a:t>jmp</a:t>
            </a:r>
            <a:r>
              <a:rPr lang="en-US" b="1" dirty="0">
                <a:latin typeface="Courier New" pitchFamily="49" charset="0"/>
              </a:rPr>
              <a:t>	 L2</a:t>
            </a: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b="1" dirty="0">
                <a:latin typeface="Courier New" pitchFamily="49" charset="0"/>
              </a:rPr>
              <a:t>L1:                         </a:t>
            </a: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b="1" dirty="0">
                <a:latin typeface="Courier New" pitchFamily="49" charset="0"/>
              </a:rPr>
              <a:t>  </a:t>
            </a:r>
            <a:r>
              <a:rPr lang="en-US" b="1" dirty="0" err="1">
                <a:latin typeface="Courier New" pitchFamily="49" charset="0"/>
              </a:rPr>
              <a:t>addl</a:t>
            </a:r>
            <a:r>
              <a:rPr lang="en-US" b="1" dirty="0">
                <a:latin typeface="Courier New" pitchFamily="49" charset="0"/>
              </a:rPr>
              <a:t>    (%rdi,%rsi,4), %</a:t>
            </a:r>
            <a:r>
              <a:rPr lang="en-US" b="1" dirty="0" err="1">
                <a:latin typeface="Courier New" pitchFamily="49" charset="0"/>
              </a:rPr>
              <a:t>eax</a:t>
            </a:r>
            <a:endParaRPr lang="en-US" b="1" dirty="0">
              <a:latin typeface="Courier New" pitchFamily="49" charset="0"/>
            </a:endParaRP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b="1" dirty="0">
                <a:latin typeface="Courier New" pitchFamily="49" charset="0"/>
              </a:rPr>
              <a:t>  </a:t>
            </a:r>
            <a:r>
              <a:rPr lang="en-US" b="1" dirty="0" err="1">
                <a:latin typeface="Courier New" pitchFamily="49" charset="0"/>
              </a:rPr>
              <a:t>incq</a:t>
            </a:r>
            <a:r>
              <a:rPr lang="en-US" b="1" dirty="0">
                <a:latin typeface="Courier New" pitchFamily="49" charset="0"/>
              </a:rPr>
              <a:t>    %</a:t>
            </a:r>
            <a:r>
              <a:rPr lang="en-US" b="1" dirty="0" err="1">
                <a:latin typeface="Courier New" pitchFamily="49" charset="0"/>
              </a:rPr>
              <a:t>rsi</a:t>
            </a:r>
            <a:endParaRPr lang="en-US" b="1" dirty="0">
              <a:latin typeface="Courier New" pitchFamily="49" charset="0"/>
            </a:endParaRP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b="1" dirty="0">
                <a:latin typeface="Courier New" pitchFamily="49" charset="0"/>
              </a:rPr>
              <a:t>L2:</a:t>
            </a: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b="1" dirty="0">
                <a:latin typeface="Courier New" pitchFamily="49" charset="0"/>
              </a:rPr>
              <a:t>  </a:t>
            </a:r>
            <a:r>
              <a:rPr lang="en-US" b="1" dirty="0" err="1">
                <a:latin typeface="Courier New" pitchFamily="49" charset="0"/>
              </a:rPr>
              <a:t>cmpq</a:t>
            </a:r>
            <a:r>
              <a:rPr lang="en-US" b="1" dirty="0">
                <a:latin typeface="Courier New" pitchFamily="49" charset="0"/>
              </a:rPr>
              <a:t>    $5, %</a:t>
            </a:r>
            <a:r>
              <a:rPr lang="en-US" b="1" dirty="0" err="1">
                <a:latin typeface="Courier New" pitchFamily="49" charset="0"/>
              </a:rPr>
              <a:t>rsi</a:t>
            </a:r>
            <a:endParaRPr lang="en-US" b="1" dirty="0">
              <a:latin typeface="Courier New" pitchFamily="49" charset="0"/>
            </a:endParaRP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b="1" dirty="0">
                <a:latin typeface="Courier New" pitchFamily="49" charset="0"/>
              </a:rPr>
              <a:t>  </a:t>
            </a:r>
            <a:r>
              <a:rPr lang="en-US" b="1" dirty="0" err="1">
                <a:latin typeface="Courier New" pitchFamily="49" charset="0"/>
              </a:rPr>
              <a:t>jl</a:t>
            </a:r>
            <a:r>
              <a:rPr lang="en-US" b="1" dirty="0">
                <a:latin typeface="Courier New" pitchFamily="49" charset="0"/>
              </a:rPr>
              <a:t>     L1</a:t>
            </a: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b="1" dirty="0">
                <a:latin typeface="Courier New" pitchFamily="49" charset="0"/>
              </a:rPr>
              <a:t>  </a:t>
            </a:r>
            <a:r>
              <a:rPr lang="en-US" b="1" dirty="0" err="1">
                <a:latin typeface="Courier New" pitchFamily="49" charset="0"/>
              </a:rPr>
              <a:t>retq</a:t>
            </a:r>
            <a:endParaRPr lang="en-US" b="1" dirty="0">
              <a:latin typeface="Courier New" pitchFamily="49" charset="0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1B23B0CB-46A9-7D43-915C-593D3C1DF8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1655549"/>
            <a:ext cx="4172254" cy="313675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0487" tIns="44450" rIns="90487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 b="1" dirty="0">
                <a:latin typeface="Courier New" pitchFamily="-96" charset="0"/>
              </a:rPr>
              <a:t>int </a:t>
            </a:r>
            <a:r>
              <a:rPr lang="en-US" sz="1800" b="1" dirty="0" err="1">
                <a:latin typeface="Courier New" pitchFamily="-96" charset="0"/>
              </a:rPr>
              <a:t>array_loop</a:t>
            </a:r>
            <a:r>
              <a:rPr lang="en-US" sz="1800" b="1" dirty="0">
                <a:latin typeface="Courier New" pitchFamily="-96" charset="0"/>
              </a:rPr>
              <a:t>(int * z) {</a:t>
            </a:r>
          </a:p>
          <a:p>
            <a:pPr eaLnBrk="0" hangingPunct="0"/>
            <a:r>
              <a:rPr lang="en-US" sz="1800" b="1" dirty="0">
                <a:latin typeface="Courier New" pitchFamily="-96" charset="0"/>
              </a:rPr>
              <a:t>  </a:t>
            </a:r>
            <a:r>
              <a:rPr lang="en-US" b="1" dirty="0">
                <a:latin typeface="Courier New" pitchFamily="-96" charset="0"/>
              </a:rPr>
              <a:t>int</a:t>
            </a:r>
            <a:r>
              <a:rPr lang="en-US" sz="1800" b="1" dirty="0">
                <a:latin typeface="Courier New" pitchFamily="-96" charset="0"/>
              </a:rPr>
              <a:t> </a:t>
            </a:r>
            <a:r>
              <a:rPr lang="en-US" b="1" dirty="0">
                <a:latin typeface="Courier New" pitchFamily="-96" charset="0"/>
              </a:rPr>
              <a:t>sum = ______</a:t>
            </a:r>
            <a:r>
              <a:rPr lang="en-US" sz="1800" b="1" dirty="0">
                <a:latin typeface="Courier New" pitchFamily="-96" charset="0"/>
              </a:rPr>
              <a:t>;</a:t>
            </a:r>
          </a:p>
          <a:p>
            <a:pPr eaLnBrk="0" hangingPunct="0"/>
            <a:r>
              <a:rPr lang="en-US" b="1" dirty="0">
                <a:latin typeface="Courier New" pitchFamily="-96" charset="0"/>
              </a:rPr>
              <a:t>  int </a:t>
            </a:r>
            <a:r>
              <a:rPr lang="en-US" b="1" dirty="0" err="1">
                <a:latin typeface="Courier New" pitchFamily="-96" charset="0"/>
              </a:rPr>
              <a:t>i</a:t>
            </a:r>
            <a:r>
              <a:rPr lang="en-US" b="1" dirty="0">
                <a:latin typeface="Courier New" pitchFamily="-96" charset="0"/>
              </a:rPr>
              <a:t>;</a:t>
            </a:r>
          </a:p>
          <a:p>
            <a:pPr eaLnBrk="0" hangingPunct="0"/>
            <a:endParaRPr lang="en-US" sz="1800" b="1" dirty="0">
              <a:latin typeface="Courier New" pitchFamily="-96" charset="0"/>
            </a:endParaRPr>
          </a:p>
          <a:p>
            <a:pPr eaLnBrk="0" hangingPunct="0"/>
            <a:r>
              <a:rPr lang="en-US" sz="1800" b="1" dirty="0">
                <a:latin typeface="Courier New" pitchFamily="-96" charset="0"/>
              </a:rPr>
              <a:t>  for(</a:t>
            </a:r>
            <a:r>
              <a:rPr lang="en-US" sz="1800" b="1" dirty="0" err="1">
                <a:latin typeface="Courier New" pitchFamily="-96" charset="0"/>
              </a:rPr>
              <a:t>i</a:t>
            </a:r>
            <a:r>
              <a:rPr lang="en-US" sz="1800" b="1" dirty="0">
                <a:latin typeface="Courier New" pitchFamily="-96" charset="0"/>
              </a:rPr>
              <a:t> = ___; </a:t>
            </a:r>
            <a:r>
              <a:rPr lang="en-US" sz="1800" b="1" dirty="0" err="1">
                <a:latin typeface="Courier New" pitchFamily="-96" charset="0"/>
              </a:rPr>
              <a:t>i</a:t>
            </a:r>
            <a:r>
              <a:rPr lang="en-US" sz="1800" b="1" dirty="0">
                <a:latin typeface="Courier New" pitchFamily="-96" charset="0"/>
              </a:rPr>
              <a:t> &lt; </a:t>
            </a:r>
            <a:r>
              <a:rPr lang="en-US" b="1" dirty="0">
                <a:latin typeface="Courier New" pitchFamily="-96" charset="0"/>
              </a:rPr>
              <a:t>___</a:t>
            </a:r>
            <a:r>
              <a:rPr lang="en-US" sz="1800" b="1" dirty="0">
                <a:latin typeface="Courier New" pitchFamily="-96" charset="0"/>
              </a:rPr>
              <a:t>; </a:t>
            </a:r>
            <a:r>
              <a:rPr lang="en-US" b="1" dirty="0">
                <a:latin typeface="Courier New" pitchFamily="-96" charset="0"/>
              </a:rPr>
              <a:t>___ </a:t>
            </a:r>
            <a:r>
              <a:rPr lang="en-US" sz="1800" b="1" dirty="0">
                <a:latin typeface="Courier New" pitchFamily="-96" charset="0"/>
              </a:rPr>
              <a:t>)</a:t>
            </a:r>
          </a:p>
          <a:p>
            <a:pPr eaLnBrk="0" hangingPunct="0"/>
            <a:endParaRPr lang="en-US" sz="1800" b="1" dirty="0">
              <a:latin typeface="Courier New" pitchFamily="-96" charset="0"/>
            </a:endParaRPr>
          </a:p>
          <a:p>
            <a:pPr eaLnBrk="0" hangingPunct="0"/>
            <a:r>
              <a:rPr lang="en-US" sz="1800" b="1" dirty="0">
                <a:latin typeface="Courier New" pitchFamily="-96" charset="0"/>
              </a:rPr>
              <a:t>    sum = _______;</a:t>
            </a:r>
          </a:p>
          <a:p>
            <a:pPr eaLnBrk="0" hangingPunct="0"/>
            <a:endParaRPr lang="en-US" sz="1800" b="1" dirty="0">
              <a:latin typeface="Courier New" pitchFamily="-96" charset="0"/>
            </a:endParaRPr>
          </a:p>
          <a:p>
            <a:pPr eaLnBrk="0" hangingPunct="0"/>
            <a:r>
              <a:rPr lang="en-US" b="1" dirty="0">
                <a:latin typeface="Courier New" pitchFamily="-96" charset="0"/>
              </a:rPr>
              <a:t>  }</a:t>
            </a:r>
            <a:endParaRPr lang="en-US" sz="1800" b="1" dirty="0">
              <a:latin typeface="Courier New" pitchFamily="-96" charset="0"/>
            </a:endParaRPr>
          </a:p>
          <a:p>
            <a:pPr eaLnBrk="0" hangingPunct="0"/>
            <a:r>
              <a:rPr lang="en-US" b="1" dirty="0">
                <a:latin typeface="Courier New" pitchFamily="-96" charset="0"/>
              </a:rPr>
              <a:t>  return _______;</a:t>
            </a:r>
            <a:endParaRPr lang="en-US" sz="1800" b="1" dirty="0">
              <a:latin typeface="Courier New" pitchFamily="-96" charset="0"/>
            </a:endParaRPr>
          </a:p>
          <a:p>
            <a:pPr eaLnBrk="0" hangingPunct="0"/>
            <a:r>
              <a:rPr lang="en-US" sz="1800" b="1" dirty="0">
                <a:latin typeface="Courier New" pitchFamily="-96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9311712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1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libri" pitchFamily="-96" charset="0"/>
              </a:rPr>
              <a:t>Structure Representation</a:t>
            </a:r>
          </a:p>
        </p:txBody>
      </p:sp>
      <p:sp>
        <p:nvSpPr>
          <p:cNvPr id="323590" name="Rectangle 6"/>
          <p:cNvSpPr>
            <a:spLocks noGrp="1" noChangeArrowheads="1"/>
          </p:cNvSpPr>
          <p:nvPr>
            <p:ph idx="1"/>
          </p:nvPr>
        </p:nvSpPr>
        <p:spPr>
          <a:xfrm>
            <a:off x="457200" y="3468706"/>
            <a:ext cx="8229600" cy="3008294"/>
          </a:xfrm>
        </p:spPr>
        <p:txBody>
          <a:bodyPr>
            <a:normAutofit/>
          </a:bodyPr>
          <a:lstStyle/>
          <a:p>
            <a:r>
              <a:rPr lang="en-US" dirty="0">
                <a:latin typeface="Calibri" pitchFamily="-96" charset="0"/>
              </a:rPr>
              <a:t>Structure represented as block of memory</a:t>
            </a:r>
          </a:p>
          <a:p>
            <a:pPr lvl="1"/>
            <a:r>
              <a:rPr lang="en-US" b="1" dirty="0">
                <a:latin typeface="Calibri" pitchFamily="-96" charset="0"/>
                <a:cs typeface="Courier New"/>
              </a:rPr>
              <a:t>Big enough to hold all of the fields</a:t>
            </a:r>
          </a:p>
          <a:p>
            <a:r>
              <a:rPr lang="en-US" dirty="0">
                <a:latin typeface="Calibri" pitchFamily="-96" charset="0"/>
                <a:cs typeface="Courier New"/>
              </a:rPr>
              <a:t>Fields ordered according to declaration</a:t>
            </a:r>
          </a:p>
          <a:p>
            <a:pPr lvl="1"/>
            <a:r>
              <a:rPr lang="en-US" b="1" dirty="0">
                <a:latin typeface="Calibri" pitchFamily="-96" charset="0"/>
                <a:cs typeface="Courier New"/>
              </a:rPr>
              <a:t>Even if another ordering could yield a more compact representation</a:t>
            </a:r>
          </a:p>
          <a:p>
            <a:r>
              <a:rPr lang="en-US" dirty="0">
                <a:latin typeface="Calibri" pitchFamily="-96" charset="0"/>
                <a:cs typeface="Courier New"/>
              </a:rPr>
              <a:t>Compiler determines overall size + positions of fields</a:t>
            </a:r>
          </a:p>
          <a:p>
            <a:pPr lvl="1"/>
            <a:r>
              <a:rPr lang="en-US" b="1" dirty="0">
                <a:latin typeface="Calibri" pitchFamily="-96" charset="0"/>
                <a:cs typeface="Courier New"/>
              </a:rPr>
              <a:t>Machine-level program has no understanding of the structures in the source code </a:t>
            </a:r>
            <a:endParaRPr lang="en-US" b="1" dirty="0">
              <a:latin typeface="Courier New"/>
              <a:cs typeface="Courier New"/>
            </a:endParaRPr>
          </a:p>
        </p:txBody>
      </p:sp>
      <p:sp>
        <p:nvSpPr>
          <p:cNvPr id="21" name="Rectangle 11"/>
          <p:cNvSpPr>
            <a:spLocks noChangeArrowheads="1"/>
          </p:cNvSpPr>
          <p:nvPr/>
        </p:nvSpPr>
        <p:spPr bwMode="auto">
          <a:xfrm>
            <a:off x="4427984" y="2179052"/>
            <a:ext cx="1739478" cy="431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 eaLnBrk="0" hangingPunct="0">
              <a:defRPr/>
            </a:pPr>
            <a:r>
              <a:rPr lang="en-US" sz="2000" dirty="0">
                <a:latin typeface="Courier New" pitchFamily="49" charset="0"/>
              </a:rPr>
              <a:t>z</a:t>
            </a:r>
            <a:endParaRPr lang="en-US" sz="2000" dirty="0">
              <a:latin typeface="Courier New" pitchFamily="49" charset="0"/>
              <a:ea typeface="+mn-ea"/>
              <a:cs typeface="+mn-cs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4283968" y="1377346"/>
            <a:ext cx="3979019" cy="1611991"/>
            <a:chOff x="4283968" y="1024921"/>
            <a:chExt cx="3979019" cy="1611991"/>
          </a:xfrm>
        </p:grpSpPr>
        <p:sp>
          <p:nvSpPr>
            <p:cNvPr id="30" name="Line 16"/>
            <p:cNvSpPr>
              <a:spLocks noChangeShapeType="1"/>
            </p:cNvSpPr>
            <p:nvPr/>
          </p:nvSpPr>
          <p:spPr bwMode="auto">
            <a:xfrm>
              <a:off x="4436368" y="1405921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17"/>
            <p:cNvSpPr>
              <a:spLocks noChangeArrowheads="1"/>
            </p:cNvSpPr>
            <p:nvPr/>
          </p:nvSpPr>
          <p:spPr bwMode="auto">
            <a:xfrm>
              <a:off x="4283968" y="1024921"/>
              <a:ext cx="366713" cy="4572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>
                  <a:latin typeface="Courier New" pitchFamily="-96" charset="0"/>
                </a:rPr>
                <a:t>r</a:t>
              </a:r>
            </a:p>
          </p:txBody>
        </p:sp>
        <p:sp>
          <p:nvSpPr>
            <p:cNvPr id="20" name="Rectangle 10"/>
            <p:cNvSpPr>
              <a:spLocks noChangeArrowheads="1"/>
            </p:cNvSpPr>
            <p:nvPr/>
          </p:nvSpPr>
          <p:spPr bwMode="auto">
            <a:xfrm>
              <a:off x="6161106" y="1826627"/>
              <a:ext cx="876300" cy="431800"/>
            </a:xfrm>
            <a:prstGeom prst="rect">
              <a:avLst/>
            </a:prstGeom>
            <a:solidFill>
              <a:srgbClr val="F1C7C7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87" tIns="44450" rIns="90487" bIns="44450" anchor="ctr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>
                <a:latin typeface="Courier New" pitchFamily="-96" charset="0"/>
              </a:endParaRPr>
            </a:p>
          </p:txBody>
        </p:sp>
        <p:sp>
          <p:nvSpPr>
            <p:cNvPr id="23" name="Rectangle 12"/>
            <p:cNvSpPr>
              <a:spLocks noChangeArrowheads="1"/>
            </p:cNvSpPr>
            <p:nvPr/>
          </p:nvSpPr>
          <p:spPr bwMode="auto">
            <a:xfrm>
              <a:off x="7037406" y="1826627"/>
              <a:ext cx="869944" cy="431800"/>
            </a:xfrm>
            <a:prstGeom prst="rect">
              <a:avLst/>
            </a:prstGeom>
            <a:solidFill>
              <a:srgbClr val="D5F1C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87" tIns="44450" rIns="90487" bIns="44450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dirty="0">
                  <a:latin typeface="Courier New" pitchFamily="-96" charset="0"/>
                </a:rPr>
                <a:t>next</a:t>
              </a:r>
            </a:p>
          </p:txBody>
        </p:sp>
        <p:sp>
          <p:nvSpPr>
            <p:cNvPr id="24" name="Rectangle 13"/>
            <p:cNvSpPr>
              <a:spLocks noChangeArrowheads="1"/>
            </p:cNvSpPr>
            <p:nvPr/>
          </p:nvSpPr>
          <p:spPr bwMode="auto">
            <a:xfrm>
              <a:off x="4355976" y="2242552"/>
              <a:ext cx="333375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487" tIns="44450" rIns="90487" bIns="44450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2000" dirty="0">
                  <a:latin typeface="Courier New" pitchFamily="-96" charset="0"/>
                </a:rPr>
                <a:t>0</a:t>
              </a:r>
            </a:p>
          </p:txBody>
        </p:sp>
        <p:sp>
          <p:nvSpPr>
            <p:cNvPr id="25" name="Rectangle 14"/>
            <p:cNvSpPr>
              <a:spLocks noChangeArrowheads="1"/>
            </p:cNvSpPr>
            <p:nvPr/>
          </p:nvSpPr>
          <p:spPr bwMode="auto">
            <a:xfrm>
              <a:off x="5886488" y="2239367"/>
              <a:ext cx="490518" cy="39754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487" tIns="44450" rIns="90487" bIns="44450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2000" dirty="0">
                  <a:latin typeface="Courier New" pitchFamily="-96" charset="0"/>
                </a:rPr>
                <a:t>20</a:t>
              </a:r>
            </a:p>
          </p:txBody>
        </p:sp>
        <p:sp>
          <p:nvSpPr>
            <p:cNvPr id="26" name="Rectangle 15"/>
            <p:cNvSpPr>
              <a:spLocks noChangeArrowheads="1"/>
            </p:cNvSpPr>
            <p:nvPr/>
          </p:nvSpPr>
          <p:spPr bwMode="auto">
            <a:xfrm>
              <a:off x="6794518" y="2225089"/>
              <a:ext cx="490568" cy="39754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487" tIns="44450" rIns="90487" bIns="44450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2000" dirty="0">
                  <a:latin typeface="Courier New" pitchFamily="-96" charset="0"/>
                </a:rPr>
                <a:t>24</a:t>
              </a:r>
            </a:p>
          </p:txBody>
        </p:sp>
        <p:sp>
          <p:nvSpPr>
            <p:cNvPr id="27" name="Rectangle 16"/>
            <p:cNvSpPr>
              <a:spLocks noChangeArrowheads="1"/>
            </p:cNvSpPr>
            <p:nvPr/>
          </p:nvSpPr>
          <p:spPr bwMode="auto">
            <a:xfrm>
              <a:off x="7772419" y="2225089"/>
              <a:ext cx="490568" cy="39754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487" tIns="44450" rIns="90487" bIns="44450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2000" dirty="0">
                  <a:latin typeface="Courier New" pitchFamily="-96" charset="0"/>
                </a:rPr>
                <a:t>32</a:t>
              </a:r>
            </a:p>
          </p:txBody>
        </p:sp>
      </p:grp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533120" y="1401964"/>
            <a:ext cx="3296295" cy="11977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0487" tIns="44450" rIns="90487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b="1" dirty="0">
                <a:latin typeface="Courier New" pitchFamily="-96" charset="0"/>
              </a:rPr>
              <a:t>struct rec {</a:t>
            </a:r>
          </a:p>
          <a:p>
            <a:pPr eaLnBrk="0" hangingPunct="0"/>
            <a:r>
              <a:rPr lang="en-US" b="1" dirty="0">
                <a:latin typeface="Courier New" pitchFamily="-96" charset="0"/>
              </a:rPr>
              <a:t>  int z[5];</a:t>
            </a:r>
          </a:p>
          <a:p>
            <a:pPr eaLnBrk="0" hangingPunct="0"/>
            <a:r>
              <a:rPr lang="en-US" b="1" dirty="0">
                <a:latin typeface="Courier New" pitchFamily="-96" charset="0"/>
              </a:rPr>
              <a:t>  struct rec *next;</a:t>
            </a:r>
          </a:p>
          <a:p>
            <a:pPr eaLnBrk="0" hangingPunct="0"/>
            <a:r>
              <a:rPr lang="en-US" b="1" dirty="0">
                <a:latin typeface="Courier New" pitchFamily="-96" charset="0"/>
              </a:rPr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3964600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7" name="Rectangle 3"/>
          <p:cNvSpPr>
            <a:spLocks noChangeArrowheads="1"/>
          </p:cNvSpPr>
          <p:nvPr/>
        </p:nvSpPr>
        <p:spPr bwMode="auto">
          <a:xfrm>
            <a:off x="2027237" y="5617024"/>
            <a:ext cx="5089525" cy="9207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0487" tIns="44450" rIns="90487" bIns="44450">
            <a:spAutoFit/>
          </a:bodyPr>
          <a:lstStyle/>
          <a:p>
            <a:pPr eaLnBrk="0" hangingPunct="0">
              <a:tabLst>
                <a:tab pos="114300" algn="l"/>
                <a:tab pos="1033463" algn="l"/>
                <a:tab pos="3263900" algn="l"/>
              </a:tabLst>
              <a:defRPr/>
            </a:pP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  # r in %</a:t>
            </a:r>
            <a:r>
              <a:rPr lang="en-US" sz="1800" dirty="0" err="1">
                <a:latin typeface="Courier New" pitchFamily="49" charset="0"/>
                <a:ea typeface="+mn-ea"/>
                <a:cs typeface="+mn-cs"/>
              </a:rPr>
              <a:t>rdi</a:t>
            </a: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, </a:t>
            </a:r>
            <a:r>
              <a:rPr lang="en-US" sz="1800" dirty="0" err="1">
                <a:latin typeface="Courier New" pitchFamily="49" charset="0"/>
                <a:ea typeface="+mn-ea"/>
                <a:cs typeface="+mn-cs"/>
              </a:rPr>
              <a:t>idx</a:t>
            </a: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 in %</a:t>
            </a:r>
            <a:r>
              <a:rPr lang="en-US" sz="1800" dirty="0" err="1">
                <a:latin typeface="Courier New" pitchFamily="49" charset="0"/>
                <a:ea typeface="+mn-ea"/>
                <a:cs typeface="+mn-cs"/>
              </a:rPr>
              <a:t>rsi</a:t>
            </a: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  </a:t>
            </a:r>
          </a:p>
          <a:p>
            <a:pPr eaLnBrk="0" hangingPunct="0">
              <a:tabLst>
                <a:tab pos="114300" algn="l"/>
                <a:tab pos="1033463" algn="l"/>
                <a:tab pos="3263900" algn="l"/>
              </a:tabLst>
              <a:defRPr/>
            </a:pP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  </a:t>
            </a:r>
            <a:r>
              <a:rPr lang="en-US" sz="1800" dirty="0" err="1">
                <a:latin typeface="Courier New" pitchFamily="49" charset="0"/>
                <a:ea typeface="+mn-ea"/>
                <a:cs typeface="+mn-cs"/>
              </a:rPr>
              <a:t>leaq</a:t>
            </a: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  (%rdi,%rsi,4), %</a:t>
            </a:r>
            <a:r>
              <a:rPr lang="en-US" sz="1800" dirty="0" err="1">
                <a:latin typeface="Courier New" pitchFamily="49" charset="0"/>
                <a:ea typeface="+mn-ea"/>
                <a:cs typeface="+mn-cs"/>
              </a:rPr>
              <a:t>rax</a:t>
            </a:r>
            <a:endParaRPr lang="en-US" sz="1800" dirty="0">
              <a:latin typeface="Courier New" pitchFamily="49" charset="0"/>
              <a:ea typeface="+mn-ea"/>
              <a:cs typeface="+mn-cs"/>
            </a:endParaRPr>
          </a:p>
          <a:p>
            <a:pPr eaLnBrk="0" hangingPunct="0">
              <a:tabLst>
                <a:tab pos="114300" algn="l"/>
                <a:tab pos="1033463" algn="l"/>
                <a:tab pos="3263900" algn="l"/>
              </a:tabLst>
              <a:defRPr/>
            </a:pPr>
            <a:r>
              <a:rPr lang="en-US" sz="1800" dirty="0">
                <a:latin typeface="Courier New" pitchFamily="49" charset="0"/>
                <a:ea typeface="+mn-ea"/>
                <a:cs typeface="+mn-cs"/>
              </a:rPr>
              <a:t>  ret</a:t>
            </a:r>
          </a:p>
        </p:txBody>
      </p:sp>
      <p:sp>
        <p:nvSpPr>
          <p:cNvPr id="323588" name="Rectangle 4"/>
          <p:cNvSpPr>
            <a:spLocks noChangeArrowheads="1"/>
          </p:cNvSpPr>
          <p:nvPr/>
        </p:nvSpPr>
        <p:spPr bwMode="auto">
          <a:xfrm>
            <a:off x="1477748" y="4435304"/>
            <a:ext cx="6188502" cy="9207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0487" tIns="44450" rIns="90487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 dirty="0">
                <a:latin typeface="Courier New" pitchFamily="-96" charset="0"/>
              </a:rPr>
              <a:t>int *</a:t>
            </a:r>
            <a:r>
              <a:rPr lang="en-US" sz="1800" dirty="0" err="1">
                <a:latin typeface="Courier New" pitchFamily="-96" charset="0"/>
              </a:rPr>
              <a:t>get_</a:t>
            </a:r>
            <a:r>
              <a:rPr lang="en-US" dirty="0" err="1">
                <a:latin typeface="Courier New" pitchFamily="-96" charset="0"/>
              </a:rPr>
              <a:t>digit_ptr</a:t>
            </a:r>
            <a:r>
              <a:rPr lang="en-US" sz="1800" dirty="0">
                <a:latin typeface="Courier New" pitchFamily="-96" charset="0"/>
              </a:rPr>
              <a:t>(struct rec *r, </a:t>
            </a:r>
            <a:r>
              <a:rPr lang="en-US" dirty="0">
                <a:latin typeface="Courier New" pitchFamily="-96" charset="0"/>
              </a:rPr>
              <a:t>int</a:t>
            </a:r>
            <a:r>
              <a:rPr lang="en-US" sz="1800" dirty="0">
                <a:latin typeface="Courier New" pitchFamily="-96" charset="0"/>
              </a:rPr>
              <a:t> </a:t>
            </a:r>
            <a:r>
              <a:rPr lang="en-US" sz="1800" dirty="0" err="1">
                <a:latin typeface="Courier New" pitchFamily="-96" charset="0"/>
              </a:rPr>
              <a:t>idx</a:t>
            </a:r>
            <a:r>
              <a:rPr lang="en-US" sz="1800" dirty="0">
                <a:latin typeface="Courier New" pitchFamily="-96" charset="0"/>
              </a:rPr>
              <a:t>){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  return &amp;(r-&gt;z[</a:t>
            </a:r>
            <a:r>
              <a:rPr lang="en-US" sz="1800" dirty="0" err="1">
                <a:latin typeface="Courier New" pitchFamily="-96" charset="0"/>
              </a:rPr>
              <a:t>idx</a:t>
            </a:r>
            <a:r>
              <a:rPr lang="en-US" sz="1800" dirty="0">
                <a:latin typeface="Courier New" pitchFamily="-96" charset="0"/>
              </a:rPr>
              <a:t>]);</a:t>
            </a:r>
          </a:p>
          <a:p>
            <a:pPr eaLnBrk="0" hangingPunct="0"/>
            <a:r>
              <a:rPr lang="en-US" sz="1800" dirty="0">
                <a:latin typeface="Courier New" pitchFamily="-96" charset="0"/>
              </a:rPr>
              <a:t>}</a:t>
            </a:r>
          </a:p>
        </p:txBody>
      </p:sp>
      <p:sp>
        <p:nvSpPr>
          <p:cNvPr id="119811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libri" pitchFamily="-96" charset="0"/>
              </a:rPr>
              <a:t>Generating Pointer to Structure Member</a:t>
            </a:r>
          </a:p>
        </p:txBody>
      </p:sp>
      <p:sp>
        <p:nvSpPr>
          <p:cNvPr id="323590" name="Rectangle 6"/>
          <p:cNvSpPr>
            <a:spLocks noGrp="1" noChangeArrowheads="1"/>
          </p:cNvSpPr>
          <p:nvPr>
            <p:ph idx="1"/>
          </p:nvPr>
        </p:nvSpPr>
        <p:spPr>
          <a:xfrm>
            <a:off x="457200" y="2959516"/>
            <a:ext cx="8229600" cy="1470177"/>
          </a:xfrm>
        </p:spPr>
        <p:txBody>
          <a:bodyPr/>
          <a:lstStyle/>
          <a:p>
            <a:r>
              <a:rPr lang="en-US" dirty="0">
                <a:latin typeface="Calibri" pitchFamily="-96" charset="0"/>
              </a:rPr>
              <a:t>Generating Pointer to Array Element</a:t>
            </a:r>
          </a:p>
          <a:p>
            <a:pPr lvl="1"/>
            <a:r>
              <a:rPr lang="en-US" dirty="0">
                <a:latin typeface="Calibri" pitchFamily="-96" charset="0"/>
              </a:rPr>
              <a:t>Offset of each structure member determined at compile time</a:t>
            </a:r>
          </a:p>
          <a:p>
            <a:pPr lvl="1"/>
            <a:r>
              <a:rPr lang="en-US" dirty="0">
                <a:latin typeface="Calibri" pitchFamily="-96" charset="0"/>
              </a:rPr>
              <a:t>Compute as </a:t>
            </a:r>
            <a:r>
              <a:rPr lang="en-US" b="1" dirty="0">
                <a:latin typeface="Courier New"/>
                <a:cs typeface="Courier New"/>
              </a:rPr>
              <a:t>r + 4*</a:t>
            </a:r>
            <a:r>
              <a:rPr lang="en-US" b="1" dirty="0" err="1">
                <a:latin typeface="Courier New"/>
                <a:cs typeface="Courier New"/>
              </a:rPr>
              <a:t>idx</a:t>
            </a:r>
            <a:endParaRPr lang="en-US" b="1" dirty="0">
              <a:latin typeface="Courier New"/>
              <a:cs typeface="Courier New"/>
            </a:endParaRPr>
          </a:p>
        </p:txBody>
      </p:sp>
      <p:sp>
        <p:nvSpPr>
          <p:cNvPr id="28" name="Line 14"/>
          <p:cNvSpPr>
            <a:spLocks noChangeShapeType="1"/>
          </p:cNvSpPr>
          <p:nvPr/>
        </p:nvSpPr>
        <p:spPr bwMode="auto">
          <a:xfrm>
            <a:off x="5322905" y="1740809"/>
            <a:ext cx="0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Rectangle 15"/>
          <p:cNvSpPr>
            <a:spLocks noChangeArrowheads="1"/>
          </p:cNvSpPr>
          <p:nvPr/>
        </p:nvSpPr>
        <p:spPr bwMode="auto">
          <a:xfrm>
            <a:off x="5170505" y="1359809"/>
            <a:ext cx="1477538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dirty="0">
                <a:latin typeface="Courier New" pitchFamily="-96" charset="0"/>
              </a:rPr>
              <a:t>r+4*</a:t>
            </a:r>
            <a:r>
              <a:rPr lang="en-US" dirty="0" err="1">
                <a:latin typeface="Courier New" pitchFamily="-96" charset="0"/>
              </a:rPr>
              <a:t>idx</a:t>
            </a:r>
            <a:endParaRPr lang="en-US" dirty="0">
              <a:latin typeface="Courier New" pitchFamily="-96" charset="0"/>
            </a:endParaRPr>
          </a:p>
        </p:txBody>
      </p:sp>
      <p:sp>
        <p:nvSpPr>
          <p:cNvPr id="21" name="Rectangle 11"/>
          <p:cNvSpPr>
            <a:spLocks noChangeArrowheads="1"/>
          </p:cNvSpPr>
          <p:nvPr/>
        </p:nvSpPr>
        <p:spPr bwMode="auto">
          <a:xfrm>
            <a:off x="4427984" y="2161515"/>
            <a:ext cx="1739478" cy="431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 eaLnBrk="0" hangingPunct="0">
              <a:defRPr/>
            </a:pPr>
            <a:r>
              <a:rPr lang="en-US" sz="2000" dirty="0">
                <a:latin typeface="Courier New" pitchFamily="49" charset="0"/>
              </a:rPr>
              <a:t>z</a:t>
            </a:r>
            <a:endParaRPr lang="en-US" sz="2000" dirty="0">
              <a:latin typeface="Courier New" pitchFamily="49" charset="0"/>
              <a:ea typeface="+mn-ea"/>
              <a:cs typeface="+mn-cs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4283968" y="1359809"/>
            <a:ext cx="3978969" cy="1611991"/>
            <a:chOff x="4283968" y="1024921"/>
            <a:chExt cx="3978969" cy="1611991"/>
          </a:xfrm>
        </p:grpSpPr>
        <p:sp>
          <p:nvSpPr>
            <p:cNvPr id="30" name="Line 16"/>
            <p:cNvSpPr>
              <a:spLocks noChangeShapeType="1"/>
            </p:cNvSpPr>
            <p:nvPr/>
          </p:nvSpPr>
          <p:spPr bwMode="auto">
            <a:xfrm>
              <a:off x="4436368" y="1405921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17"/>
            <p:cNvSpPr>
              <a:spLocks noChangeArrowheads="1"/>
            </p:cNvSpPr>
            <p:nvPr/>
          </p:nvSpPr>
          <p:spPr bwMode="auto">
            <a:xfrm>
              <a:off x="4283968" y="1024921"/>
              <a:ext cx="366713" cy="4572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>
                  <a:latin typeface="Courier New" pitchFamily="-96" charset="0"/>
                </a:rPr>
                <a:t>r</a:t>
              </a:r>
            </a:p>
          </p:txBody>
        </p:sp>
        <p:sp>
          <p:nvSpPr>
            <p:cNvPr id="20" name="Rectangle 10"/>
            <p:cNvSpPr>
              <a:spLocks noChangeArrowheads="1"/>
            </p:cNvSpPr>
            <p:nvPr/>
          </p:nvSpPr>
          <p:spPr bwMode="auto">
            <a:xfrm>
              <a:off x="6161106" y="1826627"/>
              <a:ext cx="876300" cy="431800"/>
            </a:xfrm>
            <a:prstGeom prst="rect">
              <a:avLst/>
            </a:prstGeom>
            <a:solidFill>
              <a:srgbClr val="F1C7C7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87" tIns="44450" rIns="90487" bIns="44450" anchor="ctr">
              <a:prstTxWarp prst="textNoShape">
                <a:avLst/>
              </a:prstTxWarp>
            </a:bodyPr>
            <a:lstStyle/>
            <a:p>
              <a:pPr algn="ctr" eaLnBrk="0" hangingPunct="0"/>
              <a:endParaRPr lang="en-US" sz="2000" dirty="0">
                <a:latin typeface="Courier New" pitchFamily="-96" charset="0"/>
              </a:endParaRPr>
            </a:p>
          </p:txBody>
        </p:sp>
        <p:sp>
          <p:nvSpPr>
            <p:cNvPr id="23" name="Rectangle 12"/>
            <p:cNvSpPr>
              <a:spLocks noChangeArrowheads="1"/>
            </p:cNvSpPr>
            <p:nvPr/>
          </p:nvSpPr>
          <p:spPr bwMode="auto">
            <a:xfrm>
              <a:off x="7037406" y="1826627"/>
              <a:ext cx="869944" cy="431800"/>
            </a:xfrm>
            <a:prstGeom prst="rect">
              <a:avLst/>
            </a:prstGeom>
            <a:solidFill>
              <a:srgbClr val="D5F1C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87" tIns="44450" rIns="90487" bIns="44450" anchor="ctr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2000" dirty="0">
                  <a:latin typeface="Courier New" pitchFamily="-96" charset="0"/>
                </a:rPr>
                <a:t>next</a:t>
              </a:r>
            </a:p>
          </p:txBody>
        </p:sp>
        <p:sp>
          <p:nvSpPr>
            <p:cNvPr id="24" name="Rectangle 13"/>
            <p:cNvSpPr>
              <a:spLocks noChangeArrowheads="1"/>
            </p:cNvSpPr>
            <p:nvPr/>
          </p:nvSpPr>
          <p:spPr bwMode="auto">
            <a:xfrm>
              <a:off x="4355976" y="2242552"/>
              <a:ext cx="333375" cy="3937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487" tIns="44450" rIns="90487" bIns="44450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2000" dirty="0">
                  <a:latin typeface="Courier New" pitchFamily="-96" charset="0"/>
                </a:rPr>
                <a:t>0</a:t>
              </a:r>
            </a:p>
          </p:txBody>
        </p:sp>
        <p:sp>
          <p:nvSpPr>
            <p:cNvPr id="25" name="Rectangle 14"/>
            <p:cNvSpPr>
              <a:spLocks noChangeArrowheads="1"/>
            </p:cNvSpPr>
            <p:nvPr/>
          </p:nvSpPr>
          <p:spPr bwMode="auto">
            <a:xfrm>
              <a:off x="5886488" y="2239367"/>
              <a:ext cx="490518" cy="39754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487" tIns="44450" rIns="90487" bIns="44450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2000" dirty="0">
                  <a:latin typeface="Courier New" pitchFamily="-96" charset="0"/>
                </a:rPr>
                <a:t>20</a:t>
              </a:r>
            </a:p>
          </p:txBody>
        </p:sp>
        <p:sp>
          <p:nvSpPr>
            <p:cNvPr id="26" name="Rectangle 15"/>
            <p:cNvSpPr>
              <a:spLocks noChangeArrowheads="1"/>
            </p:cNvSpPr>
            <p:nvPr/>
          </p:nvSpPr>
          <p:spPr bwMode="auto">
            <a:xfrm>
              <a:off x="6794518" y="2225089"/>
              <a:ext cx="490518" cy="39754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487" tIns="44450" rIns="90487" bIns="44450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2000" dirty="0">
                  <a:latin typeface="Courier New" pitchFamily="-96" charset="0"/>
                </a:rPr>
                <a:t>24</a:t>
              </a:r>
            </a:p>
          </p:txBody>
        </p:sp>
        <p:sp>
          <p:nvSpPr>
            <p:cNvPr id="27" name="Rectangle 16"/>
            <p:cNvSpPr>
              <a:spLocks noChangeArrowheads="1"/>
            </p:cNvSpPr>
            <p:nvPr/>
          </p:nvSpPr>
          <p:spPr bwMode="auto">
            <a:xfrm>
              <a:off x="7772419" y="2225089"/>
              <a:ext cx="490518" cy="39754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487" tIns="44450" rIns="90487" bIns="44450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US" sz="2000" dirty="0">
                  <a:latin typeface="Courier New" pitchFamily="-96" charset="0"/>
                </a:rPr>
                <a:t>32</a:t>
              </a:r>
            </a:p>
          </p:txBody>
        </p:sp>
      </p:grpSp>
      <p:sp>
        <p:nvSpPr>
          <p:cNvPr id="32" name="Rectangle 2">
            <a:extLst>
              <a:ext uri="{FF2B5EF4-FFF2-40B4-BE49-F238E27FC236}">
                <a16:creationId xmlns:a16="http://schemas.microsoft.com/office/drawing/2014/main" id="{E81E9241-58BF-B045-BC67-0D859F331A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120" y="1401964"/>
            <a:ext cx="3296295" cy="11977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0487" tIns="44450" rIns="90487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dirty="0">
                <a:latin typeface="Courier New" pitchFamily="-96" charset="0"/>
              </a:rPr>
              <a:t>struct rec {</a:t>
            </a:r>
          </a:p>
          <a:p>
            <a:pPr eaLnBrk="0" hangingPunct="0"/>
            <a:r>
              <a:rPr lang="en-US" dirty="0">
                <a:latin typeface="Courier New" pitchFamily="-96" charset="0"/>
              </a:rPr>
              <a:t>  </a:t>
            </a:r>
            <a:r>
              <a:rPr lang="en-US" dirty="0" err="1">
                <a:latin typeface="Courier New" pitchFamily="-96" charset="0"/>
              </a:rPr>
              <a:t>zip_code</a:t>
            </a:r>
            <a:r>
              <a:rPr lang="en-US" dirty="0">
                <a:latin typeface="Courier New" pitchFamily="-96" charset="0"/>
              </a:rPr>
              <a:t> z;</a:t>
            </a:r>
          </a:p>
          <a:p>
            <a:pPr eaLnBrk="0" hangingPunct="0"/>
            <a:r>
              <a:rPr lang="en-US" dirty="0">
                <a:latin typeface="Courier New" pitchFamily="-96" charset="0"/>
              </a:rPr>
              <a:t>  struct rec *next;</a:t>
            </a:r>
          </a:p>
          <a:p>
            <a:pPr eaLnBrk="0" hangingPunct="0"/>
            <a:r>
              <a:rPr lang="en-US" dirty="0">
                <a:latin typeface="Courier New" pitchFamily="-96" charset="0"/>
              </a:rPr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2297278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3587" grpId="0" animBg="1"/>
      <p:bldP spid="32358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12" name="Rectangle 4"/>
          <p:cNvSpPr>
            <a:spLocks noChangeArrowheads="1"/>
          </p:cNvSpPr>
          <p:nvPr/>
        </p:nvSpPr>
        <p:spPr bwMode="auto">
          <a:xfrm>
            <a:off x="105708" y="2977553"/>
            <a:ext cx="4999692" cy="313675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0487" tIns="44450" rIns="90487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nn-NO" b="1" dirty="0" err="1">
                <a:latin typeface="Courier New" pitchFamily="-96" charset="0"/>
              </a:rPr>
              <a:t>zip_node</a:t>
            </a:r>
            <a:r>
              <a:rPr lang="nn-NO" b="1" dirty="0">
                <a:latin typeface="Courier New" pitchFamily="-96" charset="0"/>
              </a:rPr>
              <a:t>*</a:t>
            </a:r>
            <a:r>
              <a:rPr lang="nn-NO" b="1" dirty="0" err="1">
                <a:latin typeface="Courier New" pitchFamily="-96" charset="0"/>
              </a:rPr>
              <a:t>get_tail_ptr</a:t>
            </a:r>
            <a:r>
              <a:rPr lang="nn-NO" b="1" dirty="0">
                <a:latin typeface="Courier New" pitchFamily="-96" charset="0"/>
              </a:rPr>
              <a:t>(</a:t>
            </a:r>
            <a:r>
              <a:rPr lang="nn-NO" b="1" dirty="0" err="1">
                <a:latin typeface="Courier New" pitchFamily="-96" charset="0"/>
              </a:rPr>
              <a:t>zip_node</a:t>
            </a:r>
            <a:r>
              <a:rPr lang="nn-NO" b="1" dirty="0">
                <a:latin typeface="Courier New" pitchFamily="-96" charset="0"/>
              </a:rPr>
              <a:t> *p){</a:t>
            </a:r>
          </a:p>
          <a:p>
            <a:pPr eaLnBrk="0" hangingPunct="0"/>
            <a:r>
              <a:rPr lang="nn-NO" b="1" dirty="0">
                <a:latin typeface="Courier New" pitchFamily="-96" charset="0"/>
              </a:rPr>
              <a:t>  </a:t>
            </a:r>
            <a:r>
              <a:rPr lang="nn-NO" b="1" dirty="0" err="1">
                <a:latin typeface="Courier New" pitchFamily="-96" charset="0"/>
              </a:rPr>
              <a:t>if</a:t>
            </a:r>
            <a:r>
              <a:rPr lang="nn-NO" b="1" dirty="0">
                <a:latin typeface="Courier New" pitchFamily="-96" charset="0"/>
              </a:rPr>
              <a:t>(p == NULL){</a:t>
            </a:r>
          </a:p>
          <a:p>
            <a:pPr eaLnBrk="0" hangingPunct="0"/>
            <a:r>
              <a:rPr lang="nn-NO" b="1" dirty="0">
                <a:latin typeface="Courier New" pitchFamily="-96" charset="0"/>
              </a:rPr>
              <a:t>    </a:t>
            </a:r>
            <a:r>
              <a:rPr lang="nn-NO" b="1" dirty="0" err="1">
                <a:latin typeface="Courier New" pitchFamily="-96" charset="0"/>
              </a:rPr>
              <a:t>return</a:t>
            </a:r>
            <a:r>
              <a:rPr lang="nn-NO" b="1" dirty="0">
                <a:latin typeface="Courier New" pitchFamily="-96" charset="0"/>
              </a:rPr>
              <a:t> NULL;</a:t>
            </a:r>
          </a:p>
          <a:p>
            <a:pPr eaLnBrk="0" hangingPunct="0"/>
            <a:r>
              <a:rPr lang="nn-NO" b="1" dirty="0">
                <a:latin typeface="Courier New" pitchFamily="-96" charset="0"/>
              </a:rPr>
              <a:t>  }</a:t>
            </a:r>
          </a:p>
          <a:p>
            <a:pPr eaLnBrk="0" hangingPunct="0"/>
            <a:endParaRPr lang="nn-NO" b="1" dirty="0">
              <a:latin typeface="Courier New" pitchFamily="-96" charset="0"/>
            </a:endParaRPr>
          </a:p>
          <a:p>
            <a:pPr eaLnBrk="0" hangingPunct="0"/>
            <a:r>
              <a:rPr lang="nn-NO" b="1" dirty="0">
                <a:latin typeface="Courier New" pitchFamily="-96" charset="0"/>
              </a:rPr>
              <a:t>  </a:t>
            </a:r>
            <a:r>
              <a:rPr lang="nn-NO" b="1" dirty="0" err="1">
                <a:latin typeface="Courier New" pitchFamily="-96" charset="0"/>
              </a:rPr>
              <a:t>while</a:t>
            </a:r>
            <a:r>
              <a:rPr lang="nn-NO" b="1" dirty="0">
                <a:latin typeface="Courier New" pitchFamily="-96" charset="0"/>
              </a:rPr>
              <a:t>(p-&gt;</a:t>
            </a:r>
            <a:r>
              <a:rPr lang="nn-NO" b="1" dirty="0" err="1">
                <a:latin typeface="Courier New" pitchFamily="-96" charset="0"/>
              </a:rPr>
              <a:t>next</a:t>
            </a:r>
            <a:r>
              <a:rPr lang="nn-NO" b="1" dirty="0">
                <a:latin typeface="Courier New" pitchFamily="-96" charset="0"/>
              </a:rPr>
              <a:t> != NULL){</a:t>
            </a:r>
          </a:p>
          <a:p>
            <a:pPr eaLnBrk="0" hangingPunct="0"/>
            <a:r>
              <a:rPr lang="nn-NO" b="1" dirty="0">
                <a:latin typeface="Courier New" pitchFamily="-96" charset="0"/>
              </a:rPr>
              <a:t>    p = p-&gt;</a:t>
            </a:r>
            <a:r>
              <a:rPr lang="nn-NO" b="1" dirty="0" err="1">
                <a:latin typeface="Courier New" pitchFamily="-96" charset="0"/>
              </a:rPr>
              <a:t>next</a:t>
            </a:r>
            <a:r>
              <a:rPr lang="nn-NO" b="1" dirty="0">
                <a:latin typeface="Courier New" pitchFamily="-96" charset="0"/>
              </a:rPr>
              <a:t>;</a:t>
            </a:r>
          </a:p>
          <a:p>
            <a:pPr eaLnBrk="0" hangingPunct="0"/>
            <a:r>
              <a:rPr lang="nn-NO" b="1" dirty="0">
                <a:latin typeface="Courier New" pitchFamily="-96" charset="0"/>
              </a:rPr>
              <a:t>  }</a:t>
            </a:r>
          </a:p>
          <a:p>
            <a:pPr eaLnBrk="0" hangingPunct="0"/>
            <a:endParaRPr lang="nn-NO" b="1" dirty="0">
              <a:latin typeface="Courier New" pitchFamily="-96" charset="0"/>
            </a:endParaRPr>
          </a:p>
          <a:p>
            <a:pPr eaLnBrk="0" hangingPunct="0"/>
            <a:r>
              <a:rPr lang="nn-NO" b="1" dirty="0">
                <a:latin typeface="Courier New" pitchFamily="-96" charset="0"/>
              </a:rPr>
              <a:t>  </a:t>
            </a:r>
            <a:r>
              <a:rPr lang="nn-NO" b="1" dirty="0" err="1">
                <a:latin typeface="Courier New" pitchFamily="-96" charset="0"/>
              </a:rPr>
              <a:t>return</a:t>
            </a:r>
            <a:r>
              <a:rPr lang="nn-NO" b="1" dirty="0">
                <a:latin typeface="Courier New" pitchFamily="-96" charset="0"/>
              </a:rPr>
              <a:t> p;</a:t>
            </a:r>
          </a:p>
          <a:p>
            <a:pPr eaLnBrk="0" hangingPunct="0"/>
            <a:r>
              <a:rPr lang="nn-NO" b="1" dirty="0">
                <a:latin typeface="Courier New" pitchFamily="-96" charset="0"/>
              </a:rPr>
              <a:t>}</a:t>
            </a:r>
          </a:p>
        </p:txBody>
      </p:sp>
      <p:sp>
        <p:nvSpPr>
          <p:cNvPr id="121860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libri" pitchFamily="-96" charset="0"/>
              </a:rPr>
              <a:t>Following Linked List</a:t>
            </a:r>
          </a:p>
        </p:txBody>
      </p:sp>
      <p:sp>
        <p:nvSpPr>
          <p:cNvPr id="121861" name="Rectangle 6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1904991" cy="668360"/>
          </a:xfrm>
        </p:spPr>
        <p:txBody>
          <a:bodyPr/>
          <a:lstStyle/>
          <a:p>
            <a:r>
              <a:rPr lang="en-US" dirty="0">
                <a:latin typeface="Calibri" pitchFamily="-96" charset="0"/>
              </a:rPr>
              <a:t>C Code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616043" y="990600"/>
            <a:ext cx="4223157" cy="1611991"/>
            <a:chOff x="4450943" y="1049360"/>
            <a:chExt cx="4223157" cy="1611991"/>
          </a:xfrm>
        </p:grpSpPr>
        <p:grpSp>
          <p:nvGrpSpPr>
            <p:cNvPr id="2" name="Group 1"/>
            <p:cNvGrpSpPr/>
            <p:nvPr/>
          </p:nvGrpSpPr>
          <p:grpSpPr>
            <a:xfrm>
              <a:off x="4450943" y="1049360"/>
              <a:ext cx="3978969" cy="1611991"/>
              <a:chOff x="4563315" y="1484784"/>
              <a:chExt cx="3978969" cy="1611991"/>
            </a:xfrm>
          </p:grpSpPr>
          <p:grpSp>
            <p:nvGrpSpPr>
              <p:cNvPr id="19" name="Group 18"/>
              <p:cNvGrpSpPr/>
              <p:nvPr/>
            </p:nvGrpSpPr>
            <p:grpSpPr>
              <a:xfrm>
                <a:off x="4563315" y="1484784"/>
                <a:ext cx="3978969" cy="1611991"/>
                <a:chOff x="4283968" y="1024921"/>
                <a:chExt cx="3978969" cy="1611991"/>
              </a:xfrm>
            </p:grpSpPr>
            <p:sp>
              <p:nvSpPr>
                <p:cNvPr id="20" name="Line 16"/>
                <p:cNvSpPr>
                  <a:spLocks noChangeShapeType="1"/>
                </p:cNvSpPr>
                <p:nvPr/>
              </p:nvSpPr>
              <p:spPr bwMode="auto">
                <a:xfrm>
                  <a:off x="4436368" y="1405921"/>
                  <a:ext cx="0" cy="38100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" name="Rectangle 17"/>
                <p:cNvSpPr>
                  <a:spLocks noChangeArrowheads="1"/>
                </p:cNvSpPr>
                <p:nvPr/>
              </p:nvSpPr>
              <p:spPr bwMode="auto">
                <a:xfrm>
                  <a:off x="4283968" y="1024921"/>
                  <a:ext cx="322524" cy="369332"/>
                </a:xfrm>
                <a:prstGeom prst="rect">
                  <a:avLst/>
                </a:prstGeom>
                <a:noFill/>
                <a:ln w="25400">
                  <a:noFill/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pPr eaLnBrk="0" hangingPunct="0"/>
                  <a:r>
                    <a:rPr lang="en-US" dirty="0">
                      <a:latin typeface="Courier New" pitchFamily="-96" charset="0"/>
                    </a:rPr>
                    <a:t>p</a:t>
                  </a:r>
                </a:p>
              </p:txBody>
            </p:sp>
            <p:sp>
              <p:nvSpPr>
                <p:cNvPr id="22" name="Rectangle 10"/>
                <p:cNvSpPr>
                  <a:spLocks noChangeArrowheads="1"/>
                </p:cNvSpPr>
                <p:nvPr/>
              </p:nvSpPr>
              <p:spPr bwMode="auto">
                <a:xfrm>
                  <a:off x="6161106" y="1826627"/>
                  <a:ext cx="876300" cy="431800"/>
                </a:xfrm>
                <a:prstGeom prst="rect">
                  <a:avLst/>
                </a:prstGeom>
                <a:solidFill>
                  <a:srgbClr val="F1C7C7"/>
                </a:solidFill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87" tIns="44450" rIns="90487" bIns="44450" anchor="ctr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endParaRPr lang="en-US" sz="2000" dirty="0">
                    <a:latin typeface="Courier New" pitchFamily="-96" charset="0"/>
                  </a:endParaRPr>
                </a:p>
              </p:txBody>
            </p:sp>
            <p:sp>
              <p:nvSpPr>
                <p:cNvPr id="23" name="Rectangle 12"/>
                <p:cNvSpPr>
                  <a:spLocks noChangeArrowheads="1"/>
                </p:cNvSpPr>
                <p:nvPr/>
              </p:nvSpPr>
              <p:spPr bwMode="auto">
                <a:xfrm>
                  <a:off x="7037406" y="1826627"/>
                  <a:ext cx="869944" cy="431800"/>
                </a:xfrm>
                <a:prstGeom prst="rect">
                  <a:avLst/>
                </a:prstGeom>
                <a:solidFill>
                  <a:srgbClr val="D5F1CF"/>
                </a:solidFill>
                <a:ln w="254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87" tIns="44450" rIns="90487" bIns="44450" anchor="ctr">
                  <a:prstTxWarp prst="textNoShape">
                    <a:avLst/>
                  </a:prstTxWarp>
                </a:bodyPr>
                <a:lstStyle/>
                <a:p>
                  <a:pPr algn="ctr" eaLnBrk="0" hangingPunct="0"/>
                  <a:r>
                    <a:rPr lang="en-US" sz="2000" dirty="0">
                      <a:latin typeface="Courier New" pitchFamily="-96" charset="0"/>
                    </a:rPr>
                    <a:t>next</a:t>
                  </a:r>
                </a:p>
              </p:txBody>
            </p:sp>
            <p:sp>
              <p:nvSpPr>
                <p:cNvPr id="24" name="Rectangle 13"/>
                <p:cNvSpPr>
                  <a:spLocks noChangeArrowheads="1"/>
                </p:cNvSpPr>
                <p:nvPr/>
              </p:nvSpPr>
              <p:spPr bwMode="auto">
                <a:xfrm>
                  <a:off x="4355976" y="2242552"/>
                  <a:ext cx="333375" cy="393700"/>
                </a:xfrm>
                <a:prstGeom prst="rect">
                  <a:avLst/>
                </a:prstGeom>
                <a:noFill/>
                <a:ln w="25400">
                  <a:noFill/>
                  <a:miter lim="800000"/>
                  <a:headEnd/>
                  <a:tailEnd/>
                </a:ln>
              </p:spPr>
              <p:txBody>
                <a:bodyPr wrap="none" lIns="90487" tIns="44450" rIns="90487" bIns="44450">
                  <a:prstTxWarp prst="textNoShape">
                    <a:avLst/>
                  </a:prstTxWarp>
                  <a:spAutoFit/>
                </a:bodyPr>
                <a:lstStyle/>
                <a:p>
                  <a:pPr eaLnBrk="0" hangingPunct="0"/>
                  <a:r>
                    <a:rPr lang="en-US" sz="2000" dirty="0">
                      <a:latin typeface="Courier New" pitchFamily="-96" charset="0"/>
                    </a:rPr>
                    <a:t>0</a:t>
                  </a:r>
                </a:p>
              </p:txBody>
            </p:sp>
            <p:sp>
              <p:nvSpPr>
                <p:cNvPr id="25" name="Rectangle 14"/>
                <p:cNvSpPr>
                  <a:spLocks noChangeArrowheads="1"/>
                </p:cNvSpPr>
                <p:nvPr/>
              </p:nvSpPr>
              <p:spPr bwMode="auto">
                <a:xfrm>
                  <a:off x="5886488" y="2239367"/>
                  <a:ext cx="490518" cy="397545"/>
                </a:xfrm>
                <a:prstGeom prst="rect">
                  <a:avLst/>
                </a:prstGeom>
                <a:noFill/>
                <a:ln w="25400">
                  <a:noFill/>
                  <a:miter lim="800000"/>
                  <a:headEnd/>
                  <a:tailEnd/>
                </a:ln>
              </p:spPr>
              <p:txBody>
                <a:bodyPr wrap="none" lIns="90487" tIns="44450" rIns="90487" bIns="44450">
                  <a:prstTxWarp prst="textNoShape">
                    <a:avLst/>
                  </a:prstTxWarp>
                  <a:spAutoFit/>
                </a:bodyPr>
                <a:lstStyle/>
                <a:p>
                  <a:pPr eaLnBrk="0" hangingPunct="0"/>
                  <a:r>
                    <a:rPr lang="en-US" sz="2000" dirty="0">
                      <a:latin typeface="Courier New" pitchFamily="-96" charset="0"/>
                    </a:rPr>
                    <a:t>20</a:t>
                  </a:r>
                </a:p>
              </p:txBody>
            </p:sp>
            <p:sp>
              <p:nvSpPr>
                <p:cNvPr id="26" name="Rectangle 15"/>
                <p:cNvSpPr>
                  <a:spLocks noChangeArrowheads="1"/>
                </p:cNvSpPr>
                <p:nvPr/>
              </p:nvSpPr>
              <p:spPr bwMode="auto">
                <a:xfrm>
                  <a:off x="6794518" y="2225089"/>
                  <a:ext cx="490518" cy="397545"/>
                </a:xfrm>
                <a:prstGeom prst="rect">
                  <a:avLst/>
                </a:prstGeom>
                <a:noFill/>
                <a:ln w="25400">
                  <a:noFill/>
                  <a:miter lim="800000"/>
                  <a:headEnd/>
                  <a:tailEnd/>
                </a:ln>
              </p:spPr>
              <p:txBody>
                <a:bodyPr wrap="none" lIns="90487" tIns="44450" rIns="90487" bIns="44450">
                  <a:prstTxWarp prst="textNoShape">
                    <a:avLst/>
                  </a:prstTxWarp>
                  <a:spAutoFit/>
                </a:bodyPr>
                <a:lstStyle/>
                <a:p>
                  <a:pPr eaLnBrk="0" hangingPunct="0"/>
                  <a:r>
                    <a:rPr lang="en-US" sz="2000" dirty="0">
                      <a:latin typeface="Courier New" pitchFamily="-96" charset="0"/>
                    </a:rPr>
                    <a:t>24</a:t>
                  </a:r>
                </a:p>
              </p:txBody>
            </p:sp>
            <p:sp>
              <p:nvSpPr>
                <p:cNvPr id="27" name="Rectangle 16"/>
                <p:cNvSpPr>
                  <a:spLocks noChangeArrowheads="1"/>
                </p:cNvSpPr>
                <p:nvPr/>
              </p:nvSpPr>
              <p:spPr bwMode="auto">
                <a:xfrm>
                  <a:off x="7772419" y="2225089"/>
                  <a:ext cx="490518" cy="397545"/>
                </a:xfrm>
                <a:prstGeom prst="rect">
                  <a:avLst/>
                </a:prstGeom>
                <a:noFill/>
                <a:ln w="25400">
                  <a:noFill/>
                  <a:miter lim="800000"/>
                  <a:headEnd/>
                  <a:tailEnd/>
                </a:ln>
              </p:spPr>
              <p:txBody>
                <a:bodyPr wrap="none" lIns="90487" tIns="44450" rIns="90487" bIns="44450">
                  <a:prstTxWarp prst="textNoShape">
                    <a:avLst/>
                  </a:prstTxWarp>
                  <a:spAutoFit/>
                </a:bodyPr>
                <a:lstStyle/>
                <a:p>
                  <a:pPr eaLnBrk="0" hangingPunct="0"/>
                  <a:r>
                    <a:rPr lang="en-US" sz="2000" dirty="0">
                      <a:latin typeface="Courier New" pitchFamily="-96" charset="0"/>
                    </a:rPr>
                    <a:t>32</a:t>
                  </a:r>
                </a:p>
              </p:txBody>
            </p:sp>
          </p:grpSp>
          <p:sp>
            <p:nvSpPr>
              <p:cNvPr id="33" name="Rectangle 11"/>
              <p:cNvSpPr>
                <a:spLocks noChangeArrowheads="1"/>
              </p:cNvSpPr>
              <p:nvPr/>
            </p:nvSpPr>
            <p:spPr bwMode="auto">
              <a:xfrm>
                <a:off x="4700975" y="2286490"/>
                <a:ext cx="1739478" cy="43180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lIns="90487" tIns="44450" rIns="90487" bIns="44450" anchor="ctr"/>
              <a:lstStyle/>
              <a:p>
                <a:pPr eaLnBrk="0" hangingPunct="0">
                  <a:defRPr/>
                </a:pPr>
                <a:r>
                  <a:rPr lang="en-US" sz="2000" dirty="0">
                    <a:latin typeface="Courier New" pitchFamily="49" charset="0"/>
                  </a:rPr>
                  <a:t>z</a:t>
                </a:r>
                <a:endParaRPr lang="en-US" sz="2000" dirty="0">
                  <a:latin typeface="Courier New" pitchFamily="49" charset="0"/>
                  <a:ea typeface="+mn-ea"/>
                  <a:cs typeface="+mn-cs"/>
                </a:endParaRPr>
              </a:p>
            </p:txBody>
          </p:sp>
        </p:grpSp>
        <p:sp>
          <p:nvSpPr>
            <p:cNvPr id="47" name="Freeform 16"/>
            <p:cNvSpPr>
              <a:spLocks/>
            </p:cNvSpPr>
            <p:nvPr/>
          </p:nvSpPr>
          <p:spPr bwMode="auto">
            <a:xfrm flipH="1">
              <a:off x="7683500" y="1506560"/>
              <a:ext cx="990600" cy="457200"/>
            </a:xfrm>
            <a:custGeom>
              <a:avLst/>
              <a:gdLst>
                <a:gd name="T0" fmla="*/ 624 w 624"/>
                <a:gd name="T1" fmla="*/ 288 h 288"/>
                <a:gd name="T2" fmla="*/ 576 w 624"/>
                <a:gd name="T3" fmla="*/ 0 h 288"/>
                <a:gd name="T4" fmla="*/ 96 w 624"/>
                <a:gd name="T5" fmla="*/ 0 h 288"/>
                <a:gd name="T6" fmla="*/ 0 w 624"/>
                <a:gd name="T7" fmla="*/ 144 h 28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24"/>
                <a:gd name="T13" fmla="*/ 0 h 288"/>
                <a:gd name="T14" fmla="*/ 624 w 624"/>
                <a:gd name="T15" fmla="*/ 288 h 28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24" h="288">
                  <a:moveTo>
                    <a:pt x="624" y="288"/>
                  </a:moveTo>
                  <a:lnTo>
                    <a:pt x="576" y="0"/>
                  </a:lnTo>
                  <a:lnTo>
                    <a:pt x="96" y="0"/>
                  </a:lnTo>
                  <a:lnTo>
                    <a:pt x="0" y="144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Calibri" pitchFamily="-96" charset="0"/>
              </a:endParaRPr>
            </a:p>
          </p:txBody>
        </p:sp>
      </p:grpSp>
      <p:sp>
        <p:nvSpPr>
          <p:cNvPr id="28" name="Rectangle 2">
            <a:extLst>
              <a:ext uri="{FF2B5EF4-FFF2-40B4-BE49-F238E27FC236}">
                <a16:creationId xmlns:a16="http://schemas.microsoft.com/office/drawing/2014/main" id="{308857F7-682B-5944-ADF0-8FB200B7A5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120" y="1401964"/>
            <a:ext cx="3296295" cy="11977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0487" tIns="44450" rIns="90487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b="1" dirty="0">
                <a:latin typeface="Courier New" pitchFamily="-96" charset="0"/>
              </a:rPr>
              <a:t>typedef struct rec {</a:t>
            </a:r>
          </a:p>
          <a:p>
            <a:pPr eaLnBrk="0" hangingPunct="0"/>
            <a:r>
              <a:rPr lang="en-US" b="1" dirty="0">
                <a:latin typeface="Courier New" pitchFamily="-96" charset="0"/>
              </a:rPr>
              <a:t>  int z[5];</a:t>
            </a:r>
          </a:p>
          <a:p>
            <a:pPr eaLnBrk="0" hangingPunct="0"/>
            <a:r>
              <a:rPr lang="en-US" b="1" dirty="0">
                <a:latin typeface="Courier New" pitchFamily="-96" charset="0"/>
              </a:rPr>
              <a:t>  struct rec *next;</a:t>
            </a:r>
          </a:p>
          <a:p>
            <a:pPr eaLnBrk="0" hangingPunct="0"/>
            <a:r>
              <a:rPr lang="en-US" b="1" dirty="0">
                <a:latin typeface="Courier New" pitchFamily="-96" charset="0"/>
              </a:rPr>
              <a:t>} </a:t>
            </a:r>
            <a:r>
              <a:rPr lang="en-US" b="1" dirty="0" err="1">
                <a:latin typeface="Courier New" pitchFamily="-96" charset="0"/>
              </a:rPr>
              <a:t>zip_node</a:t>
            </a:r>
            <a:r>
              <a:rPr lang="en-US" b="1" dirty="0">
                <a:latin typeface="Courier New" pitchFamily="-96" charset="0"/>
              </a:rPr>
              <a:t>;</a:t>
            </a:r>
          </a:p>
        </p:txBody>
      </p:sp>
      <p:sp>
        <p:nvSpPr>
          <p:cNvPr id="29" name="Rectangle 3">
            <a:extLst>
              <a:ext uri="{FF2B5EF4-FFF2-40B4-BE49-F238E27FC236}">
                <a16:creationId xmlns:a16="http://schemas.microsoft.com/office/drawing/2014/main" id="{09930F58-0CA9-1743-82C0-34576AF624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4796" y="2979756"/>
            <a:ext cx="3883004" cy="313675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114300" algn="l"/>
                <a:tab pos="1255713" algn="l"/>
                <a:tab pos="3944938" algn="l"/>
              </a:tabLst>
              <a:defRPr/>
            </a:pPr>
            <a:r>
              <a:rPr lang="cs-CZ" b="1" dirty="0" err="1">
                <a:latin typeface="Courier New" pitchFamily="49" charset="0"/>
              </a:rPr>
              <a:t>get_tail_ptr</a:t>
            </a:r>
            <a:r>
              <a:rPr lang="cs-CZ" b="1" dirty="0">
                <a:latin typeface="Courier New" pitchFamily="49" charset="0"/>
              </a:rPr>
              <a:t>:</a:t>
            </a:r>
          </a:p>
          <a:p>
            <a:pPr eaLnBrk="0" hangingPunct="0">
              <a:tabLst>
                <a:tab pos="114300" algn="l"/>
                <a:tab pos="1255713" algn="l"/>
                <a:tab pos="3944938" algn="l"/>
              </a:tabLst>
              <a:defRPr/>
            </a:pPr>
            <a:r>
              <a:rPr lang="cs-CZ" b="1" dirty="0">
                <a:latin typeface="Courier New" pitchFamily="49" charset="0"/>
              </a:rPr>
              <a:t>  </a:t>
            </a:r>
            <a:r>
              <a:rPr lang="cs-CZ" b="1" dirty="0" err="1">
                <a:latin typeface="Courier New" pitchFamily="49" charset="0"/>
              </a:rPr>
              <a:t>testq</a:t>
            </a:r>
            <a:r>
              <a:rPr lang="cs-CZ" b="1" dirty="0">
                <a:latin typeface="Courier New" pitchFamily="49" charset="0"/>
              </a:rPr>
              <a:t>   %rdi, %rdi</a:t>
            </a:r>
          </a:p>
          <a:p>
            <a:pPr eaLnBrk="0" hangingPunct="0">
              <a:tabLst>
                <a:tab pos="114300" algn="l"/>
                <a:tab pos="1255713" algn="l"/>
                <a:tab pos="3944938" algn="l"/>
              </a:tabLst>
              <a:defRPr/>
            </a:pPr>
            <a:r>
              <a:rPr lang="cs-CZ" b="1" dirty="0">
                <a:latin typeface="Courier New" pitchFamily="49" charset="0"/>
              </a:rPr>
              <a:t>  </a:t>
            </a:r>
            <a:r>
              <a:rPr lang="cs-CZ" b="1" dirty="0" err="1">
                <a:latin typeface="Courier New" pitchFamily="49" charset="0"/>
              </a:rPr>
              <a:t>jne</a:t>
            </a:r>
            <a:r>
              <a:rPr lang="cs-CZ" b="1" dirty="0">
                <a:latin typeface="Courier New" pitchFamily="49" charset="0"/>
              </a:rPr>
              <a:t>      L1</a:t>
            </a:r>
          </a:p>
          <a:p>
            <a:pPr eaLnBrk="0" hangingPunct="0">
              <a:tabLst>
                <a:tab pos="114300" algn="l"/>
                <a:tab pos="1255713" algn="l"/>
                <a:tab pos="3944938" algn="l"/>
              </a:tabLst>
              <a:defRPr/>
            </a:pPr>
            <a:r>
              <a:rPr lang="cs-CZ" b="1" dirty="0">
                <a:latin typeface="Courier New" pitchFamily="49" charset="0"/>
              </a:rPr>
              <a:t>  </a:t>
            </a:r>
            <a:r>
              <a:rPr lang="cs-CZ" b="1" dirty="0" err="1">
                <a:latin typeface="Courier New" pitchFamily="49" charset="0"/>
              </a:rPr>
              <a:t>xorl</a:t>
            </a:r>
            <a:r>
              <a:rPr lang="cs-CZ" b="1" dirty="0">
                <a:latin typeface="Courier New" pitchFamily="49" charset="0"/>
              </a:rPr>
              <a:t>    %</a:t>
            </a:r>
            <a:r>
              <a:rPr lang="cs-CZ" b="1" dirty="0" err="1">
                <a:latin typeface="Courier New" pitchFamily="49" charset="0"/>
              </a:rPr>
              <a:t>eax</a:t>
            </a:r>
            <a:r>
              <a:rPr lang="cs-CZ" b="1" dirty="0">
                <a:latin typeface="Courier New" pitchFamily="49" charset="0"/>
              </a:rPr>
              <a:t>, %</a:t>
            </a:r>
            <a:r>
              <a:rPr lang="cs-CZ" b="1" dirty="0" err="1">
                <a:latin typeface="Courier New" pitchFamily="49" charset="0"/>
              </a:rPr>
              <a:t>eax</a:t>
            </a:r>
            <a:endParaRPr lang="cs-CZ" b="1" dirty="0">
              <a:latin typeface="Courier New" pitchFamily="49" charset="0"/>
            </a:endParaRPr>
          </a:p>
          <a:p>
            <a:pPr eaLnBrk="0" hangingPunct="0">
              <a:tabLst>
                <a:tab pos="114300" algn="l"/>
                <a:tab pos="1255713" algn="l"/>
                <a:tab pos="3944938" algn="l"/>
              </a:tabLst>
              <a:defRPr/>
            </a:pPr>
            <a:r>
              <a:rPr lang="cs-CZ" b="1" dirty="0">
                <a:latin typeface="Courier New" pitchFamily="49" charset="0"/>
              </a:rPr>
              <a:t>  </a:t>
            </a:r>
            <a:r>
              <a:rPr lang="cs-CZ" b="1" dirty="0" err="1">
                <a:latin typeface="Courier New" pitchFamily="49" charset="0"/>
              </a:rPr>
              <a:t>retq</a:t>
            </a:r>
            <a:endParaRPr lang="cs-CZ" b="1" dirty="0">
              <a:latin typeface="Courier New" pitchFamily="49" charset="0"/>
            </a:endParaRPr>
          </a:p>
          <a:p>
            <a:pPr eaLnBrk="0" hangingPunct="0">
              <a:tabLst>
                <a:tab pos="114300" algn="l"/>
                <a:tab pos="1255713" algn="l"/>
                <a:tab pos="3944938" algn="l"/>
              </a:tabLst>
              <a:defRPr/>
            </a:pPr>
            <a:r>
              <a:rPr lang="cs-CZ" b="1" dirty="0">
                <a:latin typeface="Courier New" pitchFamily="49" charset="0"/>
              </a:rPr>
              <a:t>L1:                     </a:t>
            </a:r>
          </a:p>
          <a:p>
            <a:pPr eaLnBrk="0" hangingPunct="0">
              <a:tabLst>
                <a:tab pos="114300" algn="l"/>
                <a:tab pos="1255713" algn="l"/>
                <a:tab pos="3944938" algn="l"/>
              </a:tabLst>
              <a:defRPr/>
            </a:pPr>
            <a:r>
              <a:rPr lang="cs-CZ" b="1" dirty="0">
                <a:latin typeface="Courier New" pitchFamily="49" charset="0"/>
              </a:rPr>
              <a:t>  </a:t>
            </a:r>
            <a:r>
              <a:rPr lang="cs-CZ" b="1" dirty="0" err="1">
                <a:latin typeface="Courier New" pitchFamily="49" charset="0"/>
              </a:rPr>
              <a:t>movq</a:t>
            </a:r>
            <a:r>
              <a:rPr lang="cs-CZ" b="1" dirty="0">
                <a:latin typeface="Courier New" pitchFamily="49" charset="0"/>
              </a:rPr>
              <a:t>    %rdi, %</a:t>
            </a:r>
            <a:r>
              <a:rPr lang="cs-CZ" b="1" dirty="0" err="1">
                <a:latin typeface="Courier New" pitchFamily="49" charset="0"/>
              </a:rPr>
              <a:t>rax</a:t>
            </a:r>
            <a:endParaRPr lang="cs-CZ" b="1" dirty="0">
              <a:latin typeface="Courier New" pitchFamily="49" charset="0"/>
            </a:endParaRPr>
          </a:p>
          <a:p>
            <a:pPr eaLnBrk="0" hangingPunct="0">
              <a:tabLst>
                <a:tab pos="114300" algn="l"/>
                <a:tab pos="1255713" algn="l"/>
                <a:tab pos="3944938" algn="l"/>
              </a:tabLst>
              <a:defRPr/>
            </a:pPr>
            <a:r>
              <a:rPr lang="cs-CZ" b="1" dirty="0">
                <a:latin typeface="Courier New" pitchFamily="49" charset="0"/>
              </a:rPr>
              <a:t>  </a:t>
            </a:r>
            <a:r>
              <a:rPr lang="cs-CZ" b="1" dirty="0" err="1">
                <a:latin typeface="Courier New" pitchFamily="49" charset="0"/>
              </a:rPr>
              <a:t>movq</a:t>
            </a:r>
            <a:r>
              <a:rPr lang="cs-CZ" b="1" dirty="0">
                <a:latin typeface="Courier New" pitchFamily="49" charset="0"/>
              </a:rPr>
              <a:t>    24(%</a:t>
            </a:r>
            <a:r>
              <a:rPr lang="cs-CZ" b="1" dirty="0" err="1">
                <a:latin typeface="Courier New" pitchFamily="49" charset="0"/>
              </a:rPr>
              <a:t>rax</a:t>
            </a:r>
            <a:r>
              <a:rPr lang="cs-CZ" b="1" dirty="0">
                <a:latin typeface="Courier New" pitchFamily="49" charset="0"/>
              </a:rPr>
              <a:t>), %rdi</a:t>
            </a:r>
          </a:p>
          <a:p>
            <a:pPr eaLnBrk="0" hangingPunct="0">
              <a:tabLst>
                <a:tab pos="114300" algn="l"/>
                <a:tab pos="1255713" algn="l"/>
                <a:tab pos="3944938" algn="l"/>
              </a:tabLst>
              <a:defRPr/>
            </a:pPr>
            <a:r>
              <a:rPr lang="cs-CZ" b="1" dirty="0">
                <a:latin typeface="Courier New" pitchFamily="49" charset="0"/>
              </a:rPr>
              <a:t>  </a:t>
            </a:r>
            <a:r>
              <a:rPr lang="cs-CZ" b="1" dirty="0" err="1">
                <a:latin typeface="Courier New" pitchFamily="49" charset="0"/>
              </a:rPr>
              <a:t>testq</a:t>
            </a:r>
            <a:r>
              <a:rPr lang="cs-CZ" b="1" dirty="0">
                <a:latin typeface="Courier New" pitchFamily="49" charset="0"/>
              </a:rPr>
              <a:t>   %rdi, %rdi</a:t>
            </a:r>
          </a:p>
          <a:p>
            <a:pPr eaLnBrk="0" hangingPunct="0">
              <a:tabLst>
                <a:tab pos="114300" algn="l"/>
                <a:tab pos="1255713" algn="l"/>
                <a:tab pos="3944938" algn="l"/>
              </a:tabLst>
              <a:defRPr/>
            </a:pPr>
            <a:r>
              <a:rPr lang="cs-CZ" b="1" dirty="0">
                <a:latin typeface="Courier New" pitchFamily="49" charset="0"/>
              </a:rPr>
              <a:t>  </a:t>
            </a:r>
            <a:r>
              <a:rPr lang="cs-CZ" b="1" dirty="0" err="1">
                <a:latin typeface="Courier New" pitchFamily="49" charset="0"/>
              </a:rPr>
              <a:t>jne</a:t>
            </a:r>
            <a:r>
              <a:rPr lang="cs-CZ" b="1" dirty="0">
                <a:latin typeface="Courier New" pitchFamily="49" charset="0"/>
              </a:rPr>
              <a:t>     L1</a:t>
            </a:r>
          </a:p>
          <a:p>
            <a:pPr eaLnBrk="0" hangingPunct="0">
              <a:tabLst>
                <a:tab pos="114300" algn="l"/>
                <a:tab pos="1255713" algn="l"/>
                <a:tab pos="3944938" algn="l"/>
              </a:tabLst>
              <a:defRPr/>
            </a:pPr>
            <a:r>
              <a:rPr lang="cs-CZ" b="1" dirty="0">
                <a:latin typeface="Courier New" pitchFamily="49" charset="0"/>
              </a:rPr>
              <a:t>  </a:t>
            </a:r>
            <a:r>
              <a:rPr lang="cs-CZ" b="1" dirty="0" err="1">
                <a:latin typeface="Courier New" pitchFamily="49" charset="0"/>
              </a:rPr>
              <a:t>retq</a:t>
            </a:r>
            <a:endParaRPr lang="cs-CZ" b="1" dirty="0">
              <a:latin typeface="Courier New" pitchFamily="49" charset="0"/>
            </a:endParaRPr>
          </a:p>
        </p:txBody>
      </p:sp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890C3932-08E9-DE4B-AE8B-8FEEDE02B7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0958180"/>
              </p:ext>
            </p:extLst>
          </p:nvPr>
        </p:nvGraphicFramePr>
        <p:xfrm>
          <a:off x="6248400" y="0"/>
          <a:ext cx="2895600" cy="7726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Register</a:t>
                      </a:r>
                      <a:endParaRPr lang="en-US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Value</a:t>
                      </a:r>
                      <a:endParaRPr lang="en-US" dirty="0">
                        <a:latin typeface="Calibri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1787">
                <a:tc>
                  <a:txBody>
                    <a:bodyPr/>
                    <a:lstStyle/>
                    <a:p>
                      <a:r>
                        <a:rPr lang="en-US" dirty="0"/>
                        <a:t>%</a:t>
                      </a:r>
                      <a:r>
                        <a:rPr lang="en-US" dirty="0" err="1"/>
                        <a:t>rdi</a:t>
                      </a:r>
                      <a:endParaRPr lang="en-US" b="1" dirty="0"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ourier New" pitchFamily="49" charset="0"/>
                          <a:cs typeface="Courier New" pitchFamily="49" charset="0"/>
                        </a:rPr>
                        <a:t>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6518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ustom 4">
      <a:dk1>
        <a:srgbClr val="000000"/>
      </a:dk1>
      <a:lt1>
        <a:srgbClr val="FFFFFF"/>
      </a:lt1>
      <a:dk2>
        <a:srgbClr val="323232"/>
      </a:dk2>
      <a:lt2>
        <a:srgbClr val="A5A5A5"/>
      </a:lt2>
      <a:accent1>
        <a:srgbClr val="521B92"/>
      </a:accent1>
      <a:accent2>
        <a:srgbClr val="7A27D8"/>
      </a:accent2>
      <a:accent3>
        <a:srgbClr val="8B58D2"/>
      </a:accent3>
      <a:accent4>
        <a:srgbClr val="917DD0"/>
      </a:accent4>
      <a:accent5>
        <a:srgbClr val="BDA2E0"/>
      </a:accent5>
      <a:accent6>
        <a:srgbClr val="D1C7F6"/>
      </a:accent6>
      <a:hlink>
        <a:srgbClr val="0432FF"/>
      </a:hlink>
      <a:folHlink>
        <a:srgbClr val="00206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3047FA14-E8B9-5541-B2FA-35D660E1BFD6}" vid="{5B7FA5DE-B936-DE42-9858-6D948D82487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1993</TotalTime>
  <Words>2126</Words>
  <Application>Microsoft Macintosh PowerPoint</Application>
  <PresentationFormat>On-screen Show (4:3)</PresentationFormat>
  <Paragraphs>559</Paragraphs>
  <Slides>19</Slides>
  <Notes>11</Notes>
  <HiddenSlides>1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30" baseType="lpstr">
      <vt:lpstr>Arial</vt:lpstr>
      <vt:lpstr>Calibri</vt:lpstr>
      <vt:lpstr>Calibri Bold</vt:lpstr>
      <vt:lpstr>Courier</vt:lpstr>
      <vt:lpstr>Courier New</vt:lpstr>
      <vt:lpstr>Courier New Bold</vt:lpstr>
      <vt:lpstr>Times New Roman</vt:lpstr>
      <vt:lpstr>Wingdings</vt:lpstr>
      <vt:lpstr>Wingdings 2</vt:lpstr>
      <vt:lpstr>Wingdings 3</vt:lpstr>
      <vt:lpstr>Clarity</vt:lpstr>
      <vt:lpstr>Lecture 7: Loops in Assembly</vt:lpstr>
      <vt:lpstr>Review: Assembly/Machine Code View</vt:lpstr>
      <vt:lpstr>Review: Condition Codes</vt:lpstr>
      <vt:lpstr>Review: Conditional Jumps </vt:lpstr>
      <vt:lpstr>Review: Conditionals</vt:lpstr>
      <vt:lpstr>Review: Conditionals</vt:lpstr>
      <vt:lpstr>Loops</vt:lpstr>
      <vt:lpstr>Do-while Loops</vt:lpstr>
      <vt:lpstr>While Loops</vt:lpstr>
      <vt:lpstr>Exercise: Loops</vt:lpstr>
      <vt:lpstr>For loops</vt:lpstr>
      <vt:lpstr>Review: Array Allocation</vt:lpstr>
      <vt:lpstr>Exercise: Array Access</vt:lpstr>
      <vt:lpstr>Array Example</vt:lpstr>
      <vt:lpstr>Array Accessing Example</vt:lpstr>
      <vt:lpstr>Exercise : Array Loop</vt:lpstr>
      <vt:lpstr>Structure Representation</vt:lpstr>
      <vt:lpstr>Generating Pointer to Structure Member</vt:lpstr>
      <vt:lpstr>Following Linked List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7: Data Structures in Assembly</dc:title>
  <dc:creator>Eleanor  Birrell</dc:creator>
  <cp:lastModifiedBy>Eleanor Birrell</cp:lastModifiedBy>
  <cp:revision>87</cp:revision>
  <dcterms:created xsi:type="dcterms:W3CDTF">2019-02-13T05:22:03Z</dcterms:created>
  <dcterms:modified xsi:type="dcterms:W3CDTF">2023-02-13T10:39:08Z</dcterms:modified>
</cp:coreProperties>
</file>