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2"/>
  </p:notesMasterIdLst>
  <p:handoutMasterIdLst>
    <p:handoutMasterId r:id="rId33"/>
  </p:handoutMasterIdLst>
  <p:sldIdLst>
    <p:sldId id="256" r:id="rId2"/>
    <p:sldId id="279" r:id="rId3"/>
    <p:sldId id="329" r:id="rId4"/>
    <p:sldId id="334" r:id="rId5"/>
    <p:sldId id="304" r:id="rId6"/>
    <p:sldId id="602" r:id="rId7"/>
    <p:sldId id="337" r:id="rId8"/>
    <p:sldId id="299" r:id="rId9"/>
    <p:sldId id="327" r:id="rId10"/>
    <p:sldId id="338" r:id="rId11"/>
    <p:sldId id="341" r:id="rId12"/>
    <p:sldId id="342" r:id="rId13"/>
    <p:sldId id="1293" r:id="rId14"/>
    <p:sldId id="1294" r:id="rId15"/>
    <p:sldId id="597" r:id="rId16"/>
    <p:sldId id="615" r:id="rId17"/>
    <p:sldId id="339" r:id="rId18"/>
    <p:sldId id="340" r:id="rId19"/>
    <p:sldId id="598" r:id="rId20"/>
    <p:sldId id="601" r:id="rId21"/>
    <p:sldId id="618" r:id="rId22"/>
    <p:sldId id="301" r:id="rId23"/>
    <p:sldId id="603" r:id="rId24"/>
    <p:sldId id="360" r:id="rId25"/>
    <p:sldId id="361" r:id="rId26"/>
    <p:sldId id="620" r:id="rId27"/>
    <p:sldId id="613" r:id="rId28"/>
    <p:sldId id="617" r:id="rId29"/>
    <p:sldId id="1295" r:id="rId30"/>
    <p:sldId id="363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696969"/>
    <a:srgbClr val="333333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131" autoAdjust="0"/>
    <p:restoredTop sz="87959" autoAdjust="0"/>
  </p:normalViewPr>
  <p:slideViewPr>
    <p:cSldViewPr>
      <p:cViewPr varScale="1">
        <p:scale>
          <a:sx n="107" d="100"/>
          <a:sy n="107" d="100"/>
        </p:scale>
        <p:origin x="320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6902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6" d="100"/>
          <a:sy n="56" d="100"/>
        </p:scale>
        <p:origin x="-2886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7F19EE-4C14-416B-9A28-3D9B2AE65E04}" type="datetimeFigureOut">
              <a:rPr lang="en-US" smtClean="0"/>
              <a:t>2/5/23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7E2B7-019C-47AA-8287-AB4BD1848E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1646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B7EBD1-2546-431F-B565-95BCA5604CC4}" type="datetimeFigureOut">
              <a:rPr lang="en-US" smtClean="0"/>
              <a:t>2/5/23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E031AF-CC19-4E5A-831F-2BAAD17F6D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5186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A </a:t>
            </a:r>
            <a:r>
              <a:rPr lang="en-US" sz="1200" b="1" dirty="0"/>
              <a:t>program </a:t>
            </a:r>
            <a:r>
              <a:rPr lang="en-US" sz="1200" dirty="0"/>
              <a:t>is a sequence of instructions that specifies how to perform a computation, in a language that a computer can execute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photo: Dorothy Vaughan, computer at Nasa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200" dirty="0"/>
          </a:p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fld id="{AD0FA56A-3847-C547-A413-74B8391A8493}" type="datetime1">
              <a:rPr lang="en-US" smtClean="0"/>
              <a:t>2/5/23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9195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M-x </a:t>
            </a:r>
            <a:r>
              <a:rPr lang="en-US" dirty="0" err="1"/>
              <a:t>hexl</a:t>
            </a:r>
            <a:r>
              <a:rPr lang="en-US" dirty="0"/>
              <a:t>-mode to view files in binary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19206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done on board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1116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/>
              <a:t>0x100</a:t>
            </a:r>
          </a:p>
          <a:p>
            <a:pPr marL="228600" indent="-228600">
              <a:buAutoNum type="arabicPeriod"/>
            </a:pPr>
            <a:r>
              <a:rPr lang="en-US" dirty="0"/>
              <a:t>0xAB</a:t>
            </a:r>
          </a:p>
          <a:p>
            <a:pPr marL="228600" indent="-228600">
              <a:buAutoNum type="arabicPeriod"/>
            </a:pPr>
            <a:r>
              <a:rPr lang="en-US" dirty="0"/>
              <a:t>0X108</a:t>
            </a:r>
          </a:p>
          <a:p>
            <a:pPr marL="228600" indent="-228600">
              <a:buAutoNum type="arabicPeriod"/>
            </a:pPr>
            <a:r>
              <a:rPr lang="en-US" dirty="0"/>
              <a:t>0xFF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644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done on board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17776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/>
              <a:t>0xAB</a:t>
            </a:r>
          </a:p>
          <a:p>
            <a:pPr marL="228600" indent="-228600">
              <a:buAutoNum type="arabicPeriod"/>
            </a:pPr>
            <a:r>
              <a:rPr lang="en-US" dirty="0"/>
              <a:t>0xAB</a:t>
            </a:r>
          </a:p>
          <a:p>
            <a:pPr marL="228600" indent="-228600">
              <a:buAutoNum type="arabicPeriod"/>
            </a:pPr>
            <a:r>
              <a:rPr lang="en-US" dirty="0"/>
              <a:t>0X47</a:t>
            </a:r>
          </a:p>
          <a:p>
            <a:pPr marL="228600" indent="-228600">
              <a:buAutoNum type="arabicPeriod"/>
            </a:pPr>
            <a:r>
              <a:rPr lang="en-US" dirty="0"/>
              <a:t>0x13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3730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3312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x = 0x40604a</a:t>
            </a:r>
            <a:br>
              <a:rPr lang="en-US" dirty="0"/>
            </a:br>
            <a:r>
              <a:rPr lang="en-US" dirty="0"/>
              <a:t>y = x</a:t>
            </a:r>
            <a:br>
              <a:rPr lang="en-US" dirty="0"/>
            </a:br>
            <a:r>
              <a:rPr lang="en-US" dirty="0"/>
              <a:t>*y = 47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5217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indent="-182880"/>
            <a:r>
              <a:rPr lang="en-US" dirty="0">
                <a:latin typeface="Courier" pitchFamily="2" charset="0"/>
              </a:rPr>
              <a:t>long temp1 = *</a:t>
            </a:r>
            <a:r>
              <a:rPr lang="en-US" dirty="0" err="1">
                <a:latin typeface="Courier" pitchFamily="2" charset="0"/>
              </a:rPr>
              <a:t>xp</a:t>
            </a:r>
            <a:r>
              <a:rPr lang="en-US" dirty="0">
                <a:latin typeface="Courier" pitchFamily="2" charset="0"/>
              </a:rPr>
              <a:t>;</a:t>
            </a:r>
          </a:p>
          <a:p>
            <a:pPr indent="-182880"/>
            <a:r>
              <a:rPr lang="en-US" dirty="0">
                <a:latin typeface="Courier" pitchFamily="2" charset="0"/>
              </a:rPr>
              <a:t>long temp2 = *</a:t>
            </a:r>
            <a:r>
              <a:rPr lang="en-US" dirty="0" err="1">
                <a:latin typeface="Courier" pitchFamily="2" charset="0"/>
              </a:rPr>
              <a:t>yp</a:t>
            </a:r>
            <a:r>
              <a:rPr lang="en-US" dirty="0">
                <a:latin typeface="Courier" pitchFamily="2" charset="0"/>
              </a:rPr>
              <a:t>;</a:t>
            </a:r>
          </a:p>
          <a:p>
            <a:pPr indent="-182880"/>
            <a:r>
              <a:rPr lang="en-US" dirty="0">
                <a:latin typeface="Courier" pitchFamily="2" charset="0"/>
              </a:rPr>
              <a:t>*</a:t>
            </a:r>
            <a:r>
              <a:rPr lang="en-US" dirty="0" err="1">
                <a:latin typeface="Courier" pitchFamily="2" charset="0"/>
              </a:rPr>
              <a:t>yp</a:t>
            </a:r>
            <a:r>
              <a:rPr lang="en-US" dirty="0">
                <a:latin typeface="Courier" pitchFamily="2" charset="0"/>
              </a:rPr>
              <a:t> = temp1;</a:t>
            </a:r>
          </a:p>
          <a:p>
            <a:pPr indent="-182880"/>
            <a:r>
              <a:rPr lang="en-US" dirty="0">
                <a:latin typeface="Courier" pitchFamily="2" charset="0"/>
              </a:rPr>
              <a:t>*</a:t>
            </a:r>
            <a:r>
              <a:rPr lang="en-US" dirty="0" err="1">
                <a:latin typeface="Courier" pitchFamily="2" charset="0"/>
              </a:rPr>
              <a:t>xp</a:t>
            </a:r>
            <a:r>
              <a:rPr lang="en-US" dirty="0">
                <a:latin typeface="Courier" pitchFamily="2" charset="0"/>
              </a:rPr>
              <a:t> = temp2;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7147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different signed and unsigned multiply b/c need to set condition bits differently (e.g., overflow for -1*-1 vs 0xFFFF*0xFFFF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7127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D(</a:t>
            </a:r>
            <a:r>
              <a:rPr lang="en-US" dirty="0" err="1"/>
              <a:t>rb,ri,S</a:t>
            </a:r>
            <a:r>
              <a:rPr lang="en-US" dirty="0"/>
              <a:t>) = D + </a:t>
            </a:r>
            <a:r>
              <a:rPr lang="en-US" dirty="0" err="1"/>
              <a:t>rb</a:t>
            </a:r>
            <a:r>
              <a:rPr lang="en-US" dirty="0"/>
              <a:t> + </a:t>
            </a:r>
            <a:r>
              <a:rPr lang="en-US" dirty="0" err="1"/>
              <a:t>ri</a:t>
            </a:r>
            <a:r>
              <a:rPr lang="en-US" dirty="0"/>
              <a:t>*S</a:t>
            </a:r>
          </a:p>
          <a:p>
            <a:r>
              <a:rPr lang="en-US" dirty="0"/>
              <a:t>0x147	%</a:t>
            </a:r>
            <a:r>
              <a:rPr lang="en-US" dirty="0" err="1"/>
              <a:t>rax</a:t>
            </a:r>
            <a:endParaRPr lang="en-US" dirty="0"/>
          </a:p>
          <a:p>
            <a:r>
              <a:rPr lang="en-US" dirty="0"/>
              <a:t>0x208	%</a:t>
            </a:r>
            <a:r>
              <a:rPr lang="en-US" dirty="0" err="1"/>
              <a:t>rax</a:t>
            </a:r>
            <a:endParaRPr lang="en-US" dirty="0"/>
          </a:p>
          <a:p>
            <a:r>
              <a:rPr lang="en-US" dirty="0"/>
              <a:t>0x99a	%</a:t>
            </a:r>
            <a:r>
              <a:rPr lang="en-US" dirty="0" err="1"/>
              <a:t>rax</a:t>
            </a:r>
            <a:endParaRPr lang="en-US" dirty="0"/>
          </a:p>
          <a:p>
            <a:r>
              <a:rPr lang="en-US" dirty="0"/>
              <a:t>0x11a	0x100</a:t>
            </a:r>
          </a:p>
          <a:p>
            <a:r>
              <a:rPr lang="en-US" dirty="0"/>
              <a:t>0xa09	%</a:t>
            </a:r>
            <a:r>
              <a:rPr lang="en-US" dirty="0" err="1"/>
              <a:t>rax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F8853F-D2E5-B84A-BECE-82AA4348A0A6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6839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</a:t>
            </a:r>
            <a:r>
              <a:rPr lang="en-US" sz="12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long </a:t>
            </a:r>
            <a:r>
              <a:rPr lang="en-US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ret</a:t>
            </a:r>
            <a:r>
              <a:rPr lang="en-US" sz="12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= </a:t>
            </a:r>
            <a:r>
              <a:rPr lang="en-US" b="1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x</a:t>
            </a:r>
            <a:r>
              <a:rPr lang="en-US" sz="1200" b="1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+</a:t>
            </a:r>
            <a:r>
              <a:rPr lang="en-US" b="1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y+z</a:t>
            </a:r>
            <a:r>
              <a:rPr lang="en-US" sz="12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;</a:t>
            </a:r>
          </a:p>
          <a:p>
            <a:pPr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endParaRPr lang="en-US" sz="1200" b="1" dirty="0"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</a:t>
            </a:r>
            <a:r>
              <a:rPr lang="en-US" sz="12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z = y * </a:t>
            </a:r>
            <a:r>
              <a:rPr lang="en-US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8</a:t>
            </a:r>
            <a:r>
              <a:rPr lang="en-US" sz="12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;</a:t>
            </a:r>
          </a:p>
          <a:p>
            <a:pPr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2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long temp = </a:t>
            </a:r>
            <a:r>
              <a:rPr lang="en-US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47</a:t>
            </a:r>
            <a:r>
              <a:rPr lang="en-US" sz="12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;</a:t>
            </a:r>
          </a:p>
          <a:p>
            <a:pPr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2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temp = temp + z</a:t>
            </a:r>
          </a:p>
          <a:p>
            <a:pPr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2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return temp*ret;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4216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Note: need to motivate this move on board before start on this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E031AF-CC19-4E5A-831F-2BAAD17F6D1A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753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77B1C-3054-1E49-986D-EC47FFBC4418}" type="datetime1">
              <a:rPr lang="en-US" smtClean="0"/>
              <a:t>2/5/23</a:t>
            </a:fld>
            <a:endParaRPr lang="en-US" dirty="0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F663E4-13E4-9F41-A93C-8FCD76C4579A}" type="datetime1">
              <a:rPr lang="en-US" smtClean="0"/>
              <a:t>2/5/23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</p:spPr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F47818-DD3A-FF42-96D5-CA4C9C5FC014}" type="datetime1">
              <a:rPr lang="en-US" smtClean="0"/>
              <a:t>2/5/23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B1598-1DE5-1147-BF14-22A6C4061A75}" type="datetime1">
              <a:rPr lang="en-US" smtClean="0"/>
              <a:t>2/5/23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18288"/>
            <a:ext cx="7086600" cy="329184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91BEEC-FD5D-2D46-B098-89A126090733}" type="datetime1">
              <a:rPr lang="en-US" smtClean="0"/>
              <a:t>2/5/23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7D5533-1F85-3C44-A75F-BDD88D7B75C0}" type="datetime1">
              <a:rPr lang="en-US" smtClean="0"/>
              <a:t>2/5/23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3B7B7F-9FB7-FF49-BA0D-6DF224206578}" type="datetime1">
              <a:rPr lang="en-US" smtClean="0"/>
              <a:t>2/5/23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23D34D-4970-C04F-8DC9-E354378DC99C}" type="datetime1">
              <a:rPr lang="en-US" smtClean="0"/>
              <a:t>2/5/23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EE36F-A419-AE47-BDE0-C38F2DD9DAF8}" type="datetime1">
              <a:rPr lang="en-US" smtClean="0"/>
              <a:t>2/5/23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0A073D-8D25-6342-8D3A-70C4D455EF9C}" type="datetime1">
              <a:rPr lang="en-US" smtClean="0"/>
              <a:t>2/5/23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A743B4-AD12-49DE-BA27-1A16B7F35F0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2250"/>
            <a:ext cx="9144000" cy="31115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419100"/>
          </a:xfrm>
          <a:prstGeom prst="rect">
            <a:avLst/>
          </a:prstGeom>
          <a:gradFill flip="none" rotWithShape="1">
            <a:gsLst>
              <a:gs pos="0">
                <a:schemeClr val="tx2"/>
              </a:gs>
              <a:gs pos="66000">
                <a:schemeClr val="tx1">
                  <a:lumMod val="75000"/>
                  <a:lumOff val="25000"/>
                </a:schemeClr>
              </a:gs>
              <a:gs pos="99000">
                <a:schemeClr val="tx1">
                  <a:lumMod val="65000"/>
                  <a:lumOff val="35000"/>
                </a:scheme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95712243-A3C0-7D48-8630-85CE58EB08A4}" type="datetime1">
              <a:rPr lang="en-US" smtClean="0"/>
              <a:t>2/5/23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7EA743B4-AD12-49DE-BA27-1A16B7F35F00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924800" cy="609600"/>
          </a:xfrm>
        </p:spPr>
        <p:txBody>
          <a:bodyPr>
            <a:normAutofit/>
          </a:bodyPr>
          <a:lstStyle/>
          <a:p>
            <a:r>
              <a:rPr lang="en-US" dirty="0"/>
              <a:t>CS 105		       		          	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667000"/>
            <a:ext cx="7848600" cy="631825"/>
          </a:xfrm>
        </p:spPr>
        <p:txBody>
          <a:bodyPr>
            <a:noAutofit/>
          </a:bodyPr>
          <a:lstStyle/>
          <a:p>
            <a:r>
              <a:rPr lang="en-US" sz="3200" dirty="0"/>
              <a:t>Lecture 5: Introduction to Assembly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685800" y="4643181"/>
            <a:ext cx="7848600" cy="631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24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277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4">
            <a:extLst>
              <a:ext uri="{FF2B5EF4-FFF2-40B4-BE49-F238E27FC236}">
                <a16:creationId xmlns:a16="http://schemas.microsoft.com/office/drawing/2014/main" id="{A2EE6AC4-2C0B-B947-8107-0C0C585BF4B4}"/>
              </a:ext>
            </a:extLst>
          </p:cNvPr>
          <p:cNvSpPr>
            <a:spLocks/>
          </p:cNvSpPr>
          <p:nvPr/>
        </p:nvSpPr>
        <p:spPr bwMode="auto">
          <a:xfrm>
            <a:off x="457200" y="1688594"/>
            <a:ext cx="3964282" cy="4559806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63500" tIns="63500" rIns="63500" bIns="63500">
            <a:prstTxWarp prst="textNoShape">
              <a:avLst/>
            </a:prstTxWarp>
          </a:bodyPr>
          <a:lstStyle/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#include&lt;</a:t>
            </a:r>
            <a:r>
              <a:rPr lang="en-US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stdio.h</a:t>
            </a:r>
            <a:r>
              <a:rPr lang="en-US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&gt;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endParaRPr lang="en-US" b="1" dirty="0">
              <a:latin typeface="Courier New"/>
              <a:ea typeface="Monaco" charset="0"/>
              <a:cs typeface="Courier New"/>
              <a:sym typeface="Monaco" charset="0"/>
            </a:endParaRP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int main(int </a:t>
            </a:r>
            <a:r>
              <a:rPr lang="en-US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argc</a:t>
            </a:r>
            <a:r>
              <a:rPr lang="en-US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, 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        char** </a:t>
            </a:r>
            <a:r>
              <a:rPr lang="en-US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argv</a:t>
            </a:r>
            <a:r>
              <a:rPr lang="en-US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){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endParaRPr lang="en-US" b="1" dirty="0">
              <a:solidFill>
                <a:schemeClr val="tx1"/>
              </a:solidFill>
              <a:latin typeface="Courier New"/>
              <a:ea typeface="Monaco" charset="0"/>
              <a:cs typeface="Courier New"/>
              <a:sym typeface="Monaco" charset="0"/>
            </a:endParaRP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  </a:t>
            </a:r>
            <a:r>
              <a:rPr lang="en-US" b="1" dirty="0" err="1">
                <a:latin typeface="Courier New"/>
                <a:ea typeface="Monaco" charset="0"/>
                <a:cs typeface="Courier New"/>
                <a:sym typeface="Monaco" charset="0"/>
              </a:rPr>
              <a:t>printf</a:t>
            </a: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("Hello    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          world!\n");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endParaRPr lang="en-US" b="1" dirty="0">
              <a:latin typeface="Courier New"/>
              <a:ea typeface="Monaco" charset="0"/>
              <a:cs typeface="Courier New"/>
              <a:sym typeface="Monaco" charset="0"/>
            </a:endParaRP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b="1" dirty="0">
                <a:latin typeface="Courier New"/>
                <a:ea typeface="Monaco" charset="0"/>
                <a:cs typeface="Courier New"/>
                <a:sym typeface="Monaco" charset="0"/>
              </a:rPr>
              <a:t>  return 0;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}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Programs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C63A1D38-4062-2E4C-8B86-A95F646B1648}"/>
              </a:ext>
            </a:extLst>
          </p:cNvPr>
          <p:cNvSpPr>
            <a:spLocks/>
          </p:cNvSpPr>
          <p:nvPr/>
        </p:nvSpPr>
        <p:spPr bwMode="auto">
          <a:xfrm>
            <a:off x="4722520" y="1688593"/>
            <a:ext cx="3964282" cy="4559807"/>
          </a:xfrm>
          <a:prstGeom prst="rect">
            <a:avLst/>
          </a:prstGeom>
          <a:solidFill>
            <a:schemeClr val="bg1"/>
          </a:solidFill>
          <a:ln w="6350" cap="flat">
            <a:solidFill>
              <a:schemeClr val="accent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63500" tIns="63500" rIns="63500" bIns="63500">
            <a:prstTxWarp prst="textNoShape">
              <a:avLst/>
            </a:prstTxWarp>
          </a:bodyPr>
          <a:lstStyle/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55 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48 89 e5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48 83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20 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48 8d 05 25 00 00 00 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c7 45 fc 00 00 00 00 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89 7d f8 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48 89 75 f0 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48 89 c7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b0 00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e8 00 00 00 00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31 c9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89 45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</a:t>
            </a:r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89 c8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48 83 c4 20 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5d</a:t>
            </a:r>
          </a:p>
          <a:p>
            <a:r>
              <a:rPr lang="en-US" b="1" dirty="0">
                <a:latin typeface="Courier New" panose="02070309020205020404" pitchFamily="49" charset="0"/>
                <a:cs typeface="Courier New" panose="02070309020205020404" pitchFamily="49" charset="0"/>
              </a:rPr>
              <a:t>c3</a:t>
            </a:r>
          </a:p>
        </p:txBody>
      </p:sp>
    </p:spTree>
    <p:extLst>
      <p:ext uri="{BB962C8B-B14F-4D97-AF65-F5344CB8AC3E}">
        <p14:creationId xmlns:p14="http://schemas.microsoft.com/office/powerpoint/2010/main" val="3517179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EFDB48-2EF1-6C49-BE5C-260F25416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Compilation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A5549C4-8D5C-D149-9EDD-7F0849FA100E}"/>
              </a:ext>
            </a:extLst>
          </p:cNvPr>
          <p:cNvGrpSpPr/>
          <p:nvPr/>
        </p:nvGrpSpPr>
        <p:grpSpPr>
          <a:xfrm>
            <a:off x="415925" y="1905000"/>
            <a:ext cx="8270875" cy="1768475"/>
            <a:chOff x="0" y="30163"/>
            <a:chExt cx="8270875" cy="1768475"/>
          </a:xfrm>
        </p:grpSpPr>
        <p:sp>
          <p:nvSpPr>
            <p:cNvPr id="4" name="Rectangle 379">
              <a:extLst>
                <a:ext uri="{FF2B5EF4-FFF2-40B4-BE49-F238E27FC236}">
                  <a16:creationId xmlns:a16="http://schemas.microsoft.com/office/drawing/2014/main" id="{EDB64972-64F2-CC49-BDBF-95812DDF3B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4400" y="350838"/>
              <a:ext cx="914400" cy="8382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r>
                <a:rPr lang="en-US" sz="1400"/>
                <a:t>Pre-</a:t>
              </a:r>
            </a:p>
            <a:p>
              <a:r>
                <a:rPr lang="en-US" sz="1400"/>
                <a:t>processor</a:t>
              </a:r>
            </a:p>
            <a:p>
              <a:r>
                <a:rPr lang="en-US" sz="1400"/>
                <a:t>(</a:t>
              </a:r>
              <a:r>
                <a:rPr lang="en-US" sz="1400">
                  <a:latin typeface="Courier New" charset="0"/>
                </a:rPr>
                <a:t>cpp</a:t>
              </a:r>
              <a:r>
                <a:rPr lang="en-US" sz="1400"/>
                <a:t>)</a:t>
              </a:r>
            </a:p>
          </p:txBody>
        </p:sp>
        <p:sp>
          <p:nvSpPr>
            <p:cNvPr id="5" name="Line 382">
              <a:extLst>
                <a:ext uri="{FF2B5EF4-FFF2-40B4-BE49-F238E27FC236}">
                  <a16:creationId xmlns:a16="http://schemas.microsoft.com/office/drawing/2014/main" id="{BEB3F0C3-217E-874D-9218-BB7DCA9643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28800" y="808038"/>
              <a:ext cx="914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" name="Text Box 383">
              <a:extLst>
                <a:ext uri="{FF2B5EF4-FFF2-40B4-BE49-F238E27FC236}">
                  <a16:creationId xmlns:a16="http://schemas.microsoft.com/office/drawing/2014/main" id="{3CFC263C-CAB7-E14A-A27C-7DB30C1E86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8800" y="532220"/>
              <a:ext cx="92845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 sz="1200" dirty="0">
                  <a:latin typeface="Courier New" charset="0"/>
                </a:rPr>
                <a:t>demo05.i</a:t>
              </a:r>
            </a:p>
          </p:txBody>
        </p:sp>
        <p:sp>
          <p:nvSpPr>
            <p:cNvPr id="7" name="Rectangle 390">
              <a:extLst>
                <a:ext uri="{FF2B5EF4-FFF2-40B4-BE49-F238E27FC236}">
                  <a16:creationId xmlns:a16="http://schemas.microsoft.com/office/drawing/2014/main" id="{26F4B81B-676B-3D45-8341-5A2D6898B9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43200" y="350838"/>
              <a:ext cx="914400" cy="8382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r>
                <a:rPr lang="en-US" sz="1400"/>
                <a:t> Compiler</a:t>
              </a:r>
            </a:p>
            <a:p>
              <a:r>
                <a:rPr lang="en-US" sz="1400"/>
                <a:t>(</a:t>
              </a:r>
              <a:r>
                <a:rPr lang="en-US" sz="1400">
                  <a:latin typeface="Courier New" charset="0"/>
                </a:rPr>
                <a:t>cc1</a:t>
              </a:r>
              <a:r>
                <a:rPr lang="en-US" sz="1400"/>
                <a:t>)</a:t>
              </a:r>
            </a:p>
          </p:txBody>
        </p:sp>
        <p:sp>
          <p:nvSpPr>
            <p:cNvPr id="8" name="Line 391">
              <a:extLst>
                <a:ext uri="{FF2B5EF4-FFF2-40B4-BE49-F238E27FC236}">
                  <a16:creationId xmlns:a16="http://schemas.microsoft.com/office/drawing/2014/main" id="{CB41A81D-FAAB-7048-96BF-BD1AFF5AD3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657600" y="808038"/>
              <a:ext cx="914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Text Box 392">
              <a:extLst>
                <a:ext uri="{FF2B5EF4-FFF2-40B4-BE49-F238E27FC236}">
                  <a16:creationId xmlns:a16="http://schemas.microsoft.com/office/drawing/2014/main" id="{87E90A1C-585D-AF40-806B-563F713D61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57600" y="532220"/>
              <a:ext cx="92845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 sz="1200" dirty="0">
                  <a:latin typeface="Courier New" charset="0"/>
                </a:rPr>
                <a:t>demo05.s</a:t>
              </a:r>
            </a:p>
          </p:txBody>
        </p:sp>
        <p:sp>
          <p:nvSpPr>
            <p:cNvPr id="10" name="Rectangle 393">
              <a:extLst>
                <a:ext uri="{FF2B5EF4-FFF2-40B4-BE49-F238E27FC236}">
                  <a16:creationId xmlns:a16="http://schemas.microsoft.com/office/drawing/2014/main" id="{A3DBBFF2-E820-CF4E-9FB4-2354A31B4EF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2000" y="350838"/>
              <a:ext cx="914400" cy="8382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r>
                <a:rPr lang="en-US" sz="1400"/>
                <a:t>Assembler</a:t>
              </a:r>
            </a:p>
            <a:p>
              <a:r>
                <a:rPr lang="en-US" sz="1400"/>
                <a:t>(</a:t>
              </a:r>
              <a:r>
                <a:rPr lang="en-US" sz="1400">
                  <a:latin typeface="Courier New" charset="0"/>
                </a:rPr>
                <a:t>as</a:t>
              </a:r>
              <a:r>
                <a:rPr lang="en-US" sz="1400"/>
                <a:t>)</a:t>
              </a:r>
            </a:p>
          </p:txBody>
        </p:sp>
        <p:sp>
          <p:nvSpPr>
            <p:cNvPr id="11" name="Line 394">
              <a:extLst>
                <a:ext uri="{FF2B5EF4-FFF2-40B4-BE49-F238E27FC236}">
                  <a16:creationId xmlns:a16="http://schemas.microsoft.com/office/drawing/2014/main" id="{7CB26367-7B56-7441-B271-A52B1A72DC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486400" y="808038"/>
              <a:ext cx="914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Text Box 395">
              <a:extLst>
                <a:ext uri="{FF2B5EF4-FFF2-40B4-BE49-F238E27FC236}">
                  <a16:creationId xmlns:a16="http://schemas.microsoft.com/office/drawing/2014/main" id="{778D2184-5A3C-664D-94FF-62A0E3E7F1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86400" y="532220"/>
              <a:ext cx="92845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 sz="1200" dirty="0">
                  <a:latin typeface="Courier New" charset="0"/>
                </a:rPr>
                <a:t>demo05.o</a:t>
              </a:r>
            </a:p>
          </p:txBody>
        </p:sp>
        <p:sp>
          <p:nvSpPr>
            <p:cNvPr id="13" name="Rectangle 396">
              <a:extLst>
                <a:ext uri="{FF2B5EF4-FFF2-40B4-BE49-F238E27FC236}">
                  <a16:creationId xmlns:a16="http://schemas.microsoft.com/office/drawing/2014/main" id="{E53215CB-CFDF-5646-AE4A-BA82ED8F44B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0800" y="350838"/>
              <a:ext cx="914400" cy="838200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r>
                <a:rPr lang="en-US" sz="1400"/>
                <a:t>Linker</a:t>
              </a:r>
            </a:p>
            <a:p>
              <a:r>
                <a:rPr lang="en-US" sz="1400"/>
                <a:t>(</a:t>
              </a:r>
              <a:r>
                <a:rPr lang="en-US" sz="1400">
                  <a:latin typeface="Courier New" charset="0"/>
                </a:rPr>
                <a:t>ld</a:t>
              </a:r>
              <a:r>
                <a:rPr lang="en-US" sz="1400"/>
                <a:t>)</a:t>
              </a:r>
            </a:p>
          </p:txBody>
        </p:sp>
        <p:sp>
          <p:nvSpPr>
            <p:cNvPr id="14" name="Line 397">
              <a:extLst>
                <a:ext uri="{FF2B5EF4-FFF2-40B4-BE49-F238E27FC236}">
                  <a16:creationId xmlns:a16="http://schemas.microsoft.com/office/drawing/2014/main" id="{8BC133F7-06E1-ED43-B1C9-0E10B96891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315200" y="808038"/>
              <a:ext cx="914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5" name="Text Box 398">
              <a:extLst>
                <a:ext uri="{FF2B5EF4-FFF2-40B4-BE49-F238E27FC236}">
                  <a16:creationId xmlns:a16="http://schemas.microsoft.com/office/drawing/2014/main" id="{A3E4D02E-AA62-1C4D-B37D-511CA60084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07275" y="532220"/>
              <a:ext cx="74251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 sz="1200" dirty="0">
                  <a:latin typeface="Courier New" charset="0"/>
                </a:rPr>
                <a:t>demo05</a:t>
              </a:r>
            </a:p>
          </p:txBody>
        </p:sp>
        <p:sp>
          <p:nvSpPr>
            <p:cNvPr id="16" name="Line 399">
              <a:extLst>
                <a:ext uri="{FF2B5EF4-FFF2-40B4-BE49-F238E27FC236}">
                  <a16:creationId xmlns:a16="http://schemas.microsoft.com/office/drawing/2014/main" id="{73C2B683-79EB-544D-8193-DAB817FFB3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0" y="808038"/>
              <a:ext cx="914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7" name="Text Box 400">
              <a:extLst>
                <a:ext uri="{FF2B5EF4-FFF2-40B4-BE49-F238E27FC236}">
                  <a16:creationId xmlns:a16="http://schemas.microsoft.com/office/drawing/2014/main" id="{211BCFFF-0206-5643-BCD6-E0CBAF2A8E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0" y="532220"/>
              <a:ext cx="92845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 sz="1200" dirty="0">
                  <a:latin typeface="Courier New" charset="0"/>
                </a:rPr>
                <a:t>demo05.c</a:t>
              </a:r>
            </a:p>
          </p:txBody>
        </p:sp>
        <p:sp>
          <p:nvSpPr>
            <p:cNvPr id="18" name="Text Box 401">
              <a:extLst>
                <a:ext uri="{FF2B5EF4-FFF2-40B4-BE49-F238E27FC236}">
                  <a16:creationId xmlns:a16="http://schemas.microsoft.com/office/drawing/2014/main" id="{44007AC7-3225-B64A-A0A7-FC4FE9E663C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38" y="960438"/>
              <a:ext cx="749300" cy="639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 sz="1200" i="1" dirty="0"/>
                <a:t>Source</a:t>
              </a:r>
            </a:p>
            <a:p>
              <a:r>
                <a:rPr lang="en-US" sz="1200" i="1" dirty="0"/>
                <a:t>program</a:t>
              </a:r>
            </a:p>
            <a:p>
              <a:r>
                <a:rPr lang="en-US" sz="1200" i="1" dirty="0"/>
                <a:t>(text)</a:t>
              </a:r>
            </a:p>
          </p:txBody>
        </p:sp>
        <p:sp>
          <p:nvSpPr>
            <p:cNvPr id="19" name="Text Box 402">
              <a:extLst>
                <a:ext uri="{FF2B5EF4-FFF2-40B4-BE49-F238E27FC236}">
                  <a16:creationId xmlns:a16="http://schemas.microsoft.com/office/drawing/2014/main" id="{CACBE534-7F16-E149-A038-259486B74F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05000" y="976313"/>
              <a:ext cx="757238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 sz="1200" i="1"/>
                <a:t>Modified</a:t>
              </a:r>
            </a:p>
            <a:p>
              <a:r>
                <a:rPr lang="en-US" sz="1200" i="1"/>
                <a:t>source</a:t>
              </a:r>
            </a:p>
            <a:p>
              <a:r>
                <a:rPr lang="en-US" sz="1200" i="1"/>
                <a:t>program</a:t>
              </a:r>
            </a:p>
            <a:p>
              <a:r>
                <a:rPr lang="en-US" sz="1200" i="1"/>
                <a:t>(text)</a:t>
              </a:r>
            </a:p>
          </p:txBody>
        </p:sp>
        <p:sp>
          <p:nvSpPr>
            <p:cNvPr id="20" name="Text Box 403">
              <a:extLst>
                <a:ext uri="{FF2B5EF4-FFF2-40B4-BE49-F238E27FC236}">
                  <a16:creationId xmlns:a16="http://schemas.microsoft.com/office/drawing/2014/main" id="{55A0964C-7C29-4B40-9D46-F777C53017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89350" y="960438"/>
              <a:ext cx="842963" cy="6397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 sz="1200" i="1"/>
                <a:t>Assembly</a:t>
              </a:r>
            </a:p>
            <a:p>
              <a:r>
                <a:rPr lang="en-US" sz="1200" i="1"/>
                <a:t>program</a:t>
              </a:r>
            </a:p>
            <a:p>
              <a:r>
                <a:rPr lang="en-US" sz="1200" i="1"/>
                <a:t>(text)</a:t>
              </a:r>
            </a:p>
          </p:txBody>
        </p:sp>
        <p:sp>
          <p:nvSpPr>
            <p:cNvPr id="21" name="Text Box 404">
              <a:extLst>
                <a:ext uri="{FF2B5EF4-FFF2-40B4-BE49-F238E27FC236}">
                  <a16:creationId xmlns:a16="http://schemas.microsoft.com/office/drawing/2014/main" id="{8DC1F575-717E-844F-B1FD-D7CABEF5C56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84813" y="976313"/>
              <a:ext cx="984250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 sz="1200" i="1"/>
                <a:t>Relocatable</a:t>
              </a:r>
            </a:p>
            <a:p>
              <a:r>
                <a:rPr lang="en-US" sz="1200" i="1"/>
                <a:t>object</a:t>
              </a:r>
            </a:p>
            <a:p>
              <a:r>
                <a:rPr lang="en-US" sz="1200" i="1"/>
                <a:t>programs</a:t>
              </a:r>
            </a:p>
            <a:p>
              <a:r>
                <a:rPr lang="en-US" sz="1200" i="1"/>
                <a:t>(binary)</a:t>
              </a:r>
            </a:p>
          </p:txBody>
        </p:sp>
        <p:sp>
          <p:nvSpPr>
            <p:cNvPr id="22" name="Text Box 405">
              <a:extLst>
                <a:ext uri="{FF2B5EF4-FFF2-40B4-BE49-F238E27FC236}">
                  <a16:creationId xmlns:a16="http://schemas.microsoft.com/office/drawing/2014/main" id="{4EDD2B69-0357-EA47-B5F7-3E92A1F5C0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35838" y="976313"/>
              <a:ext cx="935037" cy="822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 sz="1200" i="1"/>
                <a:t>Executable</a:t>
              </a:r>
            </a:p>
            <a:p>
              <a:r>
                <a:rPr lang="en-US" sz="1200" i="1"/>
                <a:t>object</a:t>
              </a:r>
            </a:p>
            <a:p>
              <a:r>
                <a:rPr lang="en-US" sz="1200" i="1"/>
                <a:t>program</a:t>
              </a:r>
            </a:p>
            <a:p>
              <a:r>
                <a:rPr lang="en-US" sz="1200" i="1"/>
                <a:t>(binary)</a:t>
              </a:r>
            </a:p>
          </p:txBody>
        </p:sp>
        <p:sp>
          <p:nvSpPr>
            <p:cNvPr id="23" name="Line 406">
              <a:extLst>
                <a:ext uri="{FF2B5EF4-FFF2-40B4-BE49-F238E27FC236}">
                  <a16:creationId xmlns:a16="http://schemas.microsoft.com/office/drawing/2014/main" id="{6271401F-88AD-274E-9B47-BC5F28BE32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867400" y="533400"/>
              <a:ext cx="533400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" name="Text Box 407">
              <a:extLst>
                <a:ext uri="{FF2B5EF4-FFF2-40B4-BE49-F238E27FC236}">
                  <a16:creationId xmlns:a16="http://schemas.microsoft.com/office/drawing/2014/main" id="{36087E20-EA76-F44A-AB71-DD60A707BD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410200" y="30163"/>
              <a:ext cx="920750" cy="2746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Helvetica" charset="0"/>
                  <a:ea typeface="ＭＳ Ｐゴシック" charset="0"/>
                </a:defRPr>
              </a:lvl9pPr>
            </a:lstStyle>
            <a:p>
              <a:r>
                <a:rPr lang="en-US" sz="1200">
                  <a:latin typeface="Courier New" charset="0"/>
                </a:rPr>
                <a:t>printf.o</a:t>
              </a:r>
            </a:p>
          </p:txBody>
        </p:sp>
        <p:sp>
          <p:nvSpPr>
            <p:cNvPr id="25" name="Line 406">
              <a:extLst>
                <a:ext uri="{FF2B5EF4-FFF2-40B4-BE49-F238E27FC236}">
                  <a16:creationId xmlns:a16="http://schemas.microsoft.com/office/drawing/2014/main" id="{D5B1B4A4-642B-2D4A-97B8-F8BC5C4CFB1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867400" y="304800"/>
              <a:ext cx="0" cy="2286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7" name="Rectangle 4">
            <a:extLst>
              <a:ext uri="{FF2B5EF4-FFF2-40B4-BE49-F238E27FC236}">
                <a16:creationId xmlns:a16="http://schemas.microsoft.com/office/drawing/2014/main" id="{F5BDEF74-B1B9-C140-9AF3-0A12AA0A1E6E}"/>
              </a:ext>
            </a:extLst>
          </p:cNvPr>
          <p:cNvSpPr>
            <a:spLocks/>
          </p:cNvSpPr>
          <p:nvPr/>
        </p:nvSpPr>
        <p:spPr bwMode="auto">
          <a:xfrm>
            <a:off x="76200" y="3943762"/>
            <a:ext cx="2197906" cy="2748333"/>
          </a:xfrm>
          <a:prstGeom prst="rect">
            <a:avLst/>
          </a:prstGeom>
          <a:solidFill>
            <a:srgbClr val="F8F6D9"/>
          </a:solidFill>
          <a:ln w="635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63500" tIns="63500" rIns="63500" bIns="63500">
            <a:prstTxWarp prst="textNoShape">
              <a:avLst/>
            </a:prstTxWarp>
          </a:bodyPr>
          <a:lstStyle/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1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#include&lt;</a:t>
            </a:r>
            <a:r>
              <a:rPr lang="en-US" sz="11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stdio.h</a:t>
            </a:r>
            <a:r>
              <a:rPr lang="en-US" sz="11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&gt;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endParaRPr lang="en-US" sz="1100" b="1" dirty="0">
              <a:latin typeface="Courier New"/>
              <a:ea typeface="Monaco" charset="0"/>
              <a:cs typeface="Courier New"/>
              <a:sym typeface="Monaco" charset="0"/>
            </a:endParaRP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1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int</a:t>
            </a:r>
            <a:r>
              <a:rPr lang="en-US" sz="11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main(</a:t>
            </a:r>
            <a:r>
              <a:rPr lang="en-US" sz="11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int</a:t>
            </a:r>
            <a:r>
              <a:rPr lang="en-US" sz="11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</a:t>
            </a:r>
            <a:r>
              <a:rPr lang="en-US" sz="11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argc</a:t>
            </a:r>
            <a:r>
              <a:rPr lang="en-US" sz="11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, 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1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         char ** </a:t>
            </a:r>
            <a:r>
              <a:rPr lang="en-US" sz="1100" b="1" dirty="0" err="1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argv</a:t>
            </a:r>
            <a:r>
              <a:rPr lang="en-US" sz="11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){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endParaRPr lang="en-US" sz="1100" b="1" dirty="0">
              <a:solidFill>
                <a:schemeClr val="tx1"/>
              </a:solidFill>
              <a:latin typeface="Courier New"/>
              <a:ea typeface="Monaco" charset="0"/>
              <a:cs typeface="Courier New"/>
              <a:sym typeface="Monaco" charset="0"/>
            </a:endParaRP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100" b="1" dirty="0">
                <a:latin typeface="Courier New"/>
                <a:ea typeface="Monaco" charset="0"/>
                <a:cs typeface="Courier New"/>
                <a:sym typeface="Monaco" charset="0"/>
              </a:rPr>
              <a:t>  </a:t>
            </a:r>
            <a:r>
              <a:rPr lang="en-US" sz="1100" b="1" dirty="0" err="1">
                <a:latin typeface="Courier New"/>
                <a:ea typeface="Monaco" charset="0"/>
                <a:cs typeface="Courier New"/>
                <a:sym typeface="Monaco" charset="0"/>
              </a:rPr>
              <a:t>printf</a:t>
            </a:r>
            <a:r>
              <a:rPr lang="en-US" sz="1100" b="1" dirty="0">
                <a:latin typeface="Courier New"/>
                <a:ea typeface="Monaco" charset="0"/>
                <a:cs typeface="Courier New"/>
                <a:sym typeface="Monaco" charset="0"/>
              </a:rPr>
              <a:t>("Hello    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100" b="1" dirty="0">
                <a:latin typeface="Courier New"/>
                <a:ea typeface="Monaco" charset="0"/>
                <a:cs typeface="Courier New"/>
                <a:sym typeface="Monaco" charset="0"/>
              </a:rPr>
              <a:t>          world!\n");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100" b="1" dirty="0">
                <a:latin typeface="Courier New"/>
                <a:ea typeface="Monaco" charset="0"/>
                <a:cs typeface="Courier New"/>
                <a:sym typeface="Monaco" charset="0"/>
              </a:rPr>
              <a:t>  return 0;</a:t>
            </a:r>
          </a:p>
          <a:p>
            <a:pPr algn="l"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100" b="1" dirty="0">
                <a:solidFill>
                  <a:schemeClr val="tx1"/>
                </a:solidFill>
                <a:latin typeface="Courier New"/>
                <a:ea typeface="Monaco" charset="0"/>
                <a:cs typeface="Courier New"/>
                <a:sym typeface="Monaco" charset="0"/>
              </a:rPr>
              <a:t>}</a:t>
            </a:r>
          </a:p>
        </p:txBody>
      </p:sp>
      <p:sp>
        <p:nvSpPr>
          <p:cNvPr id="28" name="Rectangle 4">
            <a:extLst>
              <a:ext uri="{FF2B5EF4-FFF2-40B4-BE49-F238E27FC236}">
                <a16:creationId xmlns:a16="http://schemas.microsoft.com/office/drawing/2014/main" id="{C8A2A16B-B936-5749-AE97-C439D0D2AA6A}"/>
              </a:ext>
            </a:extLst>
          </p:cNvPr>
          <p:cNvSpPr>
            <a:spLocks/>
          </p:cNvSpPr>
          <p:nvPr/>
        </p:nvSpPr>
        <p:spPr bwMode="auto">
          <a:xfrm>
            <a:off x="2323105" y="3957264"/>
            <a:ext cx="2197906" cy="2748336"/>
          </a:xfrm>
          <a:prstGeom prst="rect">
            <a:avLst/>
          </a:prstGeom>
          <a:solidFill>
            <a:srgbClr val="F8F6D9"/>
          </a:solidFill>
          <a:ln w="635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63500" tIns="63500" rIns="63500" bIns="63500">
            <a:prstTxWarp prst="textNoShape">
              <a:avLst/>
            </a:prstTxWarp>
          </a:bodyPr>
          <a:lstStyle/>
          <a:p>
            <a:pPr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100" b="1" dirty="0">
                <a:latin typeface="Courier New"/>
                <a:ea typeface="Monaco" charset="0"/>
                <a:cs typeface="Courier New"/>
                <a:sym typeface="Monaco" charset="0"/>
              </a:rPr>
              <a:t>…</a:t>
            </a:r>
          </a:p>
          <a:p>
            <a:pPr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const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char * </a:t>
            </a:r>
          </a:p>
          <a:p>
            <a:pPr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restrict, </a:t>
            </a:r>
          </a:p>
          <a:p>
            <a:pPr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          ...) __attribute__((__format__ (__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__, 1, 2)));</a:t>
            </a:r>
            <a:endParaRPr lang="en-US" sz="1100" b="1" dirty="0">
              <a:latin typeface="Courier New"/>
              <a:ea typeface="Monaco" charset="0"/>
              <a:cs typeface="Courier New"/>
              <a:sym typeface="Monaco" charset="0"/>
            </a:endParaRPr>
          </a:p>
          <a:p>
            <a:pPr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100" b="1" dirty="0">
                <a:latin typeface="Courier New"/>
                <a:ea typeface="Monaco" charset="0"/>
                <a:cs typeface="Courier New"/>
                <a:sym typeface="Monaco" charset="0"/>
              </a:rPr>
              <a:t>…</a:t>
            </a:r>
          </a:p>
          <a:p>
            <a:pPr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100" b="1" dirty="0" err="1">
                <a:latin typeface="Courier New"/>
                <a:ea typeface="Monaco" charset="0"/>
                <a:cs typeface="Courier New"/>
                <a:sym typeface="Monaco" charset="0"/>
              </a:rPr>
              <a:t>int</a:t>
            </a:r>
            <a:r>
              <a:rPr lang="en-US" sz="1100" b="1" dirty="0">
                <a:latin typeface="Courier New"/>
                <a:ea typeface="Monaco" charset="0"/>
                <a:cs typeface="Courier New"/>
                <a:sym typeface="Monaco" charset="0"/>
              </a:rPr>
              <a:t> main(</a:t>
            </a:r>
            <a:r>
              <a:rPr lang="en-US" sz="1100" b="1" dirty="0" err="1">
                <a:latin typeface="Courier New"/>
                <a:ea typeface="Monaco" charset="0"/>
                <a:cs typeface="Courier New"/>
                <a:sym typeface="Monaco" charset="0"/>
              </a:rPr>
              <a:t>int</a:t>
            </a:r>
            <a:r>
              <a:rPr lang="en-US" sz="1100" b="1" dirty="0">
                <a:latin typeface="Courier New"/>
                <a:ea typeface="Monaco" charset="0"/>
                <a:cs typeface="Courier New"/>
                <a:sym typeface="Monaco" charset="0"/>
              </a:rPr>
              <a:t> </a:t>
            </a:r>
            <a:r>
              <a:rPr lang="en-US" sz="1100" b="1" dirty="0" err="1">
                <a:latin typeface="Courier New"/>
                <a:ea typeface="Monaco" charset="0"/>
                <a:cs typeface="Courier New"/>
                <a:sym typeface="Monaco" charset="0"/>
              </a:rPr>
              <a:t>argc</a:t>
            </a:r>
            <a:r>
              <a:rPr lang="en-US" sz="1100" b="1" dirty="0">
                <a:latin typeface="Courier New"/>
                <a:ea typeface="Monaco" charset="0"/>
                <a:cs typeface="Courier New"/>
                <a:sym typeface="Monaco" charset="0"/>
              </a:rPr>
              <a:t>, </a:t>
            </a:r>
          </a:p>
          <a:p>
            <a:pPr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100" b="1" dirty="0">
                <a:latin typeface="Courier New"/>
                <a:ea typeface="Monaco" charset="0"/>
                <a:cs typeface="Courier New"/>
                <a:sym typeface="Monaco" charset="0"/>
              </a:rPr>
              <a:t>         char ** </a:t>
            </a:r>
            <a:r>
              <a:rPr lang="en-US" sz="1100" b="1" dirty="0" err="1">
                <a:latin typeface="Courier New"/>
                <a:ea typeface="Monaco" charset="0"/>
                <a:cs typeface="Courier New"/>
                <a:sym typeface="Monaco" charset="0"/>
              </a:rPr>
              <a:t>argv</a:t>
            </a:r>
            <a:r>
              <a:rPr lang="en-US" sz="1100" b="1" dirty="0">
                <a:latin typeface="Courier New"/>
                <a:ea typeface="Monaco" charset="0"/>
                <a:cs typeface="Courier New"/>
                <a:sym typeface="Monaco" charset="0"/>
              </a:rPr>
              <a:t>){</a:t>
            </a:r>
          </a:p>
          <a:p>
            <a:pPr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endParaRPr lang="en-US" sz="1100" b="1" dirty="0">
              <a:latin typeface="Courier New"/>
              <a:ea typeface="Monaco" charset="0"/>
              <a:cs typeface="Courier New"/>
              <a:sym typeface="Monaco" charset="0"/>
            </a:endParaRPr>
          </a:p>
          <a:p>
            <a:pPr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100" b="1" dirty="0">
                <a:latin typeface="Courier New"/>
                <a:ea typeface="Monaco" charset="0"/>
                <a:cs typeface="Courier New"/>
                <a:sym typeface="Monaco" charset="0"/>
              </a:rPr>
              <a:t>  </a:t>
            </a:r>
            <a:r>
              <a:rPr lang="en-US" sz="1100" b="1" dirty="0" err="1">
                <a:latin typeface="Courier New"/>
                <a:ea typeface="Monaco" charset="0"/>
                <a:cs typeface="Courier New"/>
                <a:sym typeface="Monaco" charset="0"/>
              </a:rPr>
              <a:t>printf</a:t>
            </a:r>
            <a:r>
              <a:rPr lang="en-US" sz="1100" b="1" dirty="0">
                <a:latin typeface="Courier New"/>
                <a:ea typeface="Monaco" charset="0"/>
                <a:cs typeface="Courier New"/>
                <a:sym typeface="Monaco" charset="0"/>
              </a:rPr>
              <a:t>("Hello    </a:t>
            </a:r>
          </a:p>
          <a:p>
            <a:pPr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100" b="1" dirty="0">
                <a:latin typeface="Courier New"/>
                <a:ea typeface="Monaco" charset="0"/>
                <a:cs typeface="Courier New"/>
                <a:sym typeface="Monaco" charset="0"/>
              </a:rPr>
              <a:t>          world!\n");</a:t>
            </a:r>
          </a:p>
          <a:p>
            <a:pPr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100" b="1" dirty="0">
                <a:latin typeface="Courier New"/>
                <a:ea typeface="Monaco" charset="0"/>
                <a:cs typeface="Courier New"/>
                <a:sym typeface="Monaco" charset="0"/>
              </a:rPr>
              <a:t>  return 0;</a:t>
            </a:r>
          </a:p>
          <a:p>
            <a:pPr>
              <a:tabLst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  <a:tab pos="914400" algn="l"/>
                <a:tab pos="2286000" algn="l"/>
              </a:tabLst>
            </a:pPr>
            <a:r>
              <a:rPr lang="en-US" sz="1100" b="1" dirty="0">
                <a:latin typeface="Courier New"/>
                <a:ea typeface="Monaco" charset="0"/>
                <a:cs typeface="Courier New"/>
                <a:sym typeface="Monaco" charset="0"/>
              </a:rPr>
              <a:t>}</a:t>
            </a:r>
          </a:p>
        </p:txBody>
      </p:sp>
      <p:sp>
        <p:nvSpPr>
          <p:cNvPr id="29" name="Rectangle 4">
            <a:extLst>
              <a:ext uri="{FF2B5EF4-FFF2-40B4-BE49-F238E27FC236}">
                <a16:creationId xmlns:a16="http://schemas.microsoft.com/office/drawing/2014/main" id="{4F334DD4-5F19-0D43-A5E0-532542A550CC}"/>
              </a:ext>
            </a:extLst>
          </p:cNvPr>
          <p:cNvSpPr>
            <a:spLocks/>
          </p:cNvSpPr>
          <p:nvPr/>
        </p:nvSpPr>
        <p:spPr bwMode="auto">
          <a:xfrm>
            <a:off x="4573184" y="3957264"/>
            <a:ext cx="2197907" cy="2748328"/>
          </a:xfrm>
          <a:prstGeom prst="rect">
            <a:avLst/>
          </a:prstGeom>
          <a:solidFill>
            <a:srgbClr val="F8F6D9"/>
          </a:solidFill>
          <a:ln w="635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63500" tIns="63500" rIns="63500" bIns="63500">
            <a:prstTxWarp prst="textNoShape">
              <a:avLst/>
            </a:prstTxWarp>
          </a:bodyPr>
          <a:lstStyle/>
          <a:p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pushq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 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 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subq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$32,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leaq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L_.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str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(%rip),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$0, -4(%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edi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-8(%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rsi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-16(%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movq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rax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rdi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movb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$0, %al</a:t>
            </a:r>
          </a:p>
          <a:p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callq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_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printf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xorl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ecx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ecx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-20(%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</a:p>
          <a:p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movl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ecx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,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addq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$32,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rsp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popq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  %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rbp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retq</a:t>
            </a:r>
            <a:endParaRPr lang="en-US" sz="1100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1100" dirty="0">
                <a:latin typeface="Courier New" panose="02070309020205020404" pitchFamily="49" charset="0"/>
                <a:cs typeface="Courier New" panose="02070309020205020404" pitchFamily="49" charset="0"/>
              </a:rPr>
              <a:t>       </a:t>
            </a:r>
          </a:p>
        </p:txBody>
      </p:sp>
      <p:sp>
        <p:nvSpPr>
          <p:cNvPr id="30" name="Rectangle 4">
            <a:extLst>
              <a:ext uri="{FF2B5EF4-FFF2-40B4-BE49-F238E27FC236}">
                <a16:creationId xmlns:a16="http://schemas.microsoft.com/office/drawing/2014/main" id="{93495C8A-EF94-A241-96DE-CD032256CB2B}"/>
              </a:ext>
            </a:extLst>
          </p:cNvPr>
          <p:cNvSpPr>
            <a:spLocks/>
          </p:cNvSpPr>
          <p:nvPr/>
        </p:nvSpPr>
        <p:spPr bwMode="auto">
          <a:xfrm>
            <a:off x="6820659" y="3943764"/>
            <a:ext cx="2197906" cy="2748328"/>
          </a:xfrm>
          <a:prstGeom prst="rect">
            <a:avLst/>
          </a:prstGeom>
          <a:solidFill>
            <a:srgbClr val="F8F6D9"/>
          </a:solidFill>
          <a:ln w="635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63500" tIns="63500" rIns="63500" bIns="63500">
            <a:prstTxWarp prst="textNoShape">
              <a:avLst/>
            </a:prstTxWarp>
          </a:bodyPr>
          <a:lstStyle/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55 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48 89 e5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48 83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20 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48 8d 05 25 00 00 00 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c7 45 fc 00 00 00 00 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89 7d f8 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48 89 75 f0 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48 89 c7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b0 00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e8 00 00 00 00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31 c9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89 45 </a:t>
            </a:r>
            <a:r>
              <a:rPr lang="en-US" sz="1100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ec</a:t>
            </a:r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89 c8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48 83 c4 20 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5d</a:t>
            </a:r>
          </a:p>
          <a:p>
            <a:r>
              <a:rPr lang="en-US" sz="1100" b="1" dirty="0">
                <a:latin typeface="Courier New" panose="02070309020205020404" pitchFamily="49" charset="0"/>
                <a:cs typeface="Courier New" panose="02070309020205020404" pitchFamily="49" charset="0"/>
              </a:rPr>
              <a:t>c3</a:t>
            </a:r>
          </a:p>
        </p:txBody>
      </p:sp>
    </p:spTree>
    <p:extLst>
      <p:ext uri="{BB962C8B-B14F-4D97-AF65-F5344CB8AC3E}">
        <p14:creationId xmlns:p14="http://schemas.microsoft.com/office/powerpoint/2010/main" val="3893694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 animBg="1"/>
      <p:bldP spid="3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AB7296-93C2-A043-93CA-69D00C890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gcc</a:t>
            </a:r>
            <a:r>
              <a:rPr lang="en-US" dirty="0"/>
              <a:t> Option Summary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9C1FFC-3ADE-7549-B7FA-9F223F566119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400" dirty="0"/>
              <a:t>Output options</a:t>
            </a:r>
          </a:p>
          <a:p>
            <a:pPr lvl="1"/>
            <a:r>
              <a:rPr lang="en-US" dirty="0"/>
              <a:t>Default is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a.out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-o &lt;filename&gt;</a:t>
            </a:r>
            <a:r>
              <a:rPr lang="en-US" dirty="0"/>
              <a:t>, output goes to the named file</a:t>
            </a:r>
          </a:p>
          <a:p>
            <a:pPr lvl="1"/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-c</a:t>
            </a:r>
            <a:r>
              <a:rPr lang="en-US" dirty="0"/>
              <a:t>, compile but do not link; output goes to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program.o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-S</a:t>
            </a:r>
            <a:r>
              <a:rPr lang="en-US" dirty="0"/>
              <a:t>, assemble only; output goes to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program.s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-E</a:t>
            </a:r>
            <a:r>
              <a:rPr lang="en-US" dirty="0"/>
              <a:t>, pre-process only; output goes to </a:t>
            </a:r>
            <a:r>
              <a:rPr lang="en-US" b="1" dirty="0" err="1">
                <a:latin typeface="Courier New" panose="02070309020205020404" pitchFamily="49" charset="0"/>
                <a:cs typeface="Courier New" panose="02070309020205020404" pitchFamily="49" charset="0"/>
              </a:rPr>
              <a:t>program.i</a:t>
            </a:r>
            <a:endParaRPr lang="en-US" b="1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endParaRPr lang="en-US" dirty="0"/>
          </a:p>
          <a:p>
            <a:r>
              <a:rPr lang="en-US" sz="2400" dirty="0"/>
              <a:t>Optimization options (uppercase “Oh,” not zero!)</a:t>
            </a:r>
          </a:p>
          <a:p>
            <a:pPr lvl="1"/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-O,</a:t>
            </a:r>
            <a:r>
              <a:rPr lang="en-US" dirty="0"/>
              <a:t> 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–O1</a:t>
            </a:r>
            <a:r>
              <a:rPr lang="en-US" dirty="0"/>
              <a:t>,  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–O2,</a:t>
            </a:r>
            <a:r>
              <a:rPr lang="en-US" dirty="0"/>
              <a:t> 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–O3, -</a:t>
            </a:r>
            <a:r>
              <a:rPr lang="en-US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Og</a:t>
            </a:r>
            <a:r>
              <a:rPr lang="en-US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, -</a:t>
            </a:r>
            <a:r>
              <a:rPr lang="en-US" b="1" dirty="0" err="1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Os</a:t>
            </a:r>
            <a:endParaRPr lang="en-US" b="1" dirty="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endParaRPr lang="en-US" b="1" dirty="0">
              <a:solidFill>
                <a:srgbClr val="0070C0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 sz="2400" dirty="0"/>
              <a:t>Debugging option: </a:t>
            </a: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-g</a:t>
            </a:r>
            <a:r>
              <a:rPr lang="en-US" sz="2000" dirty="0"/>
              <a:t>, include symbolic debugging information</a:t>
            </a:r>
          </a:p>
          <a:p>
            <a:pPr lvl="1"/>
            <a:endParaRPr lang="en-US" sz="2000" dirty="0"/>
          </a:p>
          <a:p>
            <a:r>
              <a:rPr lang="en-US" sz="2400" dirty="0"/>
              <a:t>Warning option example: </a:t>
            </a: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-Wall</a:t>
            </a:r>
            <a:endParaRPr lang="en-US" sz="2000" dirty="0"/>
          </a:p>
          <a:p>
            <a:pPr lvl="1"/>
            <a:endParaRPr lang="en-US" sz="2000" dirty="0"/>
          </a:p>
          <a:p>
            <a:r>
              <a:rPr lang="en-US" sz="2400" dirty="0"/>
              <a:t>Library option example: </a:t>
            </a:r>
            <a:r>
              <a:rPr lang="en-US" sz="2000" b="1" dirty="0">
                <a:solidFill>
                  <a:srgbClr val="0070C0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-lm</a:t>
            </a:r>
            <a:r>
              <a:rPr lang="en-US" sz="2000" dirty="0"/>
              <a:t>, link with the math library</a:t>
            </a:r>
          </a:p>
        </p:txBody>
      </p:sp>
    </p:spTree>
    <p:extLst>
      <p:ext uri="{BB962C8B-B14F-4D97-AF65-F5344CB8AC3E}">
        <p14:creationId xmlns:p14="http://schemas.microsoft.com/office/powerpoint/2010/main" val="299977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x86-64 Assembly Language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Evolutionary design, going back to 8086 in 1978</a:t>
            </a:r>
          </a:p>
          <a:p>
            <a:pPr lvl="1"/>
            <a:r>
              <a:rPr lang="en-US" dirty="0"/>
              <a:t>Basis for original IBM Personal Computer, 16-bits</a:t>
            </a:r>
          </a:p>
          <a:p>
            <a:pPr lvl="1"/>
            <a:endParaRPr lang="en-US" dirty="0"/>
          </a:p>
          <a:p>
            <a:r>
              <a:rPr lang="en-US" dirty="0"/>
              <a:t>Intel Pentium 4E (2004): 64 bit instruction set</a:t>
            </a:r>
          </a:p>
          <a:p>
            <a:pPr lvl="1"/>
            <a:endParaRPr lang="en-US" dirty="0"/>
          </a:p>
          <a:p>
            <a:endParaRPr lang="en-US" dirty="0"/>
          </a:p>
          <a:p>
            <a:r>
              <a:rPr lang="en-US" dirty="0"/>
              <a:t>High-level languages are translated into x86 instructions and then executed on the CPU</a:t>
            </a:r>
          </a:p>
          <a:p>
            <a:pPr lvl="1"/>
            <a:r>
              <a:rPr lang="en-US" dirty="0"/>
              <a:t>Actual instructions are sequences of bytes</a:t>
            </a:r>
          </a:p>
          <a:p>
            <a:pPr lvl="1"/>
            <a:r>
              <a:rPr lang="en-US" dirty="0"/>
              <a:t>We give them mnemonic names</a:t>
            </a:r>
          </a:p>
        </p:txBody>
      </p:sp>
    </p:spTree>
    <p:extLst>
      <p:ext uri="{BB962C8B-B14F-4D97-AF65-F5344CB8AC3E}">
        <p14:creationId xmlns:p14="http://schemas.microsoft.com/office/powerpoint/2010/main" val="28918582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D9B36633-99E1-0D47-B3BF-55C09CAFE6B2}"/>
              </a:ext>
            </a:extLst>
          </p:cNvPr>
          <p:cNvGrpSpPr/>
          <p:nvPr/>
        </p:nvGrpSpPr>
        <p:grpSpPr>
          <a:xfrm>
            <a:off x="5905500" y="1355599"/>
            <a:ext cx="2806885" cy="3064001"/>
            <a:chOff x="5905500" y="1355599"/>
            <a:chExt cx="2806885" cy="3064001"/>
          </a:xfrm>
        </p:grpSpPr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8688BE9E-C947-0C45-9A2D-5AFDB1728FE2}"/>
                </a:ext>
              </a:extLst>
            </p:cNvPr>
            <p:cNvSpPr/>
            <p:nvPr/>
          </p:nvSpPr>
          <p:spPr>
            <a:xfrm>
              <a:off x="5905500" y="1676400"/>
              <a:ext cx="1752600" cy="2523601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00CC0A5-CCF8-5848-A36E-DE4CDCE90A4C}"/>
                </a:ext>
              </a:extLst>
            </p:cNvPr>
            <p:cNvSpPr txBox="1"/>
            <p:nvPr/>
          </p:nvSpPr>
          <p:spPr>
            <a:xfrm>
              <a:off x="6272686" y="1355599"/>
              <a:ext cx="10182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Memory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A0AF753-99D3-424C-A2E0-8F644C9FD7AF}"/>
                </a:ext>
              </a:extLst>
            </p:cNvPr>
            <p:cNvSpPr txBox="1"/>
            <p:nvPr/>
          </p:nvSpPr>
          <p:spPr>
            <a:xfrm>
              <a:off x="7732630" y="1522359"/>
              <a:ext cx="97975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0x7FFF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5A3DCFA-2C50-7A45-B084-03F32EC552EA}"/>
                </a:ext>
              </a:extLst>
            </p:cNvPr>
            <p:cNvSpPr txBox="1"/>
            <p:nvPr/>
          </p:nvSpPr>
          <p:spPr>
            <a:xfrm>
              <a:off x="7732630" y="4050268"/>
              <a:ext cx="94128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0x0000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F6006668-E5C5-6B4E-8CEB-085D03A810F0}"/>
              </a:ext>
            </a:extLst>
          </p:cNvPr>
          <p:cNvGrpSpPr/>
          <p:nvPr/>
        </p:nvGrpSpPr>
        <p:grpSpPr>
          <a:xfrm>
            <a:off x="727264" y="1676401"/>
            <a:ext cx="3423761" cy="2523598"/>
            <a:chOff x="727264" y="1676401"/>
            <a:chExt cx="3423761" cy="2523598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4C59931-B94E-5E42-BF58-BDD4B19EF9E1}"/>
                </a:ext>
              </a:extLst>
            </p:cNvPr>
            <p:cNvSpPr/>
            <p:nvPr/>
          </p:nvSpPr>
          <p:spPr>
            <a:xfrm>
              <a:off x="727264" y="1676401"/>
              <a:ext cx="3310216" cy="252359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DFBE34E-9032-8140-BED6-2946287E8555}"/>
                </a:ext>
              </a:extLst>
            </p:cNvPr>
            <p:cNvSpPr txBox="1"/>
            <p:nvPr/>
          </p:nvSpPr>
          <p:spPr>
            <a:xfrm>
              <a:off x="727265" y="1688068"/>
              <a:ext cx="342376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/>
                <a:t>Central Processing Unit (CPU)</a:t>
              </a: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</p:spPr>
        <p:txBody>
          <a:bodyPr/>
          <a:lstStyle/>
          <a:p>
            <a:r>
              <a:rPr lang="en-US" dirty="0"/>
              <a:t>Assembly/Machine Code View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457200" y="4571999"/>
            <a:ext cx="4852987" cy="1932903"/>
          </a:xfrm>
          <a:prstGeom prst="rect">
            <a:avLst/>
          </a:prstGeom>
        </p:spPr>
        <p:txBody>
          <a:bodyPr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Calibri"/>
                <a:ea typeface="+mn-ea"/>
                <a:cs typeface="Calibri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7013" indent="-227013" defTabSz="895350">
              <a:buFont typeface="Wingdings 3"/>
              <a:buNone/>
              <a:tabLst>
                <a:tab pos="1371600" algn="l"/>
                <a:tab pos="4572000" algn="l"/>
              </a:tabLst>
            </a:pPr>
            <a:r>
              <a:rPr lang="en-US" sz="2400" dirty="0">
                <a:latin typeface="+mn-lt"/>
              </a:rPr>
              <a:t>Programmer-Visible State</a:t>
            </a:r>
          </a:p>
          <a:p>
            <a:pPr marL="560388" lvl="1" indent="-222250" defTabSz="895350">
              <a:tabLst>
                <a:tab pos="1371600" algn="l"/>
                <a:tab pos="4572000" algn="l"/>
              </a:tabLst>
            </a:pPr>
            <a:r>
              <a:rPr lang="en-US" sz="2000" dirty="0">
                <a:latin typeface="+mn-lt"/>
              </a:rPr>
              <a:t>PC: Program counter (%rip)</a:t>
            </a:r>
          </a:p>
          <a:p>
            <a:pPr marL="560388" lvl="1" indent="-222250" defTabSz="895350">
              <a:tabLst>
                <a:tab pos="1371600" algn="l"/>
                <a:tab pos="4572000" algn="l"/>
              </a:tabLst>
            </a:pPr>
            <a:r>
              <a:rPr lang="en-US" sz="2000" dirty="0">
                <a:latin typeface="+mn-lt"/>
              </a:rPr>
              <a:t>Register file: 16 Registers</a:t>
            </a:r>
          </a:p>
          <a:p>
            <a:pPr marL="560388" lvl="1" indent="-222250" defTabSz="895350">
              <a:tabLst>
                <a:tab pos="1371600" algn="l"/>
                <a:tab pos="4572000" algn="l"/>
              </a:tabLst>
            </a:pPr>
            <a:r>
              <a:rPr lang="en-US" sz="2000" dirty="0">
                <a:latin typeface="+mn-lt"/>
              </a:rPr>
              <a:t>Float registers</a:t>
            </a:r>
          </a:p>
          <a:p>
            <a:pPr marL="560388" lvl="1" indent="-222250" defTabSz="895350">
              <a:tabLst>
                <a:tab pos="1371600" algn="l"/>
                <a:tab pos="4572000" algn="l"/>
              </a:tabLst>
            </a:pPr>
            <a:r>
              <a:rPr lang="en-US" sz="2000" dirty="0">
                <a:latin typeface="+mn-lt"/>
              </a:rPr>
              <a:t>Condition codes</a:t>
            </a:r>
          </a:p>
        </p:txBody>
      </p:sp>
      <p:sp>
        <p:nvSpPr>
          <p:cNvPr id="18" name="Rectangle 17"/>
          <p:cNvSpPr txBox="1">
            <a:spLocks noChangeArrowheads="1"/>
          </p:cNvSpPr>
          <p:nvPr/>
        </p:nvSpPr>
        <p:spPr>
          <a:xfrm>
            <a:off x="5067300" y="4591050"/>
            <a:ext cx="3619500" cy="1955768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Calibri"/>
                <a:ea typeface="+mn-ea"/>
                <a:cs typeface="Calibri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Calibri"/>
                <a:ea typeface="+mn-ea"/>
                <a:cs typeface="Calibri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6400" lvl="2" indent="0">
              <a:buNone/>
            </a:pPr>
            <a:r>
              <a:rPr lang="en-US" sz="2400" dirty="0"/>
              <a:t>Memory</a:t>
            </a:r>
          </a:p>
          <a:p>
            <a:pPr marL="571500" lvl="2" indent="-165100"/>
            <a:r>
              <a:rPr lang="en-US" dirty="0"/>
              <a:t>Byte addressable array</a:t>
            </a:r>
          </a:p>
          <a:p>
            <a:pPr marL="571500" lvl="2" indent="-165100"/>
            <a:r>
              <a:rPr lang="en-US" dirty="0"/>
              <a:t>Code and user data</a:t>
            </a:r>
          </a:p>
          <a:p>
            <a:pPr marL="571500" lvl="2" indent="-165100"/>
            <a:r>
              <a:rPr lang="en-US" dirty="0"/>
              <a:t>Stack to support procedures</a:t>
            </a:r>
          </a:p>
          <a:p>
            <a:pPr marL="0" indent="0"/>
            <a:endParaRPr lang="en-US" sz="20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C20C37A-C923-944F-BD1E-C1B68E8022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56683" y="2138099"/>
            <a:ext cx="800100" cy="4572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dirty="0">
                <a:latin typeface="Calibri" pitchFamily="34" charset="0"/>
              </a:rPr>
              <a:t>PC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39FA864-9D78-C44A-9FB5-61E11FAAABF4}"/>
              </a:ext>
            </a:extLst>
          </p:cNvPr>
          <p:cNvGrpSpPr/>
          <p:nvPr/>
        </p:nvGrpSpPr>
        <p:grpSpPr>
          <a:xfrm>
            <a:off x="4114800" y="3603200"/>
            <a:ext cx="1788824" cy="816400"/>
            <a:chOff x="4114800" y="3641055"/>
            <a:chExt cx="1788824" cy="816400"/>
          </a:xfrm>
        </p:grpSpPr>
        <p:sp>
          <p:nvSpPr>
            <p:cNvPr id="22" name="Line 9">
              <a:extLst>
                <a:ext uri="{FF2B5EF4-FFF2-40B4-BE49-F238E27FC236}">
                  <a16:creationId xmlns:a16="http://schemas.microsoft.com/office/drawing/2014/main" id="{55B10E0E-78FC-9A49-A429-67B3762CD9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14800" y="3991400"/>
              <a:ext cx="17526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 type="triangle" w="lg" len="lg"/>
            </a:ln>
            <a:effectLst/>
          </p:spPr>
          <p:txBody>
            <a:bodyPr wrap="none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24" name="Line 11">
              <a:extLst>
                <a:ext uri="{FF2B5EF4-FFF2-40B4-BE49-F238E27FC236}">
                  <a16:creationId xmlns:a16="http://schemas.microsoft.com/office/drawing/2014/main" id="{A16E1308-C9F3-764E-A288-3DE9C8AC5C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14800" y="4136110"/>
              <a:ext cx="1752600" cy="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 type="triangle" w="lg" len="lg"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  <p:sp>
          <p:nvSpPr>
            <p:cNvPr id="25" name="Text Box 12">
              <a:extLst>
                <a:ext uri="{FF2B5EF4-FFF2-40B4-BE49-F238E27FC236}">
                  <a16:creationId xmlns:a16="http://schemas.microsoft.com/office/drawing/2014/main" id="{4360257F-E52E-9B4A-9C8D-9E20FBB23C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1024" y="3641055"/>
              <a:ext cx="1752600" cy="39754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7" tIns="44450" rIns="90487" bIns="4445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2000" b="0" dirty="0">
                  <a:latin typeface="Calibri" pitchFamily="34" charset="0"/>
                </a:rPr>
                <a:t>Addresses</a:t>
              </a:r>
            </a:p>
          </p:txBody>
        </p:sp>
        <p:sp>
          <p:nvSpPr>
            <p:cNvPr id="27" name="Text Box 14">
              <a:extLst>
                <a:ext uri="{FF2B5EF4-FFF2-40B4-BE49-F238E27FC236}">
                  <a16:creationId xmlns:a16="http://schemas.microsoft.com/office/drawing/2014/main" id="{53BAEF4F-37A4-7948-B7C7-D9BFF8B04A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52900" y="4059910"/>
              <a:ext cx="1676400" cy="39754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lIns="90487" tIns="44450" rIns="90487" bIns="44450">
              <a:spAutoFit/>
            </a:bodyPr>
            <a:lstStyle/>
            <a:p>
              <a:pPr algn="ctr">
                <a:lnSpc>
                  <a:spcPct val="100000"/>
                </a:lnSpc>
              </a:pPr>
              <a:r>
                <a:rPr lang="en-US" sz="2000" b="0" dirty="0">
                  <a:latin typeface="Calibri" pitchFamily="34" charset="0"/>
                </a:rPr>
                <a:t>Instructions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9D8EADC3-5446-9B47-BA8E-AF22922ED895}"/>
              </a:ext>
            </a:extLst>
          </p:cNvPr>
          <p:cNvGrpSpPr/>
          <p:nvPr/>
        </p:nvGrpSpPr>
        <p:grpSpPr>
          <a:xfrm>
            <a:off x="5905500" y="1676400"/>
            <a:ext cx="1752601" cy="2523601"/>
            <a:chOff x="5905500" y="1676400"/>
            <a:chExt cx="1752601" cy="2523601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BDA38AEA-2056-DE43-AF69-3BA9804ACEA0}"/>
                </a:ext>
              </a:extLst>
            </p:cNvPr>
            <p:cNvSpPr/>
            <p:nvPr/>
          </p:nvSpPr>
          <p:spPr>
            <a:xfrm>
              <a:off x="5905500" y="3870817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Code</a:t>
              </a: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D00D2EAF-8B7E-1B4A-919F-EB736C1FFD19}"/>
                </a:ext>
              </a:extLst>
            </p:cNvPr>
            <p:cNvSpPr/>
            <p:nvPr/>
          </p:nvSpPr>
          <p:spPr>
            <a:xfrm>
              <a:off x="5905500" y="3541633"/>
              <a:ext cx="1752600" cy="329184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Data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B508102D-98BF-5640-AA6D-044F16A936DE}"/>
                </a:ext>
              </a:extLst>
            </p:cNvPr>
            <p:cNvSpPr/>
            <p:nvPr/>
          </p:nvSpPr>
          <p:spPr>
            <a:xfrm>
              <a:off x="5905501" y="1676400"/>
              <a:ext cx="1752600" cy="508000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Stack</a:t>
              </a: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45ADEB02-D80E-C443-A6D8-34DB783C4FC4}"/>
                </a:ext>
              </a:extLst>
            </p:cNvPr>
            <p:cNvSpPr/>
            <p:nvPr/>
          </p:nvSpPr>
          <p:spPr>
            <a:xfrm>
              <a:off x="5905500" y="3024705"/>
              <a:ext cx="1752600" cy="508000"/>
            </a:xfrm>
            <a:prstGeom prst="rect">
              <a:avLst/>
            </a:prstGeom>
            <a:ln w="28575"/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Heap</a:t>
              </a:r>
            </a:p>
          </p:txBody>
        </p: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F6244FF0-8C8C-334D-9559-2049DCD4C279}"/>
                </a:ext>
              </a:extLst>
            </p:cNvPr>
            <p:cNvCxnSpPr>
              <a:stCxn id="34" idx="0"/>
            </p:cNvCxnSpPr>
            <p:nvPr/>
          </p:nvCxnSpPr>
          <p:spPr>
            <a:xfrm flipH="1" flipV="1">
              <a:off x="6781799" y="2732568"/>
              <a:ext cx="1" cy="29213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89E53B77-836B-4444-AC53-B686CDBDFE01}"/>
                </a:ext>
              </a:extLst>
            </p:cNvPr>
            <p:cNvCxnSpPr>
              <a:cxnSpLocks/>
              <a:stCxn id="32" idx="2"/>
            </p:cNvCxnSpPr>
            <p:nvPr/>
          </p:nvCxnSpPr>
          <p:spPr>
            <a:xfrm>
              <a:off x="6781801" y="2184400"/>
              <a:ext cx="0" cy="292137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21" name="Rectangle 20">
            <a:extLst>
              <a:ext uri="{FF2B5EF4-FFF2-40B4-BE49-F238E27FC236}">
                <a16:creationId xmlns:a16="http://schemas.microsoft.com/office/drawing/2014/main" id="{8B1C4E88-BE5F-F645-8764-919FD7664D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0900" y="2133600"/>
            <a:ext cx="1676400" cy="64603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dirty="0">
                <a:latin typeface="Calibri" pitchFamily="34" charset="0"/>
              </a:rPr>
              <a:t>Registers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3BA7F21-F5C7-2C47-84BD-6F40D28B60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38400" y="3276600"/>
            <a:ext cx="10668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/>
            <a:r>
              <a:rPr lang="en-US" sz="1800" dirty="0">
                <a:latin typeface="Calibri" pitchFamily="34" charset="0"/>
              </a:rPr>
              <a:t>Condition</a:t>
            </a:r>
          </a:p>
          <a:p>
            <a:pPr algn="ctr"/>
            <a:r>
              <a:rPr lang="en-US" sz="1800" dirty="0">
                <a:latin typeface="Calibri" pitchFamily="34" charset="0"/>
              </a:rPr>
              <a:t>Codes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F968EC6-80A6-4E47-864D-2630553EA3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20900" y="2883033"/>
            <a:ext cx="1676400" cy="29488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lnSpc>
                <a:spcPct val="100000"/>
              </a:lnSpc>
            </a:pPr>
            <a:r>
              <a:rPr lang="en-US" dirty="0">
                <a:latin typeface="Calibri" pitchFamily="34" charset="0"/>
              </a:rPr>
              <a:t>Float registers</a:t>
            </a:r>
          </a:p>
        </p:txBody>
      </p:sp>
    </p:spTree>
    <p:extLst>
      <p:ext uri="{BB962C8B-B14F-4D97-AF65-F5344CB8AC3E}">
        <p14:creationId xmlns:p14="http://schemas.microsoft.com/office/powerpoint/2010/main" val="3209837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8" grpId="0" animBg="1"/>
      <p:bldP spid="4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5E750-EB83-8E41-8BF6-752AF22E7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Program Counter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74F3CC-FC72-FE47-B3B0-E196491C89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Stores the address of the next instruction to execute</a:t>
            </a:r>
          </a:p>
          <a:p>
            <a:endParaRPr lang="en-US" dirty="0"/>
          </a:p>
          <a:p>
            <a:pPr defTabSz="895350">
              <a:tabLst>
                <a:tab pos="1371600" algn="l"/>
                <a:tab pos="4572000" algn="l"/>
              </a:tabLst>
            </a:pPr>
            <a:r>
              <a:rPr lang="en-US" dirty="0"/>
              <a:t>Repeat forever:</a:t>
            </a:r>
          </a:p>
          <a:p>
            <a:pPr lvl="1" defTabSz="895350">
              <a:tabLst>
                <a:tab pos="1371600" algn="l"/>
                <a:tab pos="4572000" algn="l"/>
              </a:tabLst>
            </a:pPr>
            <a:r>
              <a:rPr lang="en-US" sz="2100" dirty="0"/>
              <a:t>Fetch instruction at address in PC</a:t>
            </a:r>
          </a:p>
          <a:p>
            <a:pPr lvl="1" defTabSz="895350">
              <a:tabLst>
                <a:tab pos="1371600" algn="l"/>
                <a:tab pos="4572000" algn="l"/>
              </a:tabLst>
            </a:pPr>
            <a:r>
              <a:rPr lang="en-US" sz="2100" dirty="0"/>
              <a:t>Execute the instruction</a:t>
            </a:r>
          </a:p>
          <a:p>
            <a:pPr lvl="1" defTabSz="895350">
              <a:tabLst>
                <a:tab pos="1371600" algn="l"/>
                <a:tab pos="4572000" algn="l"/>
              </a:tabLst>
            </a:pPr>
            <a:r>
              <a:rPr lang="en-US" sz="2100" dirty="0"/>
              <a:t>Update PC</a:t>
            </a:r>
            <a:endParaRPr lang="en-US" sz="17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8047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686800" cy="990600"/>
          </a:xfrm>
        </p:spPr>
        <p:txBody>
          <a:bodyPr>
            <a:normAutofit/>
          </a:bodyPr>
          <a:lstStyle/>
          <a:p>
            <a:r>
              <a:rPr lang="en-US" dirty="0"/>
              <a:t>Assembly Characteristics: Instructions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Transfer data between memory and register</a:t>
            </a:r>
          </a:p>
          <a:p>
            <a:pPr lvl="1"/>
            <a:r>
              <a:rPr lang="en-US" dirty="0"/>
              <a:t>Load data from memory into register</a:t>
            </a:r>
          </a:p>
          <a:p>
            <a:pPr lvl="1"/>
            <a:r>
              <a:rPr lang="en-US" dirty="0"/>
              <a:t>Store register data into memory</a:t>
            </a:r>
          </a:p>
          <a:p>
            <a:pPr lvl="1"/>
            <a:endParaRPr lang="en-US" dirty="0"/>
          </a:p>
          <a:p>
            <a:r>
              <a:rPr lang="en-US" dirty="0"/>
              <a:t>Perform arithmetic operations on register or memory data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Transfer control</a:t>
            </a:r>
          </a:p>
          <a:p>
            <a:pPr lvl="1"/>
            <a:r>
              <a:rPr lang="en-US" dirty="0"/>
              <a:t>Conditional branches</a:t>
            </a:r>
          </a:p>
          <a:p>
            <a:pPr lvl="1"/>
            <a:r>
              <a:rPr lang="en-US" dirty="0"/>
              <a:t>Unconditional jumps to/from procedures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3068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63B2AEF-6F7B-BE41-A961-FF0423AF5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362200"/>
            <a:ext cx="8534399" cy="2200275"/>
          </a:xfrm>
        </p:spPr>
        <p:txBody>
          <a:bodyPr>
            <a:normAutofit/>
          </a:bodyPr>
          <a:lstStyle/>
          <a:p>
            <a:r>
              <a:rPr lang="en-US" sz="4400" dirty="0"/>
              <a:t>Data Transfer in Assembly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84CFA2-697A-8C46-9999-0DC0093B85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59715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1BE0C-239D-5446-97ED-0794AEA02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Movement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F9DC7B-9823-D049-8D94-8E6C36A594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MOV source, </a:t>
            </a:r>
            <a:r>
              <a:rPr lang="en-US" dirty="0" err="1"/>
              <a:t>dest</a:t>
            </a:r>
            <a:r>
              <a:rPr lang="en-US" dirty="0"/>
              <a:t>		Moves data source-&gt;</a:t>
            </a:r>
            <a:r>
              <a:rPr lang="en-US" dirty="0" err="1"/>
              <a:t>dest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				</a:t>
            </a:r>
            <a:r>
              <a:rPr lang="en-US" dirty="0" err="1">
                <a:latin typeface="Courier" pitchFamily="2" charset="0"/>
              </a:rPr>
              <a:t>dest</a:t>
            </a:r>
            <a:r>
              <a:rPr lang="en-US" dirty="0">
                <a:latin typeface="Courier" pitchFamily="2" charset="0"/>
              </a:rPr>
              <a:t> = source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220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0ACE1-EC14-9244-8DE0-F8C9F2842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4D2CBF-C35E-5145-AC6B-B0BBAEE40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8768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Immediate:</a:t>
            </a:r>
          </a:p>
          <a:p>
            <a:pPr lvl="1"/>
            <a:r>
              <a:rPr lang="en-US" dirty="0"/>
              <a:t>Syntax: $</a:t>
            </a:r>
            <a:r>
              <a:rPr lang="en-US" dirty="0" err="1"/>
              <a:t>Imm</a:t>
            </a:r>
            <a:r>
              <a:rPr lang="en-US" dirty="0"/>
              <a:t>		Value: </a:t>
            </a:r>
            <a:r>
              <a:rPr lang="en-US" dirty="0" err="1"/>
              <a:t>Imm</a:t>
            </a:r>
            <a:r>
              <a:rPr lang="en-US" dirty="0"/>
              <a:t>		Example: $47</a:t>
            </a:r>
          </a:p>
          <a:p>
            <a:pPr lvl="1"/>
            <a:endParaRPr lang="en-US" dirty="0"/>
          </a:p>
          <a:p>
            <a:r>
              <a:rPr lang="en-US" dirty="0"/>
              <a:t>Register:</a:t>
            </a:r>
          </a:p>
          <a:p>
            <a:pPr lvl="1"/>
            <a:r>
              <a:rPr lang="en-US" dirty="0"/>
              <a:t>Syntax: r		Value: R[r]		Example: %</a:t>
            </a:r>
            <a:r>
              <a:rPr lang="en-US" dirty="0" err="1"/>
              <a:t>rbp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Memory (Absolute):</a:t>
            </a:r>
          </a:p>
          <a:p>
            <a:pPr lvl="1"/>
            <a:r>
              <a:rPr lang="en-US" dirty="0"/>
              <a:t>Syntax: </a:t>
            </a:r>
            <a:r>
              <a:rPr lang="en-US" dirty="0" err="1"/>
              <a:t>Imm</a:t>
            </a:r>
            <a:r>
              <a:rPr lang="en-US" dirty="0"/>
              <a:t>		Value: M[</a:t>
            </a:r>
            <a:r>
              <a:rPr lang="en-US" dirty="0" err="1"/>
              <a:t>Imm</a:t>
            </a:r>
            <a:r>
              <a:rPr lang="en-US" dirty="0"/>
              <a:t>]		Example: 0x4050</a:t>
            </a:r>
          </a:p>
          <a:p>
            <a:pPr lvl="1"/>
            <a:endParaRPr lang="en-US" dirty="0"/>
          </a:p>
          <a:p>
            <a:r>
              <a:rPr lang="en-US" dirty="0"/>
              <a:t>Memory (Indirect):</a:t>
            </a:r>
          </a:p>
          <a:p>
            <a:pPr lvl="1"/>
            <a:r>
              <a:rPr lang="en-US" dirty="0"/>
              <a:t>Syntax: (r)		Value: M[R[r]]		Example: (%</a:t>
            </a:r>
            <a:r>
              <a:rPr lang="en-US" dirty="0" err="1"/>
              <a:t>rsp</a:t>
            </a:r>
            <a:r>
              <a:rPr lang="en-US" dirty="0"/>
              <a:t>)</a:t>
            </a:r>
          </a:p>
          <a:p>
            <a:pPr marL="274320" lvl="1" indent="0">
              <a:buNone/>
            </a:pPr>
            <a:endParaRPr lang="en-US" dirty="0"/>
          </a:p>
          <a:p>
            <a:pPr marL="274320" lvl="1" indent="0">
              <a:buNone/>
            </a:pPr>
            <a:endParaRPr lang="en-US" dirty="0"/>
          </a:p>
          <a:p>
            <a:pPr marL="274320" lvl="1" indent="0">
              <a:buNone/>
            </a:pPr>
            <a:endParaRPr lang="en-US" dirty="0"/>
          </a:p>
          <a:p>
            <a:pPr marL="274320" lvl="1" indent="0">
              <a:buNone/>
            </a:pPr>
            <a:r>
              <a:rPr lang="en-US" dirty="0"/>
              <a:t> </a:t>
            </a:r>
          </a:p>
          <a:p>
            <a:pPr marL="274320" lvl="1" indent="0">
              <a:buNone/>
            </a:pPr>
            <a:endParaRPr lang="en-US" dirty="0"/>
          </a:p>
          <a:p>
            <a:pPr marL="274320" lvl="1" indent="0">
              <a:buNone/>
            </a:pP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07762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2AC80-996F-CC4B-B566-E89350D5A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Operands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5B3120-4C71-BB48-B4C9-3258F0358C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581400"/>
            <a:ext cx="8229600" cy="2895600"/>
          </a:xfrm>
        </p:spPr>
        <p:txBody>
          <a:bodyPr/>
          <a:lstStyle/>
          <a:p>
            <a:r>
              <a:rPr lang="en-US" dirty="0"/>
              <a:t>What are the values of the following operands (assuming register and memory state shown above)?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latin typeface="Courier" pitchFamily="2" charset="0"/>
              </a:rPr>
              <a:t>%</a:t>
            </a:r>
            <a:r>
              <a:rPr lang="en-US" dirty="0" err="1">
                <a:latin typeface="Courier" pitchFamily="2" charset="0"/>
              </a:rPr>
              <a:t>rax</a:t>
            </a:r>
            <a:endParaRPr lang="en-US" dirty="0">
              <a:latin typeface="Courier" pitchFamily="2" charset="0"/>
            </a:endParaRP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latin typeface="Courier" pitchFamily="2" charset="0"/>
              </a:rPr>
              <a:t>0x104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latin typeface="Courier" pitchFamily="2" charset="0"/>
              </a:rPr>
              <a:t>$0x108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latin typeface="Courier" pitchFamily="2" charset="0"/>
              </a:rPr>
              <a:t>(%</a:t>
            </a:r>
            <a:r>
              <a:rPr lang="en-US" dirty="0" err="1">
                <a:latin typeface="Courier" pitchFamily="2" charset="0"/>
              </a:rPr>
              <a:t>rax</a:t>
            </a:r>
            <a:r>
              <a:rPr lang="en-US" dirty="0">
                <a:latin typeface="Courier" pitchFamily="2" charset="0"/>
              </a:rPr>
              <a:t>)</a:t>
            </a:r>
          </a:p>
          <a:p>
            <a:pPr marL="274320" lvl="1" indent="0">
              <a:buNone/>
            </a:pP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0576F67-7019-DD4A-8241-0EF996182E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0281909"/>
              </p:ext>
            </p:extLst>
          </p:nvPr>
        </p:nvGraphicFramePr>
        <p:xfrm>
          <a:off x="914400" y="1600200"/>
          <a:ext cx="228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654902174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90105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624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%</a:t>
                      </a:r>
                      <a:r>
                        <a:rPr lang="en-US" dirty="0" err="1"/>
                        <a:t>rax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0x100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215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%</a:t>
                      </a:r>
                      <a:r>
                        <a:rPr lang="en-US" dirty="0" err="1"/>
                        <a:t>rcx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0x01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452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%</a:t>
                      </a:r>
                      <a:r>
                        <a:rPr lang="en-US" dirty="0" err="1"/>
                        <a:t>rdx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0x03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912253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2C3E270-242B-6342-B6F4-0CB51158F6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3841485"/>
              </p:ext>
            </p:extLst>
          </p:nvPr>
        </p:nvGraphicFramePr>
        <p:xfrm>
          <a:off x="4038600" y="1600200"/>
          <a:ext cx="32004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0260">
                  <a:extLst>
                    <a:ext uri="{9D8B030D-6E8A-4147-A177-3AD203B41FA5}">
                      <a16:colId xmlns:a16="http://schemas.microsoft.com/office/drawing/2014/main" val="654902174"/>
                    </a:ext>
                  </a:extLst>
                </a:gridCol>
                <a:gridCol w="1120140">
                  <a:extLst>
                    <a:ext uri="{9D8B030D-6E8A-4147-A177-3AD203B41FA5}">
                      <a16:colId xmlns:a16="http://schemas.microsoft.com/office/drawing/2014/main" val="90105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Memory Address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624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0x100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0xFF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215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0x104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0xAB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452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0x108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0x13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912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76784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0ACE1-EC14-9244-8DE0-F8C9F2842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Operand Forms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4D2CBF-C35E-5145-AC6B-B0BBAEE40C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458200" cy="48768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Immediate:</a:t>
            </a:r>
          </a:p>
          <a:p>
            <a:pPr lvl="1"/>
            <a:r>
              <a:rPr lang="en-US" dirty="0"/>
              <a:t>Syntax: $</a:t>
            </a:r>
            <a:r>
              <a:rPr lang="en-US" dirty="0" err="1"/>
              <a:t>Imm</a:t>
            </a:r>
            <a:r>
              <a:rPr lang="en-US" dirty="0"/>
              <a:t>		Value: </a:t>
            </a:r>
            <a:r>
              <a:rPr lang="en-US" dirty="0" err="1"/>
              <a:t>Imm</a:t>
            </a:r>
            <a:r>
              <a:rPr lang="en-US" dirty="0"/>
              <a:t>		Example: $47</a:t>
            </a:r>
          </a:p>
          <a:p>
            <a:pPr lvl="1"/>
            <a:endParaRPr lang="en-US" dirty="0"/>
          </a:p>
          <a:p>
            <a:r>
              <a:rPr lang="en-US" dirty="0"/>
              <a:t>Register:</a:t>
            </a:r>
          </a:p>
          <a:p>
            <a:pPr lvl="1"/>
            <a:r>
              <a:rPr lang="en-US" dirty="0"/>
              <a:t>Syntax: r		Value: R[r]		Example: %</a:t>
            </a:r>
            <a:r>
              <a:rPr lang="en-US" dirty="0" err="1"/>
              <a:t>rbp</a:t>
            </a:r>
            <a:endParaRPr lang="en-US" dirty="0"/>
          </a:p>
          <a:p>
            <a:pPr lvl="1"/>
            <a:endParaRPr lang="en-US" dirty="0"/>
          </a:p>
          <a:p>
            <a:r>
              <a:rPr lang="en-US" dirty="0"/>
              <a:t>Memory (Absolute):</a:t>
            </a:r>
          </a:p>
          <a:p>
            <a:pPr lvl="1"/>
            <a:r>
              <a:rPr lang="en-US" dirty="0"/>
              <a:t>Syntax: </a:t>
            </a:r>
            <a:r>
              <a:rPr lang="en-US" dirty="0" err="1"/>
              <a:t>Imm</a:t>
            </a:r>
            <a:r>
              <a:rPr lang="en-US" dirty="0"/>
              <a:t>		Value: M[</a:t>
            </a:r>
            <a:r>
              <a:rPr lang="en-US" dirty="0" err="1"/>
              <a:t>Imm</a:t>
            </a:r>
            <a:r>
              <a:rPr lang="en-US" dirty="0"/>
              <a:t>]		Example: 0x4050</a:t>
            </a:r>
          </a:p>
          <a:p>
            <a:pPr lvl="1"/>
            <a:endParaRPr lang="en-US" dirty="0"/>
          </a:p>
          <a:p>
            <a:r>
              <a:rPr lang="en-US" dirty="0"/>
              <a:t>Memory (Indirect):</a:t>
            </a:r>
          </a:p>
          <a:p>
            <a:pPr lvl="1"/>
            <a:r>
              <a:rPr lang="en-US" dirty="0"/>
              <a:t>Syntax: (r)		Value: M[R[r]]		Example: (%</a:t>
            </a:r>
            <a:r>
              <a:rPr lang="en-US" dirty="0" err="1"/>
              <a:t>rsp</a:t>
            </a:r>
            <a:r>
              <a:rPr lang="en-US" dirty="0"/>
              <a:t>)</a:t>
            </a:r>
          </a:p>
          <a:p>
            <a:pPr lvl="1"/>
            <a:endParaRPr lang="en-US" dirty="0"/>
          </a:p>
          <a:p>
            <a:r>
              <a:rPr lang="en-US" dirty="0"/>
              <a:t>Memory (</a:t>
            </a:r>
            <a:r>
              <a:rPr lang="en-US" dirty="0" err="1"/>
              <a:t>Base+displacement</a:t>
            </a:r>
            <a:r>
              <a:rPr lang="en-US" dirty="0"/>
              <a:t>):</a:t>
            </a:r>
          </a:p>
          <a:p>
            <a:pPr lvl="1"/>
            <a:r>
              <a:rPr lang="en-US" dirty="0"/>
              <a:t>Syntax: </a:t>
            </a:r>
            <a:r>
              <a:rPr lang="en-US" dirty="0" err="1"/>
              <a:t>Imm</a:t>
            </a:r>
            <a:r>
              <a:rPr lang="en-US" dirty="0"/>
              <a:t>(r)	Value: M[</a:t>
            </a:r>
            <a:r>
              <a:rPr lang="en-US" dirty="0" err="1"/>
              <a:t>Imm+R</a:t>
            </a:r>
            <a:r>
              <a:rPr lang="en-US" dirty="0"/>
              <a:t>[r]]	Example: 12(%</a:t>
            </a:r>
            <a:r>
              <a:rPr lang="en-US" dirty="0" err="1"/>
              <a:t>rsp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Memory (Scaled indexed):</a:t>
            </a:r>
          </a:p>
          <a:p>
            <a:pPr lvl="1"/>
            <a:r>
              <a:rPr lang="en-US" dirty="0"/>
              <a:t>Syntax: </a:t>
            </a:r>
            <a:r>
              <a:rPr lang="en-US" dirty="0" err="1"/>
              <a:t>Imm</a:t>
            </a:r>
            <a:r>
              <a:rPr lang="en-US" dirty="0"/>
              <a:t>(r1, r2, s)	Value: M[</a:t>
            </a:r>
            <a:r>
              <a:rPr lang="en-US" dirty="0" err="1"/>
              <a:t>Imm+R</a:t>
            </a:r>
            <a:r>
              <a:rPr lang="en-US" dirty="0"/>
              <a:t>[r1]+R[r2]*s] Example: 7(%</a:t>
            </a:r>
            <a:r>
              <a:rPr lang="en-US" dirty="0" err="1"/>
              <a:t>rdx</a:t>
            </a:r>
            <a:r>
              <a:rPr lang="en-US" dirty="0"/>
              <a:t>, %</a:t>
            </a:r>
            <a:r>
              <a:rPr lang="en-US" dirty="0" err="1"/>
              <a:t>rdx</a:t>
            </a:r>
            <a:r>
              <a:rPr lang="en-US" dirty="0"/>
              <a:t>, 4) </a:t>
            </a:r>
          </a:p>
        </p:txBody>
      </p:sp>
    </p:spTree>
    <p:extLst>
      <p:ext uri="{BB962C8B-B14F-4D97-AF65-F5344CB8AC3E}">
        <p14:creationId xmlns:p14="http://schemas.microsoft.com/office/powerpoint/2010/main" val="3329448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2AC80-996F-CC4B-B566-E89350D5A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Operands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5B3120-4C71-BB48-B4C9-3258F0358C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3581400"/>
            <a:ext cx="8229600" cy="2895600"/>
          </a:xfrm>
        </p:spPr>
        <p:txBody>
          <a:bodyPr/>
          <a:lstStyle/>
          <a:p>
            <a:r>
              <a:rPr lang="en-US" dirty="0"/>
              <a:t>What are the values of the following operands (assuming register and memory state shown above)?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latin typeface="Courier" pitchFamily="2" charset="0"/>
              </a:rPr>
              <a:t>4(%</a:t>
            </a:r>
            <a:r>
              <a:rPr lang="en-US" dirty="0" err="1">
                <a:latin typeface="Courier" pitchFamily="2" charset="0"/>
              </a:rPr>
              <a:t>rax</a:t>
            </a:r>
            <a:r>
              <a:rPr lang="en-US" dirty="0">
                <a:latin typeface="Courier" pitchFamily="2" charset="0"/>
              </a:rPr>
              <a:t>)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latin typeface="Courier" pitchFamily="2" charset="0"/>
              </a:rPr>
              <a:t>0(%rax,%rcx,4)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latin typeface="Courier" pitchFamily="2" charset="0"/>
              </a:rPr>
              <a:t>0(%rax,%rdx,4)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latin typeface="Courier" pitchFamily="2" charset="0"/>
              </a:rPr>
              <a:t>4(%rax,%rcx,4)</a:t>
            </a:r>
          </a:p>
          <a:p>
            <a:pPr marL="274320" lvl="1" indent="0">
              <a:buNone/>
            </a:pP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0576F67-7019-DD4A-8241-0EF996182EF0}"/>
              </a:ext>
            </a:extLst>
          </p:cNvPr>
          <p:cNvGraphicFramePr>
            <a:graphicFrameLocks noGrp="1"/>
          </p:cNvGraphicFramePr>
          <p:nvPr/>
        </p:nvGraphicFramePr>
        <p:xfrm>
          <a:off x="914400" y="1600200"/>
          <a:ext cx="228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654902174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90105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624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%</a:t>
                      </a:r>
                      <a:r>
                        <a:rPr lang="en-US" dirty="0" err="1"/>
                        <a:t>rax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0x100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215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%</a:t>
                      </a:r>
                      <a:r>
                        <a:rPr lang="en-US" dirty="0" err="1"/>
                        <a:t>rcx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0x01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452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%</a:t>
                      </a:r>
                      <a:r>
                        <a:rPr lang="en-US" dirty="0" err="1"/>
                        <a:t>rdx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0x03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912253"/>
                  </a:ext>
                </a:extLst>
              </a:tr>
            </a:tbl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72C3E270-242B-6342-B6F4-0CB51158F6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6674254"/>
              </p:ext>
            </p:extLst>
          </p:nvPr>
        </p:nvGraphicFramePr>
        <p:xfrm>
          <a:off x="4038600" y="1600200"/>
          <a:ext cx="32004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0260">
                  <a:extLst>
                    <a:ext uri="{9D8B030D-6E8A-4147-A177-3AD203B41FA5}">
                      <a16:colId xmlns:a16="http://schemas.microsoft.com/office/drawing/2014/main" val="654902174"/>
                    </a:ext>
                  </a:extLst>
                </a:gridCol>
                <a:gridCol w="1120140">
                  <a:extLst>
                    <a:ext uri="{9D8B030D-6E8A-4147-A177-3AD203B41FA5}">
                      <a16:colId xmlns:a16="http://schemas.microsoft.com/office/drawing/2014/main" val="901052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Memory Address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624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0x100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0xFF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2150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0x104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0xAB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4452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0x108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0x13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912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0x10C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0x47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6139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9260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85800"/>
            <a:ext cx="7165975" cy="573088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Courier New" pitchFamily="49" charset="0"/>
              </a:rPr>
              <a:t>mov</a:t>
            </a:r>
            <a:r>
              <a:rPr lang="en-US" dirty="0"/>
              <a:t> Operand Combinations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1650" y="5939135"/>
            <a:ext cx="8140700" cy="533400"/>
          </a:xfrm>
          <a:noFill/>
        </p:spPr>
        <p:txBody>
          <a:bodyPr lIns="0" tIns="0" rIns="0" bIns="0">
            <a:normAutofit fontScale="92500"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chemeClr val="accent1"/>
                </a:solidFill>
              </a:rPr>
              <a:t>Cannot do memory-memory transfer with a single instruction</a:t>
            </a:r>
          </a:p>
        </p:txBody>
      </p:sp>
      <p:sp>
        <p:nvSpPr>
          <p:cNvPr id="157700" name="Text Box 4"/>
          <p:cNvSpPr txBox="1">
            <a:spLocks noChangeArrowheads="1"/>
          </p:cNvSpPr>
          <p:nvPr/>
        </p:nvSpPr>
        <p:spPr bwMode="auto">
          <a:xfrm>
            <a:off x="228600" y="3771900"/>
            <a:ext cx="737702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dirty="0">
                <a:latin typeface="Courier New" pitchFamily="49" charset="0"/>
              </a:rPr>
              <a:t>mov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95C1EC2-3E5D-144E-8CCA-F3ED3E7DC86F}"/>
              </a:ext>
            </a:extLst>
          </p:cNvPr>
          <p:cNvGrpSpPr/>
          <p:nvPr/>
        </p:nvGrpSpPr>
        <p:grpSpPr>
          <a:xfrm>
            <a:off x="1600200" y="4914900"/>
            <a:ext cx="1885088" cy="461665"/>
            <a:chOff x="1600200" y="4914900"/>
            <a:chExt cx="1885088" cy="461665"/>
          </a:xfrm>
        </p:grpSpPr>
        <p:sp>
          <p:nvSpPr>
            <p:cNvPr id="157703" name="Text Box 7"/>
            <p:cNvSpPr txBox="1">
              <a:spLocks noChangeArrowheads="1"/>
            </p:cNvSpPr>
            <p:nvPr/>
          </p:nvSpPr>
          <p:spPr bwMode="auto">
            <a:xfrm>
              <a:off x="1600200" y="4914900"/>
              <a:ext cx="876300" cy="4572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2400" i="1" dirty="0" err="1">
                  <a:latin typeface="Calibri" pitchFamily="34" charset="0"/>
                </a:rPr>
                <a:t>Mem</a:t>
              </a:r>
              <a:endParaRPr lang="en-US" sz="2400" i="1" dirty="0">
                <a:latin typeface="Calibri" pitchFamily="34" charset="0"/>
              </a:endParaRPr>
            </a:p>
          </p:txBody>
        </p:sp>
        <p:sp>
          <p:nvSpPr>
            <p:cNvPr id="157708" name="Text Box 12"/>
            <p:cNvSpPr txBox="1">
              <a:spLocks noChangeArrowheads="1"/>
            </p:cNvSpPr>
            <p:nvPr/>
          </p:nvSpPr>
          <p:spPr bwMode="auto">
            <a:xfrm>
              <a:off x="2819400" y="4914900"/>
              <a:ext cx="665888" cy="46166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2400" i="1" dirty="0" err="1">
                  <a:latin typeface="Calibri" pitchFamily="34" charset="0"/>
                </a:rPr>
                <a:t>Reg</a:t>
              </a:r>
              <a:endParaRPr lang="en-US" sz="2400" i="1" dirty="0">
                <a:latin typeface="Calibri" pitchFamily="34" charset="0"/>
              </a:endParaRPr>
            </a:p>
          </p:txBody>
        </p:sp>
      </p:grpSp>
      <p:sp>
        <p:nvSpPr>
          <p:cNvPr id="157709" name="Text Box 13"/>
          <p:cNvSpPr txBox="1">
            <a:spLocks noChangeArrowheads="1"/>
          </p:cNvSpPr>
          <p:nvPr/>
        </p:nvSpPr>
        <p:spPr bwMode="auto">
          <a:xfrm>
            <a:off x="1447800" y="1752600"/>
            <a:ext cx="1049133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dirty="0">
                <a:latin typeface="Calibri" pitchFamily="34" charset="0"/>
              </a:rPr>
              <a:t>Source</a:t>
            </a:r>
          </a:p>
        </p:txBody>
      </p:sp>
      <p:sp>
        <p:nvSpPr>
          <p:cNvPr id="157710" name="Text Box 14"/>
          <p:cNvSpPr txBox="1">
            <a:spLocks noChangeArrowheads="1"/>
          </p:cNvSpPr>
          <p:nvPr/>
        </p:nvSpPr>
        <p:spPr bwMode="auto">
          <a:xfrm>
            <a:off x="2819400" y="1752600"/>
            <a:ext cx="761491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dirty="0" err="1">
                <a:latin typeface="Calibri" pitchFamily="34" charset="0"/>
              </a:rPr>
              <a:t>Dest</a:t>
            </a:r>
            <a:endParaRPr lang="en-US" sz="2400" dirty="0">
              <a:latin typeface="Calibri" pitchFamily="34" charset="0"/>
            </a:endParaRPr>
          </a:p>
        </p:txBody>
      </p:sp>
      <p:sp>
        <p:nvSpPr>
          <p:cNvPr id="157716" name="AutoShape 20"/>
          <p:cNvSpPr>
            <a:spLocks/>
          </p:cNvSpPr>
          <p:nvPr/>
        </p:nvSpPr>
        <p:spPr bwMode="auto">
          <a:xfrm>
            <a:off x="1295400" y="2628900"/>
            <a:ext cx="304800" cy="2743200"/>
          </a:xfrm>
          <a:prstGeom prst="leftBrace">
            <a:avLst>
              <a:gd name="adj1" fmla="val 75000"/>
              <a:gd name="adj2" fmla="val 5000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Calibri" pitchFamily="34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50FD569-B715-7648-8FCE-99176881653F}"/>
              </a:ext>
            </a:extLst>
          </p:cNvPr>
          <p:cNvGrpSpPr/>
          <p:nvPr/>
        </p:nvGrpSpPr>
        <p:grpSpPr>
          <a:xfrm>
            <a:off x="1600200" y="2476500"/>
            <a:ext cx="2095500" cy="914400"/>
            <a:chOff x="1600200" y="2476500"/>
            <a:chExt cx="2095500" cy="914400"/>
          </a:xfrm>
        </p:grpSpPr>
        <p:sp>
          <p:nvSpPr>
            <p:cNvPr id="157701" name="Text Box 5"/>
            <p:cNvSpPr txBox="1">
              <a:spLocks noChangeArrowheads="1"/>
            </p:cNvSpPr>
            <p:nvPr/>
          </p:nvSpPr>
          <p:spPr bwMode="auto">
            <a:xfrm>
              <a:off x="1600200" y="2705100"/>
              <a:ext cx="760144" cy="46166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2400" i="1" dirty="0" err="1">
                  <a:latin typeface="Calibri" pitchFamily="34" charset="0"/>
                </a:rPr>
                <a:t>Imm</a:t>
              </a:r>
              <a:endParaRPr lang="en-US" sz="2400" i="1" dirty="0">
                <a:latin typeface="Calibri" pitchFamily="34" charset="0"/>
              </a:endParaRPr>
            </a:p>
          </p:txBody>
        </p:sp>
        <p:sp>
          <p:nvSpPr>
            <p:cNvPr id="157704" name="Text Box 8"/>
            <p:cNvSpPr txBox="1">
              <a:spLocks noChangeArrowheads="1"/>
            </p:cNvSpPr>
            <p:nvPr/>
          </p:nvSpPr>
          <p:spPr bwMode="auto">
            <a:xfrm>
              <a:off x="2819400" y="2476500"/>
              <a:ext cx="665888" cy="46166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2400" i="1" dirty="0" err="1">
                  <a:latin typeface="Calibri" pitchFamily="34" charset="0"/>
                </a:rPr>
                <a:t>Reg</a:t>
              </a:r>
              <a:endParaRPr lang="en-US" sz="2400" i="1" dirty="0">
                <a:latin typeface="Calibri" pitchFamily="34" charset="0"/>
              </a:endParaRPr>
            </a:p>
          </p:txBody>
        </p:sp>
        <p:sp>
          <p:nvSpPr>
            <p:cNvPr id="157705" name="Text Box 9"/>
            <p:cNvSpPr txBox="1">
              <a:spLocks noChangeArrowheads="1"/>
            </p:cNvSpPr>
            <p:nvPr/>
          </p:nvSpPr>
          <p:spPr bwMode="auto">
            <a:xfrm>
              <a:off x="2819400" y="2933700"/>
              <a:ext cx="876300" cy="4572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2400" i="1" dirty="0" err="1">
                  <a:latin typeface="Calibri" pitchFamily="34" charset="0"/>
                </a:rPr>
                <a:t>Mem</a:t>
              </a:r>
              <a:endParaRPr lang="en-US" sz="2400" i="1" dirty="0">
                <a:latin typeface="Calibri" pitchFamily="34" charset="0"/>
              </a:endParaRPr>
            </a:p>
          </p:txBody>
        </p:sp>
        <p:sp>
          <p:nvSpPr>
            <p:cNvPr id="157717" name="AutoShape 21"/>
            <p:cNvSpPr>
              <a:spLocks/>
            </p:cNvSpPr>
            <p:nvPr/>
          </p:nvSpPr>
          <p:spPr bwMode="auto">
            <a:xfrm>
              <a:off x="2514600" y="2552700"/>
              <a:ext cx="304800" cy="762000"/>
            </a:xfrm>
            <a:prstGeom prst="leftBrace">
              <a:avLst>
                <a:gd name="adj1" fmla="val 20833"/>
                <a:gd name="adj2" fmla="val 50000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547C2C3D-FDB4-3E41-8730-0FDEBF33C17D}"/>
              </a:ext>
            </a:extLst>
          </p:cNvPr>
          <p:cNvGrpSpPr/>
          <p:nvPr/>
        </p:nvGrpSpPr>
        <p:grpSpPr>
          <a:xfrm>
            <a:off x="1600200" y="3619500"/>
            <a:ext cx="2095500" cy="903288"/>
            <a:chOff x="1600200" y="3619500"/>
            <a:chExt cx="2095500" cy="903288"/>
          </a:xfrm>
        </p:grpSpPr>
        <p:sp>
          <p:nvSpPr>
            <p:cNvPr id="157702" name="Text Box 6"/>
            <p:cNvSpPr txBox="1">
              <a:spLocks noChangeArrowheads="1"/>
            </p:cNvSpPr>
            <p:nvPr/>
          </p:nvSpPr>
          <p:spPr bwMode="auto">
            <a:xfrm>
              <a:off x="1600200" y="3771900"/>
              <a:ext cx="665888" cy="46166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2400" i="1" dirty="0" err="1">
                  <a:latin typeface="Calibri" pitchFamily="34" charset="0"/>
                </a:rPr>
                <a:t>Reg</a:t>
              </a:r>
              <a:endParaRPr lang="en-US" sz="2400" i="1" dirty="0">
                <a:latin typeface="Calibri" pitchFamily="34" charset="0"/>
              </a:endParaRPr>
            </a:p>
          </p:txBody>
        </p:sp>
        <p:sp>
          <p:nvSpPr>
            <p:cNvPr id="157706" name="Text Box 10"/>
            <p:cNvSpPr txBox="1">
              <a:spLocks noChangeArrowheads="1"/>
            </p:cNvSpPr>
            <p:nvPr/>
          </p:nvSpPr>
          <p:spPr bwMode="auto">
            <a:xfrm>
              <a:off x="2819400" y="3619500"/>
              <a:ext cx="665888" cy="461665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2400" i="1" dirty="0" err="1">
                  <a:latin typeface="Calibri" pitchFamily="34" charset="0"/>
                </a:rPr>
                <a:t>Reg</a:t>
              </a:r>
              <a:endParaRPr lang="en-US" sz="2400" i="1" dirty="0">
                <a:latin typeface="Calibri" pitchFamily="34" charset="0"/>
              </a:endParaRPr>
            </a:p>
          </p:txBody>
        </p:sp>
        <p:sp>
          <p:nvSpPr>
            <p:cNvPr id="157707" name="Text Box 11"/>
            <p:cNvSpPr txBox="1">
              <a:spLocks noChangeArrowheads="1"/>
            </p:cNvSpPr>
            <p:nvPr/>
          </p:nvSpPr>
          <p:spPr bwMode="auto">
            <a:xfrm>
              <a:off x="2819400" y="4065588"/>
              <a:ext cx="876300" cy="457200"/>
            </a:xfrm>
            <a:prstGeom prst="rect">
              <a:avLst/>
            </a:prstGeom>
            <a:noFill/>
            <a:ln w="254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l">
                <a:lnSpc>
                  <a:spcPct val="100000"/>
                </a:lnSpc>
              </a:pPr>
              <a:r>
                <a:rPr lang="en-US" sz="2400" i="1" dirty="0" err="1">
                  <a:latin typeface="Calibri" pitchFamily="34" charset="0"/>
                </a:rPr>
                <a:t>Mem</a:t>
              </a:r>
              <a:endParaRPr lang="en-US" sz="2400" i="1" dirty="0">
                <a:latin typeface="Calibri" pitchFamily="34" charset="0"/>
              </a:endParaRPr>
            </a:p>
          </p:txBody>
        </p:sp>
        <p:sp>
          <p:nvSpPr>
            <p:cNvPr id="157718" name="AutoShape 22"/>
            <p:cNvSpPr>
              <a:spLocks/>
            </p:cNvSpPr>
            <p:nvPr/>
          </p:nvSpPr>
          <p:spPr bwMode="auto">
            <a:xfrm>
              <a:off x="2514600" y="3695700"/>
              <a:ext cx="304800" cy="762000"/>
            </a:xfrm>
            <a:prstGeom prst="leftBrace">
              <a:avLst>
                <a:gd name="adj1" fmla="val 20833"/>
                <a:gd name="adj2" fmla="val 50000"/>
              </a:avLst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 dirty="0">
                <a:latin typeface="Calibri" pitchFamily="34" charset="0"/>
              </a:endParaRPr>
            </a:p>
          </p:txBody>
        </p:sp>
      </p:grpSp>
      <p:sp>
        <p:nvSpPr>
          <p:cNvPr id="157719" name="Text Box 23"/>
          <p:cNvSpPr txBox="1">
            <a:spLocks noChangeArrowheads="1"/>
          </p:cNvSpPr>
          <p:nvPr/>
        </p:nvSpPr>
        <p:spPr bwMode="auto">
          <a:xfrm>
            <a:off x="6858000" y="1752600"/>
            <a:ext cx="1306768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dirty="0">
                <a:latin typeface="Calibri" pitchFamily="34" charset="0"/>
              </a:rPr>
              <a:t>C Analog</a:t>
            </a:r>
          </a:p>
        </p:txBody>
      </p:sp>
      <p:sp>
        <p:nvSpPr>
          <p:cNvPr id="157711" name="Text Box 15"/>
          <p:cNvSpPr txBox="1">
            <a:spLocks noChangeArrowheads="1"/>
          </p:cNvSpPr>
          <p:nvPr/>
        </p:nvSpPr>
        <p:spPr bwMode="auto">
          <a:xfrm>
            <a:off x="3733800" y="2506663"/>
            <a:ext cx="2185214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latin typeface="Courier New" pitchFamily="49" charset="0"/>
              </a:rPr>
              <a:t>mov $0x4,%rax</a:t>
            </a:r>
          </a:p>
        </p:txBody>
      </p:sp>
      <p:sp>
        <p:nvSpPr>
          <p:cNvPr id="157720" name="Text Box 24"/>
          <p:cNvSpPr txBox="1">
            <a:spLocks noChangeArrowheads="1"/>
          </p:cNvSpPr>
          <p:nvPr/>
        </p:nvSpPr>
        <p:spPr bwMode="auto">
          <a:xfrm>
            <a:off x="6673850" y="2506663"/>
            <a:ext cx="1569660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latin typeface="Courier New" pitchFamily="49" charset="0"/>
              </a:rPr>
              <a:t>temp = 4;</a:t>
            </a:r>
          </a:p>
        </p:txBody>
      </p:sp>
      <p:sp>
        <p:nvSpPr>
          <p:cNvPr id="157712" name="Text Box 16"/>
          <p:cNvSpPr txBox="1">
            <a:spLocks noChangeArrowheads="1"/>
          </p:cNvSpPr>
          <p:nvPr/>
        </p:nvSpPr>
        <p:spPr bwMode="auto">
          <a:xfrm>
            <a:off x="3733800" y="2963863"/>
            <a:ext cx="2646878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latin typeface="Courier New" pitchFamily="49" charset="0"/>
              </a:rPr>
              <a:t>mov $-147,(%</a:t>
            </a:r>
            <a:r>
              <a:rPr lang="en-US" sz="2000" dirty="0" err="1">
                <a:latin typeface="Courier New" pitchFamily="49" charset="0"/>
              </a:rPr>
              <a:t>rax</a:t>
            </a:r>
            <a:r>
              <a:rPr lang="en-US" sz="2000" dirty="0">
                <a:latin typeface="Courier New" pitchFamily="49" charset="0"/>
              </a:rPr>
              <a:t>)</a:t>
            </a:r>
          </a:p>
        </p:txBody>
      </p:sp>
      <p:sp>
        <p:nvSpPr>
          <p:cNvPr id="157721" name="Text Box 25"/>
          <p:cNvSpPr txBox="1">
            <a:spLocks noChangeArrowheads="1"/>
          </p:cNvSpPr>
          <p:nvPr/>
        </p:nvSpPr>
        <p:spPr bwMode="auto">
          <a:xfrm>
            <a:off x="6673850" y="2963863"/>
            <a:ext cx="170815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>
                <a:latin typeface="Courier New" pitchFamily="49" charset="0"/>
              </a:rPr>
              <a:t>*p = -147;</a:t>
            </a:r>
          </a:p>
        </p:txBody>
      </p:sp>
      <p:sp>
        <p:nvSpPr>
          <p:cNvPr id="157713" name="Text Box 17"/>
          <p:cNvSpPr txBox="1">
            <a:spLocks noChangeArrowheads="1"/>
          </p:cNvSpPr>
          <p:nvPr/>
        </p:nvSpPr>
        <p:spPr bwMode="auto">
          <a:xfrm>
            <a:off x="3733800" y="3649663"/>
            <a:ext cx="2185214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latin typeface="Courier New" pitchFamily="49" charset="0"/>
              </a:rPr>
              <a:t>mov %</a:t>
            </a:r>
            <a:r>
              <a:rPr lang="en-US" sz="2000" dirty="0" err="1">
                <a:latin typeface="Courier New" pitchFamily="49" charset="0"/>
              </a:rPr>
              <a:t>rax</a:t>
            </a:r>
            <a:r>
              <a:rPr lang="en-US" sz="2000" dirty="0">
                <a:latin typeface="Courier New" pitchFamily="49" charset="0"/>
              </a:rPr>
              <a:t>,%</a:t>
            </a:r>
            <a:r>
              <a:rPr lang="en-US" sz="2000" dirty="0" err="1">
                <a:latin typeface="Courier New" pitchFamily="49" charset="0"/>
              </a:rPr>
              <a:t>rdx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57722" name="Text Box 26"/>
          <p:cNvSpPr txBox="1">
            <a:spLocks noChangeArrowheads="1"/>
          </p:cNvSpPr>
          <p:nvPr/>
        </p:nvSpPr>
        <p:spPr bwMode="auto">
          <a:xfrm>
            <a:off x="6673850" y="3649663"/>
            <a:ext cx="231775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>
                <a:latin typeface="Courier New" pitchFamily="49" charset="0"/>
              </a:rPr>
              <a:t>temp2 = temp1;</a:t>
            </a:r>
          </a:p>
        </p:txBody>
      </p:sp>
      <p:sp>
        <p:nvSpPr>
          <p:cNvPr id="157714" name="Text Box 18"/>
          <p:cNvSpPr txBox="1">
            <a:spLocks noChangeArrowheads="1"/>
          </p:cNvSpPr>
          <p:nvPr/>
        </p:nvSpPr>
        <p:spPr bwMode="auto">
          <a:xfrm>
            <a:off x="3733800" y="4095750"/>
            <a:ext cx="2492990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latin typeface="Courier New" pitchFamily="49" charset="0"/>
              </a:rPr>
              <a:t>mov %</a:t>
            </a:r>
            <a:r>
              <a:rPr lang="en-US" sz="2000" dirty="0" err="1">
                <a:latin typeface="Courier New" pitchFamily="49" charset="0"/>
              </a:rPr>
              <a:t>rax</a:t>
            </a:r>
            <a:r>
              <a:rPr lang="en-US" sz="2000" dirty="0">
                <a:latin typeface="Courier New" pitchFamily="49" charset="0"/>
              </a:rPr>
              <a:t>,(%</a:t>
            </a:r>
            <a:r>
              <a:rPr lang="en-US" sz="2000" dirty="0" err="1">
                <a:latin typeface="Courier New" pitchFamily="49" charset="0"/>
              </a:rPr>
              <a:t>rdx</a:t>
            </a:r>
            <a:r>
              <a:rPr lang="en-US" sz="2000" dirty="0">
                <a:latin typeface="Courier New" pitchFamily="49" charset="0"/>
              </a:rPr>
              <a:t>)</a:t>
            </a:r>
          </a:p>
        </p:txBody>
      </p:sp>
      <p:sp>
        <p:nvSpPr>
          <p:cNvPr id="157723" name="Text Box 27"/>
          <p:cNvSpPr txBox="1">
            <a:spLocks noChangeArrowheads="1"/>
          </p:cNvSpPr>
          <p:nvPr/>
        </p:nvSpPr>
        <p:spPr bwMode="auto">
          <a:xfrm>
            <a:off x="6673850" y="4095750"/>
            <a:ext cx="170815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>
                <a:latin typeface="Courier New" pitchFamily="49" charset="0"/>
              </a:rPr>
              <a:t>*p = temp;</a:t>
            </a:r>
          </a:p>
        </p:txBody>
      </p:sp>
      <p:sp>
        <p:nvSpPr>
          <p:cNvPr id="157715" name="Text Box 19"/>
          <p:cNvSpPr txBox="1">
            <a:spLocks noChangeArrowheads="1"/>
          </p:cNvSpPr>
          <p:nvPr/>
        </p:nvSpPr>
        <p:spPr bwMode="auto">
          <a:xfrm>
            <a:off x="3733800" y="4945063"/>
            <a:ext cx="2492990" cy="40011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 dirty="0">
                <a:latin typeface="Courier New" pitchFamily="49" charset="0"/>
              </a:rPr>
              <a:t>mov (%</a:t>
            </a:r>
            <a:r>
              <a:rPr lang="en-US" sz="2000" dirty="0" err="1">
                <a:latin typeface="Courier New" pitchFamily="49" charset="0"/>
              </a:rPr>
              <a:t>rax</a:t>
            </a:r>
            <a:r>
              <a:rPr lang="en-US" sz="2000" dirty="0">
                <a:latin typeface="Courier New" pitchFamily="49" charset="0"/>
              </a:rPr>
              <a:t>),%</a:t>
            </a:r>
            <a:r>
              <a:rPr lang="en-US" sz="2000" dirty="0" err="1">
                <a:latin typeface="Courier New" pitchFamily="49" charset="0"/>
              </a:rPr>
              <a:t>rdx</a:t>
            </a:r>
            <a:endParaRPr lang="en-US" sz="2000" dirty="0">
              <a:latin typeface="Courier New" pitchFamily="49" charset="0"/>
            </a:endParaRPr>
          </a:p>
        </p:txBody>
      </p:sp>
      <p:sp>
        <p:nvSpPr>
          <p:cNvPr id="157724" name="Text Box 28"/>
          <p:cNvSpPr txBox="1">
            <a:spLocks noChangeArrowheads="1"/>
          </p:cNvSpPr>
          <p:nvPr/>
        </p:nvSpPr>
        <p:spPr bwMode="auto">
          <a:xfrm>
            <a:off x="6673850" y="4945063"/>
            <a:ext cx="1708150" cy="39687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000">
                <a:latin typeface="Courier New" pitchFamily="49" charset="0"/>
              </a:rPr>
              <a:t>temp = *p;</a:t>
            </a:r>
          </a:p>
        </p:txBody>
      </p:sp>
      <p:sp>
        <p:nvSpPr>
          <p:cNvPr id="157725" name="Text Box 29"/>
          <p:cNvSpPr txBox="1">
            <a:spLocks noChangeArrowheads="1"/>
          </p:cNvSpPr>
          <p:nvPr/>
        </p:nvSpPr>
        <p:spPr bwMode="auto">
          <a:xfrm>
            <a:off x="4572000" y="1752600"/>
            <a:ext cx="1220399" cy="46166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2400" dirty="0" err="1">
                <a:latin typeface="Calibri" pitchFamily="34" charset="0"/>
              </a:rPr>
              <a:t>Src,Dest</a:t>
            </a:r>
            <a:endParaRPr lang="en-US" sz="2400" dirty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76824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699" grpId="0" build="p"/>
      <p:bldP spid="157711" grpId="0"/>
      <p:bldP spid="157720" grpId="0"/>
      <p:bldP spid="157712" grpId="0"/>
      <p:bldP spid="157721" grpId="0"/>
      <p:bldP spid="157713" grpId="0"/>
      <p:bldP spid="157722" grpId="0"/>
      <p:bldP spid="157714" grpId="0"/>
      <p:bldP spid="157723" grpId="0"/>
      <p:bldP spid="157715" grpId="0"/>
      <p:bldP spid="1577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E8EB8F-ADFD-D240-BEA6-BFF7A00622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Moving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90B7BC-55C4-4849-A59B-25D60C3FFA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each of the following move instructions, write an equivalent C assignment</a:t>
            </a: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latin typeface="Courier" pitchFamily="2" charset="0"/>
              </a:rPr>
              <a:t>mov $0x40604a, %</a:t>
            </a:r>
            <a:r>
              <a:rPr lang="en-US" dirty="0" err="1">
                <a:latin typeface="Courier" pitchFamily="2" charset="0"/>
              </a:rPr>
              <a:t>rbx</a:t>
            </a:r>
            <a:endParaRPr lang="en-US" dirty="0">
              <a:latin typeface="Courier" pitchFamily="2" charset="0"/>
            </a:endParaRP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latin typeface="Courier" pitchFamily="2" charset="0"/>
              </a:rPr>
              <a:t>mov %</a:t>
            </a:r>
            <a:r>
              <a:rPr lang="en-US" dirty="0" err="1">
                <a:latin typeface="Courier" pitchFamily="2" charset="0"/>
              </a:rPr>
              <a:t>rbx</a:t>
            </a:r>
            <a:r>
              <a:rPr lang="en-US" dirty="0">
                <a:latin typeface="Courier" pitchFamily="2" charset="0"/>
              </a:rPr>
              <a:t>, %</a:t>
            </a:r>
            <a:r>
              <a:rPr lang="en-US" dirty="0" err="1">
                <a:latin typeface="Courier" pitchFamily="2" charset="0"/>
              </a:rPr>
              <a:t>rax</a:t>
            </a:r>
            <a:endParaRPr lang="en-US" dirty="0">
              <a:latin typeface="Courier" pitchFamily="2" charset="0"/>
            </a:endParaRPr>
          </a:p>
          <a:p>
            <a:pPr marL="731520" lvl="1" indent="-457200">
              <a:buFont typeface="+mj-lt"/>
              <a:buAutoNum type="arabicPeriod"/>
            </a:pPr>
            <a:r>
              <a:rPr lang="en-US" dirty="0">
                <a:latin typeface="Courier" pitchFamily="2" charset="0"/>
              </a:rPr>
              <a:t>mov $47, (%</a:t>
            </a:r>
            <a:r>
              <a:rPr lang="en-US" dirty="0" err="1">
                <a:latin typeface="Courier" pitchFamily="2" charset="0"/>
              </a:rPr>
              <a:t>rax</a:t>
            </a:r>
            <a:r>
              <a:rPr lang="en-US" dirty="0">
                <a:latin typeface="Courier" pitchFamily="2" charset="0"/>
              </a:rPr>
              <a:t>)</a:t>
            </a:r>
          </a:p>
          <a:p>
            <a:pPr marL="731520" lvl="1" indent="-457200">
              <a:buFont typeface="+mj-lt"/>
              <a:buAutoNum type="arabicPeriod"/>
            </a:pPr>
            <a:endParaRPr lang="en-US" dirty="0"/>
          </a:p>
          <a:p>
            <a:pPr marL="731520" lvl="1" indent="-45720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79110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0CA24-4528-6144-B127-21F2748C6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Sizes of C Data Types in x86-64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0F83FA5-E66D-BE4A-A304-2C5E4F02277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75395087"/>
              </p:ext>
            </p:extLst>
          </p:nvPr>
        </p:nvGraphicFramePr>
        <p:xfrm>
          <a:off x="457200" y="2057400"/>
          <a:ext cx="8001000" cy="296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50">
                  <a:extLst>
                    <a:ext uri="{9D8B030D-6E8A-4147-A177-3AD203B41FA5}">
                      <a16:colId xmlns:a16="http://schemas.microsoft.com/office/drawing/2014/main" val="1611646305"/>
                    </a:ext>
                  </a:extLst>
                </a:gridCol>
                <a:gridCol w="2000250">
                  <a:extLst>
                    <a:ext uri="{9D8B030D-6E8A-4147-A177-3AD203B41FA5}">
                      <a16:colId xmlns:a16="http://schemas.microsoft.com/office/drawing/2014/main" val="4144920259"/>
                    </a:ext>
                  </a:extLst>
                </a:gridCol>
                <a:gridCol w="2000250">
                  <a:extLst>
                    <a:ext uri="{9D8B030D-6E8A-4147-A177-3AD203B41FA5}">
                      <a16:colId xmlns:a16="http://schemas.microsoft.com/office/drawing/2014/main" val="3062520244"/>
                    </a:ext>
                  </a:extLst>
                </a:gridCol>
                <a:gridCol w="2000250">
                  <a:extLst>
                    <a:ext uri="{9D8B030D-6E8A-4147-A177-3AD203B41FA5}">
                      <a16:colId xmlns:a16="http://schemas.microsoft.com/office/drawing/2014/main" val="1377651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 declaration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Size (bytes)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Intel data 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Assembly suffix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262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char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Byte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301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short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817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err="1"/>
                        <a:t>int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Double word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6462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long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Quad word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4873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char 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Quad word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q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9313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float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Single precision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1719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double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Double precision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7662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36328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1BE0C-239D-5446-97ED-0794AEA027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Movement Instructions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F9DC7B-9823-D049-8D94-8E6C36A594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MOV source, </a:t>
            </a:r>
            <a:r>
              <a:rPr lang="en-US" dirty="0" err="1"/>
              <a:t>dest</a:t>
            </a:r>
            <a:r>
              <a:rPr lang="en-US" dirty="0"/>
              <a:t>		Move data source-&gt;</a:t>
            </a:r>
            <a:r>
              <a:rPr lang="en-US" dirty="0" err="1"/>
              <a:t>dest</a:t>
            </a:r>
            <a:endParaRPr lang="en-US" dirty="0"/>
          </a:p>
          <a:p>
            <a:pPr lvl="1"/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movb</a:t>
            </a:r>
            <a:r>
              <a:rPr lang="en-US" dirty="0"/>
              <a:t>			Move 1 byte</a:t>
            </a:r>
          </a:p>
          <a:p>
            <a:pPr lvl="1"/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movw</a:t>
            </a:r>
            <a:r>
              <a:rPr lang="en-US" dirty="0"/>
              <a:t>			Move 2 bytes</a:t>
            </a:r>
          </a:p>
          <a:p>
            <a:pPr lvl="1"/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movl</a:t>
            </a:r>
            <a:r>
              <a:rPr lang="en-US" dirty="0"/>
              <a:t>			Move 4 bytes</a:t>
            </a:r>
          </a:p>
          <a:p>
            <a:pPr lvl="1"/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movq</a:t>
            </a:r>
            <a:r>
              <a:rPr lang="en-US" dirty="0"/>
              <a:t>			Move 8 bytes</a:t>
            </a:r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99104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3C92F-E078-B548-8FDA-F32011BBC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X86-64 Integer Registers</a:t>
            </a:r>
          </a:p>
        </p:txBody>
      </p:sp>
      <p:sp>
        <p:nvSpPr>
          <p:cNvPr id="7" name="Rectangle 1"/>
          <p:cNvSpPr>
            <a:spLocks/>
          </p:cNvSpPr>
          <p:nvPr/>
        </p:nvSpPr>
        <p:spPr bwMode="auto">
          <a:xfrm>
            <a:off x="762000" y="52578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%rsp</a:t>
            </a:r>
          </a:p>
        </p:txBody>
      </p:sp>
      <p:sp>
        <p:nvSpPr>
          <p:cNvPr id="10" name="Rectangle 6"/>
          <p:cNvSpPr>
            <a:spLocks/>
          </p:cNvSpPr>
          <p:nvPr/>
        </p:nvSpPr>
        <p:spPr bwMode="auto">
          <a:xfrm>
            <a:off x="2552700" y="1638300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%eax</a:t>
            </a:r>
          </a:p>
        </p:txBody>
      </p:sp>
      <p:sp>
        <p:nvSpPr>
          <p:cNvPr id="11" name="Rectangle 7"/>
          <p:cNvSpPr>
            <a:spLocks/>
          </p:cNvSpPr>
          <p:nvPr/>
        </p:nvSpPr>
        <p:spPr bwMode="auto">
          <a:xfrm>
            <a:off x="2552700" y="2247900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%ebx</a:t>
            </a:r>
          </a:p>
        </p:txBody>
      </p:sp>
      <p:sp>
        <p:nvSpPr>
          <p:cNvPr id="12" name="Rectangle 8"/>
          <p:cNvSpPr>
            <a:spLocks/>
          </p:cNvSpPr>
          <p:nvPr/>
        </p:nvSpPr>
        <p:spPr bwMode="auto">
          <a:xfrm>
            <a:off x="2552700" y="2857500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%ecx</a:t>
            </a:r>
          </a:p>
        </p:txBody>
      </p:sp>
      <p:sp>
        <p:nvSpPr>
          <p:cNvPr id="13" name="Rectangle 9"/>
          <p:cNvSpPr>
            <a:spLocks/>
          </p:cNvSpPr>
          <p:nvPr/>
        </p:nvSpPr>
        <p:spPr bwMode="auto">
          <a:xfrm>
            <a:off x="2552700" y="3467100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%edx</a:t>
            </a:r>
          </a:p>
        </p:txBody>
      </p:sp>
      <p:sp>
        <p:nvSpPr>
          <p:cNvPr id="14" name="Rectangle 10"/>
          <p:cNvSpPr>
            <a:spLocks/>
          </p:cNvSpPr>
          <p:nvPr/>
        </p:nvSpPr>
        <p:spPr bwMode="auto">
          <a:xfrm>
            <a:off x="2552700" y="4076700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%esi</a:t>
            </a:r>
          </a:p>
        </p:txBody>
      </p:sp>
      <p:sp>
        <p:nvSpPr>
          <p:cNvPr id="15" name="Rectangle 11"/>
          <p:cNvSpPr>
            <a:spLocks/>
          </p:cNvSpPr>
          <p:nvPr/>
        </p:nvSpPr>
        <p:spPr bwMode="auto">
          <a:xfrm>
            <a:off x="2552700" y="4686300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%edi</a:t>
            </a:r>
          </a:p>
        </p:txBody>
      </p:sp>
      <p:sp>
        <p:nvSpPr>
          <p:cNvPr id="16" name="Rectangle 12"/>
          <p:cNvSpPr>
            <a:spLocks/>
          </p:cNvSpPr>
          <p:nvPr/>
        </p:nvSpPr>
        <p:spPr bwMode="auto">
          <a:xfrm>
            <a:off x="2552700" y="5295900"/>
            <a:ext cx="1752600" cy="444500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%esp</a:t>
            </a:r>
          </a:p>
        </p:txBody>
      </p:sp>
      <p:sp>
        <p:nvSpPr>
          <p:cNvPr id="17" name="Rectangle 13"/>
          <p:cNvSpPr>
            <a:spLocks/>
          </p:cNvSpPr>
          <p:nvPr/>
        </p:nvSpPr>
        <p:spPr bwMode="auto">
          <a:xfrm>
            <a:off x="2552700" y="5892800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%ebp</a:t>
            </a:r>
          </a:p>
        </p:txBody>
      </p:sp>
      <p:sp>
        <p:nvSpPr>
          <p:cNvPr id="18" name="Rectangle 14"/>
          <p:cNvSpPr>
            <a:spLocks/>
          </p:cNvSpPr>
          <p:nvPr/>
        </p:nvSpPr>
        <p:spPr bwMode="auto">
          <a:xfrm>
            <a:off x="6515100" y="1638300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%r8d</a:t>
            </a:r>
          </a:p>
        </p:txBody>
      </p:sp>
      <p:sp>
        <p:nvSpPr>
          <p:cNvPr id="19" name="Rectangle 15"/>
          <p:cNvSpPr>
            <a:spLocks/>
          </p:cNvSpPr>
          <p:nvPr/>
        </p:nvSpPr>
        <p:spPr bwMode="auto">
          <a:xfrm>
            <a:off x="6515100" y="2247900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%r9d</a:t>
            </a:r>
          </a:p>
        </p:txBody>
      </p:sp>
      <p:sp>
        <p:nvSpPr>
          <p:cNvPr id="20" name="Rectangle 16"/>
          <p:cNvSpPr>
            <a:spLocks/>
          </p:cNvSpPr>
          <p:nvPr/>
        </p:nvSpPr>
        <p:spPr bwMode="auto">
          <a:xfrm>
            <a:off x="6515100" y="2857500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%r10d</a:t>
            </a:r>
          </a:p>
        </p:txBody>
      </p:sp>
      <p:sp>
        <p:nvSpPr>
          <p:cNvPr id="21" name="Rectangle 17"/>
          <p:cNvSpPr>
            <a:spLocks/>
          </p:cNvSpPr>
          <p:nvPr/>
        </p:nvSpPr>
        <p:spPr bwMode="auto">
          <a:xfrm>
            <a:off x="6515100" y="3467100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%r11d</a:t>
            </a:r>
          </a:p>
        </p:txBody>
      </p:sp>
      <p:sp>
        <p:nvSpPr>
          <p:cNvPr id="22" name="Rectangle 18"/>
          <p:cNvSpPr>
            <a:spLocks/>
          </p:cNvSpPr>
          <p:nvPr/>
        </p:nvSpPr>
        <p:spPr bwMode="auto">
          <a:xfrm>
            <a:off x="6515100" y="4076700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%r12d</a:t>
            </a:r>
          </a:p>
        </p:txBody>
      </p:sp>
      <p:sp>
        <p:nvSpPr>
          <p:cNvPr id="23" name="Rectangle 19"/>
          <p:cNvSpPr>
            <a:spLocks/>
          </p:cNvSpPr>
          <p:nvPr/>
        </p:nvSpPr>
        <p:spPr bwMode="auto">
          <a:xfrm>
            <a:off x="6515100" y="4686300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%r13d</a:t>
            </a:r>
          </a:p>
        </p:txBody>
      </p:sp>
      <p:sp>
        <p:nvSpPr>
          <p:cNvPr id="24" name="Rectangle 20"/>
          <p:cNvSpPr>
            <a:spLocks/>
          </p:cNvSpPr>
          <p:nvPr/>
        </p:nvSpPr>
        <p:spPr bwMode="auto">
          <a:xfrm>
            <a:off x="6515100" y="5295900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%r14d</a:t>
            </a:r>
          </a:p>
        </p:txBody>
      </p:sp>
      <p:sp>
        <p:nvSpPr>
          <p:cNvPr id="25" name="Rectangle 21"/>
          <p:cNvSpPr>
            <a:spLocks/>
          </p:cNvSpPr>
          <p:nvPr/>
        </p:nvSpPr>
        <p:spPr bwMode="auto">
          <a:xfrm>
            <a:off x="6515100" y="5905500"/>
            <a:ext cx="1765300" cy="444500"/>
          </a:xfrm>
          <a:prstGeom prst="rect">
            <a:avLst/>
          </a:prstGeom>
          <a:solidFill>
            <a:srgbClr val="D8D8D8"/>
          </a:solidFill>
          <a:ln w="9525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%r15d</a:t>
            </a:r>
          </a:p>
        </p:txBody>
      </p:sp>
      <p:sp>
        <p:nvSpPr>
          <p:cNvPr id="26" name="Rectangle 22"/>
          <p:cNvSpPr>
            <a:spLocks/>
          </p:cNvSpPr>
          <p:nvPr/>
        </p:nvSpPr>
        <p:spPr bwMode="auto">
          <a:xfrm>
            <a:off x="4724400" y="16002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%r8</a:t>
            </a:r>
          </a:p>
        </p:txBody>
      </p:sp>
      <p:sp>
        <p:nvSpPr>
          <p:cNvPr id="27" name="Rectangle 23"/>
          <p:cNvSpPr>
            <a:spLocks/>
          </p:cNvSpPr>
          <p:nvPr/>
        </p:nvSpPr>
        <p:spPr bwMode="auto">
          <a:xfrm>
            <a:off x="4724400" y="22098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%r9</a:t>
            </a:r>
          </a:p>
        </p:txBody>
      </p:sp>
      <p:sp>
        <p:nvSpPr>
          <p:cNvPr id="28" name="Rectangle 24"/>
          <p:cNvSpPr>
            <a:spLocks/>
          </p:cNvSpPr>
          <p:nvPr/>
        </p:nvSpPr>
        <p:spPr bwMode="auto">
          <a:xfrm>
            <a:off x="4724400" y="28194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%r10</a:t>
            </a:r>
          </a:p>
        </p:txBody>
      </p:sp>
      <p:sp>
        <p:nvSpPr>
          <p:cNvPr id="29" name="Rectangle 25"/>
          <p:cNvSpPr>
            <a:spLocks/>
          </p:cNvSpPr>
          <p:nvPr/>
        </p:nvSpPr>
        <p:spPr bwMode="auto">
          <a:xfrm>
            <a:off x="4724400" y="34290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%r11</a:t>
            </a:r>
          </a:p>
        </p:txBody>
      </p:sp>
      <p:sp>
        <p:nvSpPr>
          <p:cNvPr id="30" name="Rectangle 26"/>
          <p:cNvSpPr>
            <a:spLocks/>
          </p:cNvSpPr>
          <p:nvPr/>
        </p:nvSpPr>
        <p:spPr bwMode="auto">
          <a:xfrm>
            <a:off x="4724400" y="40386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%r12</a:t>
            </a:r>
          </a:p>
        </p:txBody>
      </p:sp>
      <p:sp>
        <p:nvSpPr>
          <p:cNvPr id="31" name="Rectangle 27"/>
          <p:cNvSpPr>
            <a:spLocks/>
          </p:cNvSpPr>
          <p:nvPr/>
        </p:nvSpPr>
        <p:spPr bwMode="auto">
          <a:xfrm>
            <a:off x="4724400" y="46482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%r13</a:t>
            </a:r>
          </a:p>
        </p:txBody>
      </p:sp>
      <p:sp>
        <p:nvSpPr>
          <p:cNvPr id="32" name="Rectangle 28"/>
          <p:cNvSpPr>
            <a:spLocks/>
          </p:cNvSpPr>
          <p:nvPr/>
        </p:nvSpPr>
        <p:spPr bwMode="auto">
          <a:xfrm>
            <a:off x="4724400" y="52578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%r14</a:t>
            </a:r>
          </a:p>
        </p:txBody>
      </p:sp>
      <p:sp>
        <p:nvSpPr>
          <p:cNvPr id="33" name="Rectangle 29"/>
          <p:cNvSpPr>
            <a:spLocks/>
          </p:cNvSpPr>
          <p:nvPr/>
        </p:nvSpPr>
        <p:spPr bwMode="auto">
          <a:xfrm>
            <a:off x="4724400" y="58674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%r15</a:t>
            </a:r>
          </a:p>
        </p:txBody>
      </p:sp>
      <p:sp>
        <p:nvSpPr>
          <p:cNvPr id="34" name="Rectangle 30"/>
          <p:cNvSpPr>
            <a:spLocks/>
          </p:cNvSpPr>
          <p:nvPr/>
        </p:nvSpPr>
        <p:spPr bwMode="auto">
          <a:xfrm>
            <a:off x="762000" y="16002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rax</a:t>
            </a:r>
            <a:endParaRPr lang="en-US" sz="2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35" name="Rectangle 31"/>
          <p:cNvSpPr>
            <a:spLocks/>
          </p:cNvSpPr>
          <p:nvPr/>
        </p:nvSpPr>
        <p:spPr bwMode="auto">
          <a:xfrm>
            <a:off x="762000" y="22098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rbx</a:t>
            </a:r>
            <a:endParaRPr lang="en-US" sz="2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36" name="Rectangle 32"/>
          <p:cNvSpPr>
            <a:spLocks/>
          </p:cNvSpPr>
          <p:nvPr/>
        </p:nvSpPr>
        <p:spPr bwMode="auto">
          <a:xfrm>
            <a:off x="762000" y="28194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rcx</a:t>
            </a:r>
            <a:endParaRPr lang="en-US" sz="2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37" name="Rectangle 33"/>
          <p:cNvSpPr>
            <a:spLocks/>
          </p:cNvSpPr>
          <p:nvPr/>
        </p:nvSpPr>
        <p:spPr bwMode="auto">
          <a:xfrm>
            <a:off x="762000" y="34290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%rdx</a:t>
            </a:r>
          </a:p>
        </p:txBody>
      </p:sp>
      <p:sp>
        <p:nvSpPr>
          <p:cNvPr id="38" name="Rectangle 34"/>
          <p:cNvSpPr>
            <a:spLocks/>
          </p:cNvSpPr>
          <p:nvPr/>
        </p:nvSpPr>
        <p:spPr bwMode="auto">
          <a:xfrm>
            <a:off x="762000" y="40386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%rsi</a:t>
            </a:r>
          </a:p>
        </p:txBody>
      </p:sp>
      <p:sp>
        <p:nvSpPr>
          <p:cNvPr id="39" name="Rectangle 35"/>
          <p:cNvSpPr>
            <a:spLocks/>
          </p:cNvSpPr>
          <p:nvPr/>
        </p:nvSpPr>
        <p:spPr bwMode="auto">
          <a:xfrm>
            <a:off x="762000" y="46482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%rdi</a:t>
            </a:r>
          </a:p>
        </p:txBody>
      </p:sp>
      <p:sp>
        <p:nvSpPr>
          <p:cNvPr id="40" name="Rectangle 36"/>
          <p:cNvSpPr>
            <a:spLocks/>
          </p:cNvSpPr>
          <p:nvPr/>
        </p:nvSpPr>
        <p:spPr bwMode="auto">
          <a:xfrm>
            <a:off x="762000" y="5867400"/>
            <a:ext cx="3556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%rbp</a:t>
            </a:r>
          </a:p>
        </p:txBody>
      </p:sp>
      <p:sp>
        <p:nvSpPr>
          <p:cNvPr id="41" name="Rectangle 6">
            <a:extLst>
              <a:ext uri="{FF2B5EF4-FFF2-40B4-BE49-F238E27FC236}">
                <a16:creationId xmlns:a16="http://schemas.microsoft.com/office/drawing/2014/main" id="{4F91C6F0-1338-1C4E-9E8E-12561EC01E3F}"/>
              </a:ext>
            </a:extLst>
          </p:cNvPr>
          <p:cNvSpPr>
            <a:spLocks/>
          </p:cNvSpPr>
          <p:nvPr/>
        </p:nvSpPr>
        <p:spPr bwMode="auto">
          <a:xfrm>
            <a:off x="3276600" y="1637467"/>
            <a:ext cx="10287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%ax</a:t>
            </a:r>
          </a:p>
        </p:txBody>
      </p:sp>
      <p:sp>
        <p:nvSpPr>
          <p:cNvPr id="42" name="Rectangle 6">
            <a:extLst>
              <a:ext uri="{FF2B5EF4-FFF2-40B4-BE49-F238E27FC236}">
                <a16:creationId xmlns:a16="http://schemas.microsoft.com/office/drawing/2014/main" id="{52910CCE-D506-434B-9D68-395A7BC8FD07}"/>
              </a:ext>
            </a:extLst>
          </p:cNvPr>
          <p:cNvSpPr>
            <a:spLocks/>
          </p:cNvSpPr>
          <p:nvPr/>
        </p:nvSpPr>
        <p:spPr bwMode="auto">
          <a:xfrm>
            <a:off x="3798237" y="1638300"/>
            <a:ext cx="4953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%al</a:t>
            </a:r>
          </a:p>
        </p:txBody>
      </p:sp>
      <p:sp>
        <p:nvSpPr>
          <p:cNvPr id="43" name="Rectangle 6">
            <a:extLst>
              <a:ext uri="{FF2B5EF4-FFF2-40B4-BE49-F238E27FC236}">
                <a16:creationId xmlns:a16="http://schemas.microsoft.com/office/drawing/2014/main" id="{DB0E4792-2DA7-5D40-B617-B57AA54BA5AA}"/>
              </a:ext>
            </a:extLst>
          </p:cNvPr>
          <p:cNvSpPr>
            <a:spLocks/>
          </p:cNvSpPr>
          <p:nvPr/>
        </p:nvSpPr>
        <p:spPr bwMode="auto">
          <a:xfrm>
            <a:off x="3277433" y="2249773"/>
            <a:ext cx="10287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bx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44" name="Rectangle 6">
            <a:extLst>
              <a:ext uri="{FF2B5EF4-FFF2-40B4-BE49-F238E27FC236}">
                <a16:creationId xmlns:a16="http://schemas.microsoft.com/office/drawing/2014/main" id="{20C9491D-A631-E249-B7B4-46EFC58AF2CE}"/>
              </a:ext>
            </a:extLst>
          </p:cNvPr>
          <p:cNvSpPr>
            <a:spLocks/>
          </p:cNvSpPr>
          <p:nvPr/>
        </p:nvSpPr>
        <p:spPr bwMode="auto">
          <a:xfrm>
            <a:off x="3799070" y="2250606"/>
            <a:ext cx="4953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bl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45" name="Rectangle 6">
            <a:extLst>
              <a:ext uri="{FF2B5EF4-FFF2-40B4-BE49-F238E27FC236}">
                <a16:creationId xmlns:a16="http://schemas.microsoft.com/office/drawing/2014/main" id="{511F4862-70C5-C749-8B53-226A062DE92C}"/>
              </a:ext>
            </a:extLst>
          </p:cNvPr>
          <p:cNvSpPr>
            <a:spLocks/>
          </p:cNvSpPr>
          <p:nvPr/>
        </p:nvSpPr>
        <p:spPr bwMode="auto">
          <a:xfrm>
            <a:off x="3276600" y="2873956"/>
            <a:ext cx="10287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%cx</a:t>
            </a:r>
          </a:p>
        </p:txBody>
      </p:sp>
      <p:sp>
        <p:nvSpPr>
          <p:cNvPr id="46" name="Rectangle 6">
            <a:extLst>
              <a:ext uri="{FF2B5EF4-FFF2-40B4-BE49-F238E27FC236}">
                <a16:creationId xmlns:a16="http://schemas.microsoft.com/office/drawing/2014/main" id="{5F39B74E-88B2-3144-936C-99601B0CA256}"/>
              </a:ext>
            </a:extLst>
          </p:cNvPr>
          <p:cNvSpPr>
            <a:spLocks/>
          </p:cNvSpPr>
          <p:nvPr/>
        </p:nvSpPr>
        <p:spPr bwMode="auto">
          <a:xfrm>
            <a:off x="3798237" y="2874789"/>
            <a:ext cx="4953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%cl</a:t>
            </a:r>
          </a:p>
        </p:txBody>
      </p:sp>
      <p:sp>
        <p:nvSpPr>
          <p:cNvPr id="47" name="Rectangle 6">
            <a:extLst>
              <a:ext uri="{FF2B5EF4-FFF2-40B4-BE49-F238E27FC236}">
                <a16:creationId xmlns:a16="http://schemas.microsoft.com/office/drawing/2014/main" id="{8D3A2CBF-253D-834C-8BB4-0E808BB7B27B}"/>
              </a:ext>
            </a:extLst>
          </p:cNvPr>
          <p:cNvSpPr>
            <a:spLocks/>
          </p:cNvSpPr>
          <p:nvPr/>
        </p:nvSpPr>
        <p:spPr bwMode="auto">
          <a:xfrm>
            <a:off x="3276600" y="3466267"/>
            <a:ext cx="10287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%dx</a:t>
            </a:r>
          </a:p>
        </p:txBody>
      </p:sp>
      <p:sp>
        <p:nvSpPr>
          <p:cNvPr id="48" name="Rectangle 6">
            <a:extLst>
              <a:ext uri="{FF2B5EF4-FFF2-40B4-BE49-F238E27FC236}">
                <a16:creationId xmlns:a16="http://schemas.microsoft.com/office/drawing/2014/main" id="{D3DDA0F0-7D3A-F145-BB45-94174874E34C}"/>
              </a:ext>
            </a:extLst>
          </p:cNvPr>
          <p:cNvSpPr>
            <a:spLocks/>
          </p:cNvSpPr>
          <p:nvPr/>
        </p:nvSpPr>
        <p:spPr bwMode="auto">
          <a:xfrm>
            <a:off x="3798237" y="3467100"/>
            <a:ext cx="4953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%dl</a:t>
            </a:r>
          </a:p>
        </p:txBody>
      </p:sp>
      <p:sp>
        <p:nvSpPr>
          <p:cNvPr id="49" name="Rectangle 6">
            <a:extLst>
              <a:ext uri="{FF2B5EF4-FFF2-40B4-BE49-F238E27FC236}">
                <a16:creationId xmlns:a16="http://schemas.microsoft.com/office/drawing/2014/main" id="{B5184BB6-D3AF-7345-89CB-AC5AF6910A40}"/>
              </a:ext>
            </a:extLst>
          </p:cNvPr>
          <p:cNvSpPr>
            <a:spLocks/>
          </p:cNvSpPr>
          <p:nvPr/>
        </p:nvSpPr>
        <p:spPr bwMode="auto">
          <a:xfrm>
            <a:off x="3277433" y="4078165"/>
            <a:ext cx="10287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si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50" name="Rectangle 6">
            <a:extLst>
              <a:ext uri="{FF2B5EF4-FFF2-40B4-BE49-F238E27FC236}">
                <a16:creationId xmlns:a16="http://schemas.microsoft.com/office/drawing/2014/main" id="{7F7244EC-8883-114F-89F0-98C701D4849B}"/>
              </a:ext>
            </a:extLst>
          </p:cNvPr>
          <p:cNvSpPr>
            <a:spLocks/>
          </p:cNvSpPr>
          <p:nvPr/>
        </p:nvSpPr>
        <p:spPr bwMode="auto">
          <a:xfrm>
            <a:off x="3782830" y="4078998"/>
            <a:ext cx="63677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sil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51" name="Rectangle 6">
            <a:extLst>
              <a:ext uri="{FF2B5EF4-FFF2-40B4-BE49-F238E27FC236}">
                <a16:creationId xmlns:a16="http://schemas.microsoft.com/office/drawing/2014/main" id="{2F720875-325D-AB48-A1BC-DCE010880FE8}"/>
              </a:ext>
            </a:extLst>
          </p:cNvPr>
          <p:cNvSpPr>
            <a:spLocks/>
          </p:cNvSpPr>
          <p:nvPr/>
        </p:nvSpPr>
        <p:spPr bwMode="auto">
          <a:xfrm>
            <a:off x="3276600" y="4694107"/>
            <a:ext cx="10287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%di</a:t>
            </a:r>
          </a:p>
        </p:txBody>
      </p:sp>
      <p:sp>
        <p:nvSpPr>
          <p:cNvPr id="52" name="Rectangle 6">
            <a:extLst>
              <a:ext uri="{FF2B5EF4-FFF2-40B4-BE49-F238E27FC236}">
                <a16:creationId xmlns:a16="http://schemas.microsoft.com/office/drawing/2014/main" id="{D61B4522-A4F9-A748-960F-34AE50AF24F6}"/>
              </a:ext>
            </a:extLst>
          </p:cNvPr>
          <p:cNvSpPr>
            <a:spLocks/>
          </p:cNvSpPr>
          <p:nvPr/>
        </p:nvSpPr>
        <p:spPr bwMode="auto">
          <a:xfrm>
            <a:off x="3798236" y="4694940"/>
            <a:ext cx="63677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dil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53" name="Rectangle 6">
            <a:extLst>
              <a:ext uri="{FF2B5EF4-FFF2-40B4-BE49-F238E27FC236}">
                <a16:creationId xmlns:a16="http://schemas.microsoft.com/office/drawing/2014/main" id="{1F54BAC4-8BF9-4145-9A15-9F0FA3160AA1}"/>
              </a:ext>
            </a:extLst>
          </p:cNvPr>
          <p:cNvSpPr>
            <a:spLocks/>
          </p:cNvSpPr>
          <p:nvPr/>
        </p:nvSpPr>
        <p:spPr bwMode="auto">
          <a:xfrm>
            <a:off x="3276600" y="5303707"/>
            <a:ext cx="10287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dirty="0" err="1">
                <a:latin typeface="Courier New Bold" charset="0"/>
                <a:cs typeface="Courier New Bold" charset="0"/>
                <a:sym typeface="Courier New Bold" charset="0"/>
              </a:rPr>
              <a:t>s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p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54" name="Rectangle 6">
            <a:extLst>
              <a:ext uri="{FF2B5EF4-FFF2-40B4-BE49-F238E27FC236}">
                <a16:creationId xmlns:a16="http://schemas.microsoft.com/office/drawing/2014/main" id="{F4564FC6-E4B9-2549-9E48-457B60C143D6}"/>
              </a:ext>
            </a:extLst>
          </p:cNvPr>
          <p:cNvSpPr>
            <a:spLocks/>
          </p:cNvSpPr>
          <p:nvPr/>
        </p:nvSpPr>
        <p:spPr bwMode="auto">
          <a:xfrm>
            <a:off x="3798236" y="5304540"/>
            <a:ext cx="636769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bsl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55" name="Rectangle 6">
            <a:extLst>
              <a:ext uri="{FF2B5EF4-FFF2-40B4-BE49-F238E27FC236}">
                <a16:creationId xmlns:a16="http://schemas.microsoft.com/office/drawing/2014/main" id="{42793C96-405A-174C-B14E-65764EFEEA62}"/>
              </a:ext>
            </a:extLst>
          </p:cNvPr>
          <p:cNvSpPr>
            <a:spLocks/>
          </p:cNvSpPr>
          <p:nvPr/>
        </p:nvSpPr>
        <p:spPr bwMode="auto">
          <a:xfrm>
            <a:off x="3288363" y="5904667"/>
            <a:ext cx="10287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bp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56" name="Rectangle 6">
            <a:extLst>
              <a:ext uri="{FF2B5EF4-FFF2-40B4-BE49-F238E27FC236}">
                <a16:creationId xmlns:a16="http://schemas.microsoft.com/office/drawing/2014/main" id="{769F7D74-7A8A-8D41-8D5F-E8578B9E709D}"/>
              </a:ext>
            </a:extLst>
          </p:cNvPr>
          <p:cNvSpPr>
            <a:spLocks/>
          </p:cNvSpPr>
          <p:nvPr/>
        </p:nvSpPr>
        <p:spPr bwMode="auto">
          <a:xfrm>
            <a:off x="3810000" y="5905500"/>
            <a:ext cx="636768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r>
              <a:rPr lang="en-US" sz="18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18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bpl</a:t>
            </a:r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59" name="Rectangle 6">
            <a:extLst>
              <a:ext uri="{FF2B5EF4-FFF2-40B4-BE49-F238E27FC236}">
                <a16:creationId xmlns:a16="http://schemas.microsoft.com/office/drawing/2014/main" id="{9B0B1D8F-D405-4949-8508-6ACCCB4FD60E}"/>
              </a:ext>
            </a:extLst>
          </p:cNvPr>
          <p:cNvSpPr>
            <a:spLocks/>
          </p:cNvSpPr>
          <p:nvPr/>
        </p:nvSpPr>
        <p:spPr bwMode="auto">
          <a:xfrm>
            <a:off x="7238998" y="1642047"/>
            <a:ext cx="10287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60" name="Rectangle 6">
            <a:extLst>
              <a:ext uri="{FF2B5EF4-FFF2-40B4-BE49-F238E27FC236}">
                <a16:creationId xmlns:a16="http://schemas.microsoft.com/office/drawing/2014/main" id="{4E1D7A39-CD18-2B45-8A3D-2606EF42516E}"/>
              </a:ext>
            </a:extLst>
          </p:cNvPr>
          <p:cNvSpPr>
            <a:spLocks/>
          </p:cNvSpPr>
          <p:nvPr/>
        </p:nvSpPr>
        <p:spPr bwMode="auto">
          <a:xfrm>
            <a:off x="7760635" y="1642880"/>
            <a:ext cx="4953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61" name="Rectangle 6">
            <a:extLst>
              <a:ext uri="{FF2B5EF4-FFF2-40B4-BE49-F238E27FC236}">
                <a16:creationId xmlns:a16="http://schemas.microsoft.com/office/drawing/2014/main" id="{9009D285-7DD2-8C46-BBDE-DA2AD6A4407C}"/>
              </a:ext>
            </a:extLst>
          </p:cNvPr>
          <p:cNvSpPr>
            <a:spLocks/>
          </p:cNvSpPr>
          <p:nvPr/>
        </p:nvSpPr>
        <p:spPr bwMode="auto">
          <a:xfrm>
            <a:off x="7239831" y="2254353"/>
            <a:ext cx="10287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62" name="Rectangle 6">
            <a:extLst>
              <a:ext uri="{FF2B5EF4-FFF2-40B4-BE49-F238E27FC236}">
                <a16:creationId xmlns:a16="http://schemas.microsoft.com/office/drawing/2014/main" id="{DF1908A4-B2F8-2C40-9F93-2C0C9676E374}"/>
              </a:ext>
            </a:extLst>
          </p:cNvPr>
          <p:cNvSpPr>
            <a:spLocks/>
          </p:cNvSpPr>
          <p:nvPr/>
        </p:nvSpPr>
        <p:spPr bwMode="auto">
          <a:xfrm>
            <a:off x="7761468" y="2255186"/>
            <a:ext cx="4953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63" name="Rectangle 6">
            <a:extLst>
              <a:ext uri="{FF2B5EF4-FFF2-40B4-BE49-F238E27FC236}">
                <a16:creationId xmlns:a16="http://schemas.microsoft.com/office/drawing/2014/main" id="{B29905A3-C879-1E4F-AD23-A4C663650198}"/>
              </a:ext>
            </a:extLst>
          </p:cNvPr>
          <p:cNvSpPr>
            <a:spLocks/>
          </p:cNvSpPr>
          <p:nvPr/>
        </p:nvSpPr>
        <p:spPr bwMode="auto">
          <a:xfrm>
            <a:off x="7238998" y="2878536"/>
            <a:ext cx="10287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64" name="Rectangle 6">
            <a:extLst>
              <a:ext uri="{FF2B5EF4-FFF2-40B4-BE49-F238E27FC236}">
                <a16:creationId xmlns:a16="http://schemas.microsoft.com/office/drawing/2014/main" id="{B90CB0BF-10B7-D940-AC84-2A834AF141B8}"/>
              </a:ext>
            </a:extLst>
          </p:cNvPr>
          <p:cNvSpPr>
            <a:spLocks/>
          </p:cNvSpPr>
          <p:nvPr/>
        </p:nvSpPr>
        <p:spPr bwMode="auto">
          <a:xfrm>
            <a:off x="7760635" y="2879369"/>
            <a:ext cx="4953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65" name="Rectangle 6">
            <a:extLst>
              <a:ext uri="{FF2B5EF4-FFF2-40B4-BE49-F238E27FC236}">
                <a16:creationId xmlns:a16="http://schemas.microsoft.com/office/drawing/2014/main" id="{EBB27DE1-6F16-324A-9FC5-33E132A21D88}"/>
              </a:ext>
            </a:extLst>
          </p:cNvPr>
          <p:cNvSpPr>
            <a:spLocks/>
          </p:cNvSpPr>
          <p:nvPr/>
        </p:nvSpPr>
        <p:spPr bwMode="auto">
          <a:xfrm>
            <a:off x="7238998" y="3470847"/>
            <a:ext cx="10287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66" name="Rectangle 6">
            <a:extLst>
              <a:ext uri="{FF2B5EF4-FFF2-40B4-BE49-F238E27FC236}">
                <a16:creationId xmlns:a16="http://schemas.microsoft.com/office/drawing/2014/main" id="{CB3D6F0F-E495-804F-9206-E8D733D7B5D0}"/>
              </a:ext>
            </a:extLst>
          </p:cNvPr>
          <p:cNvSpPr>
            <a:spLocks/>
          </p:cNvSpPr>
          <p:nvPr/>
        </p:nvSpPr>
        <p:spPr bwMode="auto">
          <a:xfrm>
            <a:off x="7760635" y="3471680"/>
            <a:ext cx="4953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67" name="Rectangle 6">
            <a:extLst>
              <a:ext uri="{FF2B5EF4-FFF2-40B4-BE49-F238E27FC236}">
                <a16:creationId xmlns:a16="http://schemas.microsoft.com/office/drawing/2014/main" id="{4977141D-E68E-B043-919A-C39E0D88DB45}"/>
              </a:ext>
            </a:extLst>
          </p:cNvPr>
          <p:cNvSpPr>
            <a:spLocks/>
          </p:cNvSpPr>
          <p:nvPr/>
        </p:nvSpPr>
        <p:spPr bwMode="auto">
          <a:xfrm>
            <a:off x="7239831" y="4082745"/>
            <a:ext cx="10287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68" name="Rectangle 6">
            <a:extLst>
              <a:ext uri="{FF2B5EF4-FFF2-40B4-BE49-F238E27FC236}">
                <a16:creationId xmlns:a16="http://schemas.microsoft.com/office/drawing/2014/main" id="{81247758-9822-E744-994D-BDA645A7C0C0}"/>
              </a:ext>
            </a:extLst>
          </p:cNvPr>
          <p:cNvSpPr>
            <a:spLocks/>
          </p:cNvSpPr>
          <p:nvPr/>
        </p:nvSpPr>
        <p:spPr bwMode="auto">
          <a:xfrm>
            <a:off x="7745228" y="4083578"/>
            <a:ext cx="507065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69" name="Rectangle 6">
            <a:extLst>
              <a:ext uri="{FF2B5EF4-FFF2-40B4-BE49-F238E27FC236}">
                <a16:creationId xmlns:a16="http://schemas.microsoft.com/office/drawing/2014/main" id="{0647875B-A41B-8049-9C19-24F4D2F858D8}"/>
              </a:ext>
            </a:extLst>
          </p:cNvPr>
          <p:cNvSpPr>
            <a:spLocks/>
          </p:cNvSpPr>
          <p:nvPr/>
        </p:nvSpPr>
        <p:spPr bwMode="auto">
          <a:xfrm>
            <a:off x="7238998" y="4698687"/>
            <a:ext cx="10287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70" name="Rectangle 6">
            <a:extLst>
              <a:ext uri="{FF2B5EF4-FFF2-40B4-BE49-F238E27FC236}">
                <a16:creationId xmlns:a16="http://schemas.microsoft.com/office/drawing/2014/main" id="{FB31C158-43AA-1849-9F39-2615DD720907}"/>
              </a:ext>
            </a:extLst>
          </p:cNvPr>
          <p:cNvSpPr>
            <a:spLocks/>
          </p:cNvSpPr>
          <p:nvPr/>
        </p:nvSpPr>
        <p:spPr bwMode="auto">
          <a:xfrm>
            <a:off x="7760634" y="4699520"/>
            <a:ext cx="479897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71" name="Rectangle 6">
            <a:extLst>
              <a:ext uri="{FF2B5EF4-FFF2-40B4-BE49-F238E27FC236}">
                <a16:creationId xmlns:a16="http://schemas.microsoft.com/office/drawing/2014/main" id="{4BC2E0B5-1B02-E14B-9AEC-4F8BB089D1D4}"/>
              </a:ext>
            </a:extLst>
          </p:cNvPr>
          <p:cNvSpPr>
            <a:spLocks/>
          </p:cNvSpPr>
          <p:nvPr/>
        </p:nvSpPr>
        <p:spPr bwMode="auto">
          <a:xfrm>
            <a:off x="7238998" y="5308287"/>
            <a:ext cx="10287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72" name="Rectangle 6">
            <a:extLst>
              <a:ext uri="{FF2B5EF4-FFF2-40B4-BE49-F238E27FC236}">
                <a16:creationId xmlns:a16="http://schemas.microsoft.com/office/drawing/2014/main" id="{252A8BD7-702E-4A44-B939-B05B7753C2F4}"/>
              </a:ext>
            </a:extLst>
          </p:cNvPr>
          <p:cNvSpPr>
            <a:spLocks/>
          </p:cNvSpPr>
          <p:nvPr/>
        </p:nvSpPr>
        <p:spPr bwMode="auto">
          <a:xfrm>
            <a:off x="7760635" y="5309120"/>
            <a:ext cx="479896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73" name="Rectangle 6">
            <a:extLst>
              <a:ext uri="{FF2B5EF4-FFF2-40B4-BE49-F238E27FC236}">
                <a16:creationId xmlns:a16="http://schemas.microsoft.com/office/drawing/2014/main" id="{6DBEEFB2-65B0-E941-8EDF-D7458AF212DF}"/>
              </a:ext>
            </a:extLst>
          </p:cNvPr>
          <p:cNvSpPr>
            <a:spLocks/>
          </p:cNvSpPr>
          <p:nvPr/>
        </p:nvSpPr>
        <p:spPr bwMode="auto">
          <a:xfrm>
            <a:off x="7250761" y="5909247"/>
            <a:ext cx="1028700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74" name="Rectangle 6">
            <a:extLst>
              <a:ext uri="{FF2B5EF4-FFF2-40B4-BE49-F238E27FC236}">
                <a16:creationId xmlns:a16="http://schemas.microsoft.com/office/drawing/2014/main" id="{7667EC0A-9279-134B-A40A-0C8282F8BB07}"/>
              </a:ext>
            </a:extLst>
          </p:cNvPr>
          <p:cNvSpPr>
            <a:spLocks/>
          </p:cNvSpPr>
          <p:nvPr/>
        </p:nvSpPr>
        <p:spPr bwMode="auto">
          <a:xfrm>
            <a:off x="7772398" y="5910080"/>
            <a:ext cx="479895" cy="4445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38100" tIns="38100" rIns="38100" bIns="38100" anchor="ctr"/>
          <a:lstStyle/>
          <a:p>
            <a:pPr algn="l"/>
            <a:endParaRPr lang="en-US" sz="18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447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53C92F-E078-B548-8FDA-F32011BBC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X86-64 Integer Registers</a:t>
            </a:r>
          </a:p>
        </p:txBody>
      </p:sp>
      <p:sp>
        <p:nvSpPr>
          <p:cNvPr id="7" name="Rectangle 1"/>
          <p:cNvSpPr>
            <a:spLocks/>
          </p:cNvSpPr>
          <p:nvPr/>
        </p:nvSpPr>
        <p:spPr bwMode="auto">
          <a:xfrm>
            <a:off x="762000" y="52578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%rsp</a:t>
            </a:r>
          </a:p>
        </p:txBody>
      </p:sp>
      <p:sp>
        <p:nvSpPr>
          <p:cNvPr id="26" name="Rectangle 22"/>
          <p:cNvSpPr>
            <a:spLocks/>
          </p:cNvSpPr>
          <p:nvPr/>
        </p:nvSpPr>
        <p:spPr bwMode="auto">
          <a:xfrm>
            <a:off x="4724400" y="16002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%r8</a:t>
            </a:r>
          </a:p>
        </p:txBody>
      </p:sp>
      <p:sp>
        <p:nvSpPr>
          <p:cNvPr id="27" name="Rectangle 23"/>
          <p:cNvSpPr>
            <a:spLocks/>
          </p:cNvSpPr>
          <p:nvPr/>
        </p:nvSpPr>
        <p:spPr bwMode="auto">
          <a:xfrm>
            <a:off x="4724400" y="22098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%r9</a:t>
            </a:r>
          </a:p>
        </p:txBody>
      </p:sp>
      <p:sp>
        <p:nvSpPr>
          <p:cNvPr id="28" name="Rectangle 24"/>
          <p:cNvSpPr>
            <a:spLocks/>
          </p:cNvSpPr>
          <p:nvPr/>
        </p:nvSpPr>
        <p:spPr bwMode="auto">
          <a:xfrm>
            <a:off x="4724400" y="28194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%r10</a:t>
            </a:r>
          </a:p>
        </p:txBody>
      </p:sp>
      <p:sp>
        <p:nvSpPr>
          <p:cNvPr id="29" name="Rectangle 25"/>
          <p:cNvSpPr>
            <a:spLocks/>
          </p:cNvSpPr>
          <p:nvPr/>
        </p:nvSpPr>
        <p:spPr bwMode="auto">
          <a:xfrm>
            <a:off x="4724400" y="34290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%r11</a:t>
            </a:r>
          </a:p>
        </p:txBody>
      </p:sp>
      <p:sp>
        <p:nvSpPr>
          <p:cNvPr id="30" name="Rectangle 26"/>
          <p:cNvSpPr>
            <a:spLocks/>
          </p:cNvSpPr>
          <p:nvPr/>
        </p:nvSpPr>
        <p:spPr bwMode="auto">
          <a:xfrm>
            <a:off x="4724400" y="40386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%r12</a:t>
            </a:r>
          </a:p>
        </p:txBody>
      </p:sp>
      <p:sp>
        <p:nvSpPr>
          <p:cNvPr id="31" name="Rectangle 27"/>
          <p:cNvSpPr>
            <a:spLocks/>
          </p:cNvSpPr>
          <p:nvPr/>
        </p:nvSpPr>
        <p:spPr bwMode="auto">
          <a:xfrm>
            <a:off x="4724400" y="46482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%r13</a:t>
            </a:r>
          </a:p>
        </p:txBody>
      </p:sp>
      <p:sp>
        <p:nvSpPr>
          <p:cNvPr id="32" name="Rectangle 28"/>
          <p:cNvSpPr>
            <a:spLocks/>
          </p:cNvSpPr>
          <p:nvPr/>
        </p:nvSpPr>
        <p:spPr bwMode="auto">
          <a:xfrm>
            <a:off x="4724400" y="52578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%r14</a:t>
            </a:r>
          </a:p>
        </p:txBody>
      </p:sp>
      <p:sp>
        <p:nvSpPr>
          <p:cNvPr id="33" name="Rectangle 29"/>
          <p:cNvSpPr>
            <a:spLocks/>
          </p:cNvSpPr>
          <p:nvPr/>
        </p:nvSpPr>
        <p:spPr bwMode="auto">
          <a:xfrm>
            <a:off x="4724400" y="58674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%r15</a:t>
            </a:r>
          </a:p>
        </p:txBody>
      </p:sp>
      <p:sp>
        <p:nvSpPr>
          <p:cNvPr id="34" name="Rectangle 30"/>
          <p:cNvSpPr>
            <a:spLocks/>
          </p:cNvSpPr>
          <p:nvPr/>
        </p:nvSpPr>
        <p:spPr bwMode="auto">
          <a:xfrm>
            <a:off x="762000" y="16002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rax</a:t>
            </a:r>
            <a:endParaRPr lang="en-US" sz="2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35" name="Rectangle 31"/>
          <p:cNvSpPr>
            <a:spLocks/>
          </p:cNvSpPr>
          <p:nvPr/>
        </p:nvSpPr>
        <p:spPr bwMode="auto">
          <a:xfrm>
            <a:off x="762000" y="22098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rbx</a:t>
            </a:r>
            <a:endParaRPr lang="en-US" sz="2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36" name="Rectangle 32"/>
          <p:cNvSpPr>
            <a:spLocks/>
          </p:cNvSpPr>
          <p:nvPr/>
        </p:nvSpPr>
        <p:spPr bwMode="auto">
          <a:xfrm>
            <a:off x="762000" y="28194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 dirty="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</a:t>
            </a:r>
            <a:r>
              <a:rPr lang="en-US" sz="2400" dirty="0" err="1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rcx</a:t>
            </a:r>
            <a:endParaRPr lang="en-US" sz="2400" dirty="0">
              <a:solidFill>
                <a:schemeClr val="tx1"/>
              </a:solidFill>
              <a:latin typeface="Courier New Bold" charset="0"/>
              <a:cs typeface="Courier New Bold" charset="0"/>
              <a:sym typeface="Courier New Bold" charset="0"/>
            </a:endParaRPr>
          </a:p>
        </p:txBody>
      </p:sp>
      <p:sp>
        <p:nvSpPr>
          <p:cNvPr id="37" name="Rectangle 33"/>
          <p:cNvSpPr>
            <a:spLocks/>
          </p:cNvSpPr>
          <p:nvPr/>
        </p:nvSpPr>
        <p:spPr bwMode="auto">
          <a:xfrm>
            <a:off x="762000" y="34290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%rdx</a:t>
            </a:r>
          </a:p>
        </p:txBody>
      </p:sp>
      <p:sp>
        <p:nvSpPr>
          <p:cNvPr id="38" name="Rectangle 34"/>
          <p:cNvSpPr>
            <a:spLocks/>
          </p:cNvSpPr>
          <p:nvPr/>
        </p:nvSpPr>
        <p:spPr bwMode="auto">
          <a:xfrm>
            <a:off x="762000" y="40386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%rsi</a:t>
            </a:r>
          </a:p>
        </p:txBody>
      </p:sp>
      <p:sp>
        <p:nvSpPr>
          <p:cNvPr id="39" name="Rectangle 35"/>
          <p:cNvSpPr>
            <a:spLocks/>
          </p:cNvSpPr>
          <p:nvPr/>
        </p:nvSpPr>
        <p:spPr bwMode="auto">
          <a:xfrm>
            <a:off x="762000" y="46482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%rdi</a:t>
            </a:r>
          </a:p>
        </p:txBody>
      </p:sp>
      <p:sp>
        <p:nvSpPr>
          <p:cNvPr id="40" name="Rectangle 36"/>
          <p:cNvSpPr>
            <a:spLocks/>
          </p:cNvSpPr>
          <p:nvPr/>
        </p:nvSpPr>
        <p:spPr bwMode="auto">
          <a:xfrm>
            <a:off x="762000" y="5867400"/>
            <a:ext cx="3810000" cy="533400"/>
          </a:xfrm>
          <a:prstGeom prst="rect">
            <a:avLst/>
          </a:prstGeom>
          <a:noFill/>
          <a:ln w="25400" cap="flat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</p:spPr>
        <p:txBody>
          <a:bodyPr lIns="38100" tIns="38100" rIns="38100" bIns="38100" anchor="ctr"/>
          <a:lstStyle/>
          <a:p>
            <a:pPr algn="l"/>
            <a:r>
              <a:rPr lang="en-US" sz="2400">
                <a:solidFill>
                  <a:schemeClr val="tx1"/>
                </a:solidFill>
                <a:latin typeface="Courier New Bold" charset="0"/>
                <a:cs typeface="Courier New Bold" charset="0"/>
                <a:sym typeface="Courier New Bold" charset="0"/>
              </a:rPr>
              <a:t>%rbp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B0EFBF1A-7782-3246-944D-076811A62432}"/>
              </a:ext>
            </a:extLst>
          </p:cNvPr>
          <p:cNvSpPr/>
          <p:nvPr/>
        </p:nvSpPr>
        <p:spPr>
          <a:xfrm>
            <a:off x="1632857" y="4082927"/>
            <a:ext cx="30396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cs typeface="Courier New Bold" charset="0"/>
                <a:sym typeface="Courier New Bold" charset="0"/>
              </a:rPr>
              <a:t>(second argument) </a:t>
            </a:r>
            <a:endParaRPr lang="en-US" sz="2400" dirty="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9ABDACDC-E929-124F-BF7A-CF8349929399}"/>
              </a:ext>
            </a:extLst>
          </p:cNvPr>
          <p:cNvSpPr/>
          <p:nvPr/>
        </p:nvSpPr>
        <p:spPr>
          <a:xfrm>
            <a:off x="1632855" y="4669972"/>
            <a:ext cx="27260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cs typeface="Courier New Bold" charset="0"/>
                <a:sym typeface="Courier New Bold" charset="0"/>
              </a:rPr>
              <a:t>(first argument) </a:t>
            </a:r>
            <a:endParaRPr lang="en-US" sz="2400" dirty="0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305CF258-083C-AD4D-A883-480D54CB9B5C}"/>
              </a:ext>
            </a:extLst>
          </p:cNvPr>
          <p:cNvSpPr/>
          <p:nvPr/>
        </p:nvSpPr>
        <p:spPr>
          <a:xfrm>
            <a:off x="1632855" y="5279572"/>
            <a:ext cx="25611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cs typeface="Courier New Bold" charset="0"/>
                <a:sym typeface="Courier New Bold" charset="0"/>
              </a:rPr>
              <a:t>(stack pointer) </a:t>
            </a:r>
            <a:endParaRPr lang="en-US" sz="2400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34198FD6-F91D-DE4E-A691-6B09616DA051}"/>
              </a:ext>
            </a:extLst>
          </p:cNvPr>
          <p:cNvSpPr/>
          <p:nvPr/>
        </p:nvSpPr>
        <p:spPr>
          <a:xfrm>
            <a:off x="1632856" y="3473327"/>
            <a:ext cx="28342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cs typeface="Courier New Bold" charset="0"/>
                <a:sym typeface="Courier New Bold" charset="0"/>
              </a:rPr>
              <a:t>(third argument) </a:t>
            </a:r>
            <a:endParaRPr lang="en-US" sz="2400" dirty="0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58729B67-817B-444E-B127-777481F08DBA}"/>
              </a:ext>
            </a:extLst>
          </p:cNvPr>
          <p:cNvSpPr/>
          <p:nvPr/>
        </p:nvSpPr>
        <p:spPr>
          <a:xfrm>
            <a:off x="1632856" y="2863727"/>
            <a:ext cx="30540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cs typeface="Courier New Bold" charset="0"/>
                <a:sym typeface="Courier New Bold" charset="0"/>
              </a:rPr>
              <a:t>(fourth argument) </a:t>
            </a:r>
            <a:endParaRPr lang="en-US" sz="2400" dirty="0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38304DF9-D3D3-5945-A83E-95BCA1235E28}"/>
              </a:ext>
            </a:extLst>
          </p:cNvPr>
          <p:cNvSpPr/>
          <p:nvPr/>
        </p:nvSpPr>
        <p:spPr>
          <a:xfrm>
            <a:off x="1652127" y="1621973"/>
            <a:ext cx="279643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cs typeface="Courier New Bold" charset="0"/>
                <a:sym typeface="Courier New Bold" charset="0"/>
              </a:rPr>
              <a:t>(function result) </a:t>
            </a:r>
            <a:endParaRPr lang="en-US" sz="2400" dirty="0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F050236-E445-1345-93D5-33982BFE74D9}"/>
              </a:ext>
            </a:extLst>
          </p:cNvPr>
          <p:cNvSpPr/>
          <p:nvPr/>
        </p:nvSpPr>
        <p:spPr>
          <a:xfrm>
            <a:off x="5498572" y="1636067"/>
            <a:ext cx="30540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cs typeface="Courier New Bold" charset="0"/>
                <a:sym typeface="Courier New Bold" charset="0"/>
              </a:rPr>
              <a:t>(fifth argument) </a:t>
            </a:r>
            <a:endParaRPr lang="en-US" sz="2400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8FEA6333-BCEB-9143-9837-9E4F5FC6EE52}"/>
              </a:ext>
            </a:extLst>
          </p:cNvPr>
          <p:cNvSpPr/>
          <p:nvPr/>
        </p:nvSpPr>
        <p:spPr>
          <a:xfrm>
            <a:off x="5498572" y="2245667"/>
            <a:ext cx="305406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/>
                </a:solidFill>
                <a:cs typeface="Courier New Bold" charset="0"/>
                <a:sym typeface="Courier New Bold" charset="0"/>
              </a:rPr>
              <a:t>(sixth argument)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48549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6" grpId="0"/>
      <p:bldP spid="77" grpId="0"/>
      <p:bldP spid="79" grpId="0"/>
      <p:bldP spid="80" grpId="0"/>
      <p:bldP spid="82" grpId="0"/>
      <p:bldP spid="41" grpId="0"/>
      <p:bldP spid="4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DAE420-AEB3-BA41-AA7D-808B89ADF1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Translating Assembly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0E704B6-1F39-7242-A84A-A0EB67A9B7CA}"/>
              </a:ext>
            </a:extLst>
          </p:cNvPr>
          <p:cNvSpPr/>
          <p:nvPr/>
        </p:nvSpPr>
        <p:spPr>
          <a:xfrm>
            <a:off x="97436" y="2743200"/>
            <a:ext cx="4322164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-182880"/>
            <a:r>
              <a:rPr lang="en-US" dirty="0">
                <a:latin typeface="Courier" pitchFamily="2" charset="0"/>
              </a:rPr>
              <a:t>decode:</a:t>
            </a:r>
          </a:p>
          <a:p>
            <a:pPr indent="-182880"/>
            <a:endParaRPr lang="en-US" dirty="0">
              <a:latin typeface="Courier" pitchFamily="2" charset="0"/>
            </a:endParaRPr>
          </a:p>
          <a:p>
            <a:pPr indent="-182880"/>
            <a:r>
              <a:rPr lang="en-US" dirty="0">
                <a:latin typeface="Courier" pitchFamily="2" charset="0"/>
              </a:rPr>
              <a:t>	</a:t>
            </a:r>
            <a:r>
              <a:rPr lang="en-US" dirty="0" err="1">
                <a:latin typeface="Courier" pitchFamily="2" charset="0"/>
              </a:rPr>
              <a:t>movq</a:t>
            </a:r>
            <a:r>
              <a:rPr lang="en-US" dirty="0">
                <a:latin typeface="Courier" pitchFamily="2" charset="0"/>
              </a:rPr>
              <a:t> (%</a:t>
            </a:r>
            <a:r>
              <a:rPr lang="en-US" dirty="0" err="1">
                <a:latin typeface="Courier" pitchFamily="2" charset="0"/>
              </a:rPr>
              <a:t>rdi</a:t>
            </a:r>
            <a:r>
              <a:rPr lang="en-US" dirty="0">
                <a:latin typeface="Courier" pitchFamily="2" charset="0"/>
              </a:rPr>
              <a:t>), %</a:t>
            </a:r>
            <a:r>
              <a:rPr lang="en-US" dirty="0" err="1">
                <a:latin typeface="Courier" pitchFamily="2" charset="0"/>
              </a:rPr>
              <a:t>rax</a:t>
            </a:r>
            <a:endParaRPr lang="en-US" dirty="0">
              <a:latin typeface="Courier" pitchFamily="2" charset="0"/>
            </a:endParaRPr>
          </a:p>
          <a:p>
            <a:pPr indent="-182880"/>
            <a:r>
              <a:rPr lang="en-US" dirty="0">
                <a:latin typeface="Courier" pitchFamily="2" charset="0"/>
              </a:rPr>
              <a:t>	</a:t>
            </a:r>
            <a:r>
              <a:rPr lang="en-US" dirty="0" err="1">
                <a:latin typeface="Courier" pitchFamily="2" charset="0"/>
              </a:rPr>
              <a:t>movq</a:t>
            </a:r>
            <a:r>
              <a:rPr lang="en-US" dirty="0">
                <a:latin typeface="Courier" pitchFamily="2" charset="0"/>
              </a:rPr>
              <a:t> (%</a:t>
            </a:r>
            <a:r>
              <a:rPr lang="en-US" dirty="0" err="1">
                <a:latin typeface="Courier" pitchFamily="2" charset="0"/>
              </a:rPr>
              <a:t>rsi</a:t>
            </a:r>
            <a:r>
              <a:rPr lang="en-US" dirty="0">
                <a:latin typeface="Courier" pitchFamily="2" charset="0"/>
              </a:rPr>
              <a:t>), %</a:t>
            </a:r>
            <a:r>
              <a:rPr lang="en-US" dirty="0" err="1">
                <a:latin typeface="Courier" pitchFamily="2" charset="0"/>
              </a:rPr>
              <a:t>rcx</a:t>
            </a:r>
            <a:endParaRPr lang="en-US" dirty="0">
              <a:latin typeface="Courier" pitchFamily="2" charset="0"/>
            </a:endParaRPr>
          </a:p>
          <a:p>
            <a:pPr indent="-182880"/>
            <a:r>
              <a:rPr lang="en-US" dirty="0">
                <a:latin typeface="Courier" pitchFamily="2" charset="0"/>
              </a:rPr>
              <a:t>	</a:t>
            </a:r>
            <a:r>
              <a:rPr lang="en-US" dirty="0" err="1">
                <a:latin typeface="Courier" pitchFamily="2" charset="0"/>
              </a:rPr>
              <a:t>movq</a:t>
            </a:r>
            <a:r>
              <a:rPr lang="en-US" dirty="0">
                <a:latin typeface="Courier" pitchFamily="2" charset="0"/>
              </a:rPr>
              <a:t> %</a:t>
            </a:r>
            <a:r>
              <a:rPr lang="en-US" dirty="0" err="1">
                <a:latin typeface="Courier" pitchFamily="2" charset="0"/>
              </a:rPr>
              <a:t>rax</a:t>
            </a:r>
            <a:r>
              <a:rPr lang="en-US" dirty="0">
                <a:latin typeface="Courier" pitchFamily="2" charset="0"/>
              </a:rPr>
              <a:t>, (%</a:t>
            </a:r>
            <a:r>
              <a:rPr lang="en-US" dirty="0" err="1">
                <a:latin typeface="Courier" pitchFamily="2" charset="0"/>
              </a:rPr>
              <a:t>rsi</a:t>
            </a:r>
            <a:r>
              <a:rPr lang="en-US" dirty="0">
                <a:latin typeface="Courier" pitchFamily="2" charset="0"/>
              </a:rPr>
              <a:t>)</a:t>
            </a:r>
          </a:p>
          <a:p>
            <a:pPr indent="-182880"/>
            <a:r>
              <a:rPr lang="en-US" dirty="0">
                <a:latin typeface="Courier" pitchFamily="2" charset="0"/>
              </a:rPr>
              <a:t>	</a:t>
            </a:r>
            <a:r>
              <a:rPr lang="en-US" dirty="0" err="1">
                <a:latin typeface="Courier" pitchFamily="2" charset="0"/>
              </a:rPr>
              <a:t>movq</a:t>
            </a:r>
            <a:r>
              <a:rPr lang="en-US" dirty="0">
                <a:latin typeface="Courier" pitchFamily="2" charset="0"/>
              </a:rPr>
              <a:t> %</a:t>
            </a:r>
            <a:r>
              <a:rPr lang="en-US" dirty="0" err="1">
                <a:latin typeface="Courier" pitchFamily="2" charset="0"/>
              </a:rPr>
              <a:t>rcx</a:t>
            </a:r>
            <a:r>
              <a:rPr lang="en-US" dirty="0">
                <a:latin typeface="Courier" pitchFamily="2" charset="0"/>
              </a:rPr>
              <a:t>, (%</a:t>
            </a:r>
            <a:r>
              <a:rPr lang="en-US" dirty="0" err="1">
                <a:latin typeface="Courier" pitchFamily="2" charset="0"/>
              </a:rPr>
              <a:t>rdi</a:t>
            </a:r>
            <a:r>
              <a:rPr lang="en-US" dirty="0">
                <a:latin typeface="Courier" pitchFamily="2" charset="0"/>
              </a:rPr>
              <a:t>)</a:t>
            </a:r>
          </a:p>
          <a:p>
            <a:pPr indent="-182880"/>
            <a:r>
              <a:rPr lang="en-US" dirty="0">
                <a:latin typeface="Courier" pitchFamily="2" charset="0"/>
              </a:rPr>
              <a:t>	ret</a:t>
            </a:r>
          </a:p>
          <a:p>
            <a:pPr indent="-182880"/>
            <a:endParaRPr lang="en-US" dirty="0">
              <a:latin typeface="Courier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9D35BD5-F3E4-E345-8B5B-C9C4E37D23AF}"/>
              </a:ext>
            </a:extLst>
          </p:cNvPr>
          <p:cNvSpPr/>
          <p:nvPr/>
        </p:nvSpPr>
        <p:spPr>
          <a:xfrm>
            <a:off x="4419600" y="2745698"/>
            <a:ext cx="4626964" cy="2308324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-182880"/>
            <a:r>
              <a:rPr lang="en-US" dirty="0">
                <a:latin typeface="Courier" pitchFamily="2" charset="0"/>
              </a:rPr>
              <a:t>void decode(long *</a:t>
            </a:r>
            <a:r>
              <a:rPr lang="en-US" dirty="0" err="1">
                <a:latin typeface="Courier" pitchFamily="2" charset="0"/>
              </a:rPr>
              <a:t>xp</a:t>
            </a:r>
            <a:r>
              <a:rPr lang="en-US" dirty="0">
                <a:latin typeface="Courier" pitchFamily="2" charset="0"/>
              </a:rPr>
              <a:t>, long *</a:t>
            </a:r>
            <a:r>
              <a:rPr lang="en-US" dirty="0" err="1">
                <a:latin typeface="Courier" pitchFamily="2" charset="0"/>
              </a:rPr>
              <a:t>yp</a:t>
            </a:r>
            <a:r>
              <a:rPr lang="en-US" dirty="0">
                <a:latin typeface="Courier" pitchFamily="2" charset="0"/>
              </a:rPr>
              <a:t>){</a:t>
            </a:r>
          </a:p>
          <a:p>
            <a:pPr indent="-182880"/>
            <a:endParaRPr lang="en-US" dirty="0">
              <a:latin typeface="Courier" pitchFamily="2" charset="0"/>
            </a:endParaRPr>
          </a:p>
          <a:p>
            <a:pPr indent="-182880"/>
            <a:endParaRPr lang="en-US" dirty="0">
              <a:latin typeface="Courier" pitchFamily="2" charset="0"/>
            </a:endParaRPr>
          </a:p>
          <a:p>
            <a:pPr indent="-182880"/>
            <a:endParaRPr lang="en-US" dirty="0">
              <a:latin typeface="Courier" pitchFamily="2" charset="0"/>
            </a:endParaRPr>
          </a:p>
          <a:p>
            <a:pPr indent="-182880"/>
            <a:endParaRPr lang="en-US" dirty="0">
              <a:latin typeface="Courier" pitchFamily="2" charset="0"/>
            </a:endParaRPr>
          </a:p>
          <a:p>
            <a:pPr indent="-182880"/>
            <a:endParaRPr lang="en-US" dirty="0">
              <a:latin typeface="Courier" pitchFamily="2" charset="0"/>
            </a:endParaRPr>
          </a:p>
          <a:p>
            <a:pPr indent="-182880"/>
            <a:endParaRPr lang="en-US" dirty="0">
              <a:latin typeface="Courier" pitchFamily="2" charset="0"/>
            </a:endParaRPr>
          </a:p>
          <a:p>
            <a:pPr indent="-182880"/>
            <a:r>
              <a:rPr lang="en-US" dirty="0">
                <a:latin typeface="Courier" pitchFamily="2" charset="0"/>
              </a:rPr>
              <a:t>}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98C5981-E272-3F4F-B773-D2771D8C159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5551332"/>
              </p:ext>
            </p:extLst>
          </p:nvPr>
        </p:nvGraphicFramePr>
        <p:xfrm>
          <a:off x="5698680" y="5628020"/>
          <a:ext cx="3352800" cy="1143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Use(s)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rdi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Argument 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xp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rsi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Argument 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yp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20141D40-B27C-7549-9B6E-D2C9513703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763000" cy="4876800"/>
          </a:xfrm>
        </p:spPr>
        <p:txBody>
          <a:bodyPr/>
          <a:lstStyle/>
          <a:p>
            <a:r>
              <a:rPr lang="en-US" dirty="0"/>
              <a:t>Write a C function </a:t>
            </a:r>
            <a:r>
              <a:rPr lang="en-US" dirty="0">
                <a:latin typeface="Courier" pitchFamily="2" charset="0"/>
              </a:rPr>
              <a:t>void decode1(long *</a:t>
            </a:r>
            <a:r>
              <a:rPr lang="en-US" dirty="0" err="1">
                <a:latin typeface="Courier" pitchFamily="2" charset="0"/>
              </a:rPr>
              <a:t>xp</a:t>
            </a:r>
            <a:r>
              <a:rPr lang="en-US" dirty="0">
                <a:latin typeface="Courier" pitchFamily="2" charset="0"/>
              </a:rPr>
              <a:t>, long *</a:t>
            </a:r>
            <a:r>
              <a:rPr lang="en-US" dirty="0" err="1">
                <a:latin typeface="Courier" pitchFamily="2" charset="0"/>
              </a:rPr>
              <a:t>yp</a:t>
            </a:r>
            <a:r>
              <a:rPr lang="en-US" dirty="0">
                <a:latin typeface="Courier" pitchFamily="2" charset="0"/>
              </a:rPr>
              <a:t>)</a:t>
            </a:r>
            <a:r>
              <a:rPr lang="en-US" dirty="0"/>
              <a:t> that will do the same thing as the following assembly code:</a:t>
            </a:r>
          </a:p>
          <a:p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C68B7D8-7296-C148-B57D-3739725F5AA5}"/>
              </a:ext>
            </a:extLst>
          </p:cNvPr>
          <p:cNvSpPr txBox="1">
            <a:spLocks/>
          </p:cNvSpPr>
          <p:nvPr/>
        </p:nvSpPr>
        <p:spPr>
          <a:xfrm>
            <a:off x="457200" y="1600200"/>
            <a:ext cx="87630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36879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 is close to Machine Language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dirty="0"/>
              <a:t>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85000" lnSpcReduction="10000"/>
          </a:bodyPr>
          <a:lstStyle/>
          <a:p>
            <a:pPr marL="223838" indent="-223838" defTabSz="895350">
              <a:tabLst>
                <a:tab pos="1603375" algn="l"/>
                <a:tab pos="2514600" algn="l"/>
              </a:tabLst>
            </a:pPr>
            <a:r>
              <a:rPr lang="en-US" dirty="0"/>
              <a:t>C Code</a:t>
            </a:r>
          </a:p>
          <a:p>
            <a:pPr marL="560388" lvl="1" indent="-222250" defTabSz="895350">
              <a:tabLst>
                <a:tab pos="1603375" algn="l"/>
                <a:tab pos="2514600" algn="l"/>
              </a:tabLst>
            </a:pPr>
            <a:r>
              <a:rPr lang="en-US" dirty="0"/>
              <a:t>Store value </a:t>
            </a:r>
            <a:r>
              <a:rPr lang="en-US" b="1" dirty="0">
                <a:latin typeface="Courier New"/>
                <a:cs typeface="Courier New"/>
              </a:rPr>
              <a:t>t</a:t>
            </a:r>
            <a:r>
              <a:rPr lang="en-US" dirty="0"/>
              <a:t> where designated by </a:t>
            </a:r>
            <a:r>
              <a:rPr lang="en-US" b="1" dirty="0" err="1">
                <a:latin typeface="Courier New"/>
                <a:cs typeface="Courier New"/>
              </a:rPr>
              <a:t>dest</a:t>
            </a:r>
            <a:endParaRPr lang="en-US" b="1" dirty="0">
              <a:latin typeface="Courier New"/>
              <a:cs typeface="Courier New"/>
            </a:endParaRPr>
          </a:p>
          <a:p>
            <a:pPr marL="223838" indent="-223838" defTabSz="895350">
              <a:tabLst>
                <a:tab pos="1603375" algn="l"/>
                <a:tab pos="2514600" algn="l"/>
              </a:tabLst>
            </a:pPr>
            <a:r>
              <a:rPr lang="en-US" dirty="0"/>
              <a:t>Assembly</a:t>
            </a:r>
          </a:p>
          <a:p>
            <a:pPr marL="560388" lvl="1" indent="-222250" defTabSz="895350">
              <a:tabLst>
                <a:tab pos="1603375" algn="l"/>
                <a:tab pos="2514600" algn="l"/>
              </a:tabLst>
            </a:pPr>
            <a:r>
              <a:rPr lang="en-US" dirty="0"/>
              <a:t>Move 8-byte value to memory</a:t>
            </a:r>
          </a:p>
          <a:p>
            <a:pPr marL="839788" lvl="2" indent="-165100" defTabSz="895350">
              <a:tabLst>
                <a:tab pos="1603375" algn="l"/>
                <a:tab pos="2514600" algn="l"/>
              </a:tabLst>
            </a:pPr>
            <a:r>
              <a:rPr lang="en-US" dirty="0"/>
              <a:t>Quad words in x86-64 parlance</a:t>
            </a:r>
          </a:p>
          <a:p>
            <a:pPr marL="560388" lvl="1" indent="-222250" defTabSz="895350">
              <a:tabLst>
                <a:tab pos="1603375" algn="l"/>
                <a:tab pos="2514600" algn="l"/>
              </a:tabLst>
            </a:pPr>
            <a:r>
              <a:rPr lang="en-US" dirty="0"/>
              <a:t>Operands:</a:t>
            </a:r>
          </a:p>
          <a:p>
            <a:pPr marL="839788" lvl="2" indent="-165100" defTabSz="895350">
              <a:buNone/>
              <a:tabLst>
                <a:tab pos="1603375" algn="l"/>
                <a:tab pos="2514600" algn="l"/>
              </a:tabLst>
            </a:pPr>
            <a:r>
              <a:rPr lang="en-US" b="1" dirty="0">
                <a:latin typeface="Courier New" pitchFamily="49" charset="0"/>
              </a:rPr>
              <a:t>t</a:t>
            </a:r>
            <a:r>
              <a:rPr lang="en-US" b="1" dirty="0"/>
              <a:t>:	</a:t>
            </a:r>
            <a:r>
              <a:rPr lang="en-US" dirty="0"/>
              <a:t>Register	</a:t>
            </a:r>
            <a:r>
              <a:rPr lang="en-US" b="1" dirty="0">
                <a:latin typeface="Courier New" pitchFamily="49" charset="0"/>
              </a:rPr>
              <a:t>%</a:t>
            </a:r>
            <a:r>
              <a:rPr lang="en-US" b="1" dirty="0" err="1">
                <a:latin typeface="Courier New" pitchFamily="49" charset="0"/>
              </a:rPr>
              <a:t>rax</a:t>
            </a:r>
            <a:endParaRPr lang="en-US" b="1" dirty="0">
              <a:latin typeface="Courier New" pitchFamily="49" charset="0"/>
            </a:endParaRPr>
          </a:p>
          <a:p>
            <a:pPr marL="839788" lvl="2" indent="-165100" defTabSz="895350">
              <a:buFont typeface="Wingdings" pitchFamily="2" charset="2"/>
              <a:buNone/>
              <a:tabLst>
                <a:tab pos="1603375" algn="l"/>
                <a:tab pos="2514600" algn="l"/>
              </a:tabLst>
            </a:pPr>
            <a:r>
              <a:rPr lang="en-US" b="1" dirty="0" err="1">
                <a:latin typeface="Courier New" pitchFamily="49" charset="0"/>
              </a:rPr>
              <a:t>dest</a:t>
            </a:r>
            <a:r>
              <a:rPr lang="en-US" b="1" dirty="0"/>
              <a:t>:</a:t>
            </a:r>
            <a:r>
              <a:rPr lang="en-US" dirty="0"/>
              <a:t>	Register	</a:t>
            </a:r>
            <a:r>
              <a:rPr lang="en-US" b="1" dirty="0">
                <a:latin typeface="Courier New" pitchFamily="49" charset="0"/>
              </a:rPr>
              <a:t>%</a:t>
            </a:r>
            <a:r>
              <a:rPr lang="en-US" b="1" dirty="0" err="1">
                <a:latin typeface="Courier New" pitchFamily="49" charset="0"/>
              </a:rPr>
              <a:t>rbx</a:t>
            </a:r>
            <a:endParaRPr lang="en-US" b="1" dirty="0">
              <a:latin typeface="Courier New" pitchFamily="49" charset="0"/>
            </a:endParaRPr>
          </a:p>
          <a:p>
            <a:pPr marL="839788" lvl="2" indent="-165100" defTabSz="895350">
              <a:buFont typeface="Wingdings" pitchFamily="2" charset="2"/>
              <a:buNone/>
              <a:tabLst>
                <a:tab pos="1603375" algn="l"/>
                <a:tab pos="2514600" algn="l"/>
              </a:tabLst>
            </a:pPr>
            <a:r>
              <a:rPr lang="en-US" b="1" dirty="0">
                <a:latin typeface="Courier New" pitchFamily="49" charset="0"/>
              </a:rPr>
              <a:t>*</a:t>
            </a:r>
            <a:r>
              <a:rPr lang="en-US" b="1" dirty="0" err="1">
                <a:latin typeface="Courier New" pitchFamily="49" charset="0"/>
              </a:rPr>
              <a:t>dest</a:t>
            </a:r>
            <a:r>
              <a:rPr lang="en-US" b="1" dirty="0"/>
              <a:t>:</a:t>
            </a:r>
            <a:r>
              <a:rPr lang="en-US" dirty="0"/>
              <a:t> 	Memory	</a:t>
            </a:r>
            <a:r>
              <a:rPr lang="en-US" b="1" dirty="0"/>
              <a:t>M[</a:t>
            </a:r>
            <a:r>
              <a:rPr lang="en-US" b="1" dirty="0">
                <a:latin typeface="Courier New" pitchFamily="49" charset="0"/>
              </a:rPr>
              <a:t>%</a:t>
            </a:r>
            <a:r>
              <a:rPr lang="en-US" b="1" dirty="0" err="1">
                <a:latin typeface="Courier New" pitchFamily="49" charset="0"/>
              </a:rPr>
              <a:t>rbx</a:t>
            </a:r>
            <a:r>
              <a:rPr lang="en-US" b="1" dirty="0">
                <a:latin typeface="Courier New" pitchFamily="49" charset="0"/>
              </a:rPr>
              <a:t>]</a:t>
            </a:r>
            <a:endParaRPr lang="en-US" b="1" dirty="0"/>
          </a:p>
          <a:p>
            <a:pPr marL="223838" indent="-223838" defTabSz="895350">
              <a:tabLst>
                <a:tab pos="1603375" algn="l"/>
                <a:tab pos="2514600" algn="l"/>
              </a:tabLst>
            </a:pPr>
            <a:r>
              <a:rPr lang="en-US" dirty="0"/>
              <a:t>Object Code</a:t>
            </a:r>
          </a:p>
          <a:p>
            <a:pPr marL="560388" lvl="1" indent="-222250" defTabSz="895350">
              <a:tabLst>
                <a:tab pos="1603375" algn="l"/>
                <a:tab pos="2514600" algn="l"/>
              </a:tabLst>
            </a:pPr>
            <a:r>
              <a:rPr lang="en-US" dirty="0"/>
              <a:t>3-byte instruction</a:t>
            </a:r>
          </a:p>
          <a:p>
            <a:pPr marL="560388" lvl="1" indent="-222250" defTabSz="895350">
              <a:tabLst>
                <a:tab pos="1603375" algn="l"/>
                <a:tab pos="2514600" algn="l"/>
              </a:tabLst>
            </a:pPr>
            <a:r>
              <a:rPr lang="en-US" dirty="0"/>
              <a:t>at address </a:t>
            </a:r>
            <a:r>
              <a:rPr lang="en-US" b="1" dirty="0">
                <a:latin typeface="Courier New" pitchFamily="49" charset="0"/>
              </a:rPr>
              <a:t>0x40059e</a:t>
            </a:r>
          </a:p>
          <a:p>
            <a:endParaRPr lang="en-US" dirty="0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533400" y="1747838"/>
            <a:ext cx="3883025" cy="37623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b="1" dirty="0">
                <a:latin typeface="Courier New" pitchFamily="49" charset="0"/>
              </a:rPr>
              <a:t>*</a:t>
            </a:r>
            <a:r>
              <a:rPr lang="en-US" sz="1800" b="1" dirty="0" err="1">
                <a:latin typeface="Courier New" pitchFamily="49" charset="0"/>
              </a:rPr>
              <a:t>dest</a:t>
            </a:r>
            <a:r>
              <a:rPr lang="en-US" sz="1800" b="1" dirty="0">
                <a:latin typeface="Courier New" pitchFamily="49" charset="0"/>
              </a:rPr>
              <a:t> = t;</a:t>
            </a: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530225" y="2721767"/>
            <a:ext cx="3886200" cy="37623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457200" algn="l"/>
                <a:tab pos="1549400" algn="l"/>
              </a:tabLst>
            </a:pPr>
            <a:r>
              <a:rPr lang="en-US" sz="1800" b="1" dirty="0" err="1">
                <a:latin typeface="Courier New" pitchFamily="49" charset="0"/>
              </a:rPr>
              <a:t>movq</a:t>
            </a:r>
            <a:r>
              <a:rPr lang="en-US" sz="1800" b="1" dirty="0">
                <a:latin typeface="Courier New" pitchFamily="49" charset="0"/>
              </a:rPr>
              <a:t> %</a:t>
            </a:r>
            <a:r>
              <a:rPr lang="en-US" sz="1800" b="1" dirty="0" err="1">
                <a:latin typeface="Courier New" pitchFamily="49" charset="0"/>
              </a:rPr>
              <a:t>rax</a:t>
            </a:r>
            <a:r>
              <a:rPr lang="en-US" sz="1800" b="1" dirty="0">
                <a:latin typeface="Courier New" pitchFamily="49" charset="0"/>
              </a:rPr>
              <a:t>, (%</a:t>
            </a:r>
            <a:r>
              <a:rPr lang="en-US" sz="1800" b="1" dirty="0" err="1">
                <a:latin typeface="Courier New" pitchFamily="49" charset="0"/>
              </a:rPr>
              <a:t>rbx</a:t>
            </a:r>
            <a:r>
              <a:rPr lang="en-US" sz="1800" b="1" dirty="0">
                <a:latin typeface="Courier New" pitchFamily="49" charset="0"/>
              </a:rPr>
              <a:t>)</a:t>
            </a: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612648" y="5181600"/>
            <a:ext cx="3886200" cy="37623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0487" tIns="44450" rIns="90487" bIns="44450">
            <a:spAutoFit/>
          </a:bodyPr>
          <a:lstStyle/>
          <a:p>
            <a:pPr algn="l">
              <a:lnSpc>
                <a:spcPct val="100000"/>
              </a:lnSpc>
              <a:tabLst>
                <a:tab pos="292100" algn="l"/>
              </a:tabLst>
            </a:pPr>
            <a:r>
              <a:rPr lang="en-US" sz="1800" b="1" dirty="0">
                <a:latin typeface="Courier New" pitchFamily="49" charset="0"/>
              </a:rPr>
              <a:t>0x40059e:  48 89 03</a:t>
            </a:r>
          </a:p>
        </p:txBody>
      </p:sp>
    </p:spTree>
    <p:extLst>
      <p:ext uri="{BB962C8B-B14F-4D97-AF65-F5344CB8AC3E}">
        <p14:creationId xmlns:p14="http://schemas.microsoft.com/office/powerpoint/2010/main" val="3877941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63B2AEF-6F7B-BE41-A961-FF0423AF5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2" y="2362200"/>
            <a:ext cx="7964487" cy="2200275"/>
          </a:xfrm>
        </p:spPr>
        <p:txBody>
          <a:bodyPr/>
          <a:lstStyle/>
          <a:p>
            <a:r>
              <a:rPr lang="en-US" dirty="0"/>
              <a:t>Arithmetic in Assembly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84CFA2-697A-8C46-9999-0DC0093B85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1941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Some Arithmetic Operations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>
            <a:normAutofit/>
          </a:bodyPr>
          <a:lstStyle/>
          <a:p>
            <a:pPr>
              <a:tabLst>
                <a:tab pos="259715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</a:tabLst>
            </a:pPr>
            <a:r>
              <a:rPr lang="en-US" dirty="0"/>
              <a:t>Two Operand Instructions:</a:t>
            </a:r>
          </a:p>
          <a:p>
            <a:pPr marL="0" lvl="1" indent="0">
              <a:buNone/>
              <a:tabLst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604963" algn="l"/>
              </a:tabLst>
            </a:pPr>
            <a:r>
              <a:rPr lang="en-US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     Format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		                       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Computation</a:t>
            </a:r>
            <a:endParaRPr lang="en-US" dirty="0">
              <a:solidFill>
                <a:srgbClr val="980002"/>
              </a:solidFill>
              <a:latin typeface="Calibri Bold Italic" charset="0"/>
              <a:ea typeface="ヒラギノ角ゴ ProN W6" charset="0"/>
              <a:cs typeface="ヒラギノ角ゴ ProN W6" charset="0"/>
              <a:sym typeface="Calibri Bold Italic" charset="0"/>
            </a:endParaRPr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604963" algn="l"/>
              </a:tabLst>
            </a:pPr>
            <a:r>
              <a:rPr lang="en-US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andq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Src,Dest</a:t>
            </a:r>
            <a:r>
              <a:rPr lang="en-US" dirty="0"/>
              <a:t>	</a:t>
            </a:r>
            <a:r>
              <a:rPr lang="en-US" dirty="0" err="1"/>
              <a:t>Dest</a:t>
            </a:r>
            <a:r>
              <a:rPr lang="en-US" dirty="0"/>
              <a:t> = </a:t>
            </a:r>
            <a:r>
              <a:rPr lang="en-US" dirty="0" err="1"/>
              <a:t>Dest</a:t>
            </a:r>
            <a:r>
              <a:rPr lang="en-US" dirty="0"/>
              <a:t> &amp; </a:t>
            </a:r>
            <a:r>
              <a:rPr lang="en-US" dirty="0" err="1"/>
              <a:t>Src</a:t>
            </a:r>
            <a:endParaRPr lang="en-US" dirty="0"/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604963" algn="l"/>
              </a:tabLst>
            </a:pPr>
            <a:r>
              <a:rPr lang="en-US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orq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Src,Dest</a:t>
            </a:r>
            <a:r>
              <a:rPr lang="en-US" dirty="0"/>
              <a:t>	</a:t>
            </a:r>
            <a:r>
              <a:rPr lang="en-US" dirty="0" err="1"/>
              <a:t>Dest</a:t>
            </a:r>
            <a:r>
              <a:rPr lang="en-US" dirty="0"/>
              <a:t> = </a:t>
            </a:r>
            <a:r>
              <a:rPr lang="en-US" dirty="0" err="1"/>
              <a:t>Dest</a:t>
            </a:r>
            <a:r>
              <a:rPr lang="en-US" dirty="0"/>
              <a:t> | </a:t>
            </a:r>
            <a:r>
              <a:rPr lang="en-US" dirty="0" err="1"/>
              <a:t>Src</a:t>
            </a:r>
            <a:endParaRPr lang="en-US" dirty="0"/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604963" algn="l"/>
              </a:tabLst>
            </a:pPr>
            <a:r>
              <a:rPr lang="en-US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xorq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Src,Dest</a:t>
            </a:r>
            <a:r>
              <a:rPr lang="en-US" dirty="0"/>
              <a:t>	</a:t>
            </a:r>
            <a:r>
              <a:rPr lang="en-US" dirty="0" err="1"/>
              <a:t>Dest</a:t>
            </a:r>
            <a:r>
              <a:rPr lang="en-US" dirty="0"/>
              <a:t> = </a:t>
            </a:r>
            <a:r>
              <a:rPr lang="en-US" dirty="0" err="1"/>
              <a:t>Dest</a:t>
            </a:r>
            <a:r>
              <a:rPr lang="en-US" dirty="0"/>
              <a:t> ^ </a:t>
            </a:r>
            <a:r>
              <a:rPr lang="en-US" dirty="0" err="1"/>
              <a:t>Src</a:t>
            </a:r>
            <a:endParaRPr lang="en-US" dirty="0"/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604963" algn="l"/>
              </a:tabLst>
            </a:pPr>
            <a:r>
              <a:rPr lang="en-US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shlq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Src,Dest</a:t>
            </a:r>
            <a:r>
              <a:rPr lang="en-US" dirty="0"/>
              <a:t>	</a:t>
            </a:r>
            <a:r>
              <a:rPr lang="en-US" dirty="0" err="1"/>
              <a:t>Dest</a:t>
            </a:r>
            <a:r>
              <a:rPr lang="en-US" dirty="0"/>
              <a:t> = </a:t>
            </a:r>
            <a:r>
              <a:rPr lang="en-US" dirty="0" err="1"/>
              <a:t>Dest</a:t>
            </a:r>
            <a:r>
              <a:rPr lang="en-US" dirty="0"/>
              <a:t> &lt;&lt; </a:t>
            </a:r>
            <a:r>
              <a:rPr lang="en-US" dirty="0" err="1"/>
              <a:t>Src</a:t>
            </a:r>
            <a:r>
              <a:rPr lang="en-US" dirty="0"/>
              <a:t>	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Also called </a:t>
            </a:r>
            <a:r>
              <a:rPr lang="en-US" dirty="0" err="1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salq</a:t>
            </a:r>
            <a:endParaRPr lang="en-US" dirty="0"/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604963" algn="l"/>
              </a:tabLst>
            </a:pPr>
            <a:r>
              <a:rPr lang="en-US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shrq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Src,Dest</a:t>
            </a:r>
            <a:r>
              <a:rPr lang="en-US" dirty="0"/>
              <a:t>	</a:t>
            </a:r>
            <a:r>
              <a:rPr lang="en-US" dirty="0" err="1"/>
              <a:t>Dest</a:t>
            </a:r>
            <a:r>
              <a:rPr lang="en-US" dirty="0"/>
              <a:t> = </a:t>
            </a:r>
            <a:r>
              <a:rPr lang="en-US" dirty="0" err="1"/>
              <a:t>Dest</a:t>
            </a:r>
            <a:r>
              <a:rPr lang="en-US" dirty="0"/>
              <a:t> &gt;&gt; </a:t>
            </a:r>
            <a:r>
              <a:rPr lang="en-US" dirty="0" err="1"/>
              <a:t>Src</a:t>
            </a:r>
            <a:r>
              <a:rPr lang="en-US" dirty="0"/>
              <a:t>	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Logical</a:t>
            </a:r>
            <a:endParaRPr lang="en-US" dirty="0"/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604963" algn="l"/>
              </a:tabLst>
            </a:pPr>
            <a:r>
              <a:rPr lang="en-US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sarq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Src,Dest</a:t>
            </a:r>
            <a:r>
              <a:rPr lang="en-US" dirty="0"/>
              <a:t>	</a:t>
            </a:r>
            <a:r>
              <a:rPr lang="en-US" dirty="0" err="1"/>
              <a:t>Dest</a:t>
            </a:r>
            <a:r>
              <a:rPr lang="en-US" dirty="0"/>
              <a:t> = </a:t>
            </a:r>
            <a:r>
              <a:rPr lang="en-US" dirty="0" err="1"/>
              <a:t>Dest</a:t>
            </a:r>
            <a:r>
              <a:rPr lang="en-US" dirty="0"/>
              <a:t> &gt;&gt; </a:t>
            </a:r>
            <a:r>
              <a:rPr lang="en-US" dirty="0" err="1"/>
              <a:t>Src</a:t>
            </a:r>
            <a:r>
              <a:rPr lang="en-US" dirty="0"/>
              <a:t>	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Arithmetic</a:t>
            </a:r>
            <a:endParaRPr lang="en-US" dirty="0"/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604963" algn="l"/>
              </a:tabLst>
            </a:pPr>
            <a:r>
              <a:rPr lang="en-US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addq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Src,Dest</a:t>
            </a:r>
            <a:r>
              <a:rPr lang="en-US" dirty="0"/>
              <a:t>	</a:t>
            </a:r>
            <a:r>
              <a:rPr lang="en-US" dirty="0" err="1"/>
              <a:t>Dest</a:t>
            </a:r>
            <a:r>
              <a:rPr lang="en-US" dirty="0"/>
              <a:t> = </a:t>
            </a:r>
            <a:r>
              <a:rPr lang="en-US" dirty="0" err="1"/>
              <a:t>Dest</a:t>
            </a:r>
            <a:r>
              <a:rPr lang="en-US" dirty="0"/>
              <a:t> + </a:t>
            </a:r>
            <a:r>
              <a:rPr lang="en-US" dirty="0" err="1"/>
              <a:t>Src</a:t>
            </a:r>
            <a:endParaRPr lang="en-US" dirty="0"/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604963" algn="l"/>
              </a:tabLst>
            </a:pPr>
            <a:r>
              <a:rPr lang="en-US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subq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Src,Dest</a:t>
            </a:r>
            <a:r>
              <a:rPr lang="en-US" dirty="0"/>
              <a:t>	</a:t>
            </a:r>
            <a:r>
              <a:rPr lang="en-US" dirty="0" err="1"/>
              <a:t>Dest</a:t>
            </a:r>
            <a:r>
              <a:rPr lang="en-US" dirty="0"/>
              <a:t> = </a:t>
            </a:r>
            <a:r>
              <a:rPr lang="en-US" dirty="0" err="1"/>
              <a:t>Dest</a:t>
            </a:r>
            <a:r>
              <a:rPr lang="en-US" dirty="0"/>
              <a:t>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Symbol"/>
              </a:rPr>
              <a:t></a:t>
            </a:r>
            <a:r>
              <a:rPr lang="en-US" dirty="0"/>
              <a:t> </a:t>
            </a:r>
            <a:r>
              <a:rPr lang="en-US" dirty="0" err="1"/>
              <a:t>Src</a:t>
            </a:r>
            <a:endParaRPr lang="en-US" dirty="0"/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604963" algn="l"/>
              </a:tabLst>
            </a:pPr>
            <a:r>
              <a:rPr lang="en-US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imulq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Src,Dest</a:t>
            </a:r>
            <a:r>
              <a:rPr lang="en-US" dirty="0"/>
              <a:t>	</a:t>
            </a:r>
            <a:r>
              <a:rPr lang="en-US" dirty="0" err="1"/>
              <a:t>Dest</a:t>
            </a:r>
            <a:r>
              <a:rPr lang="en-US" dirty="0"/>
              <a:t> = </a:t>
            </a:r>
            <a:r>
              <a:rPr lang="en-US" dirty="0" err="1"/>
              <a:t>Dest</a:t>
            </a:r>
            <a:r>
              <a:rPr lang="en-US" dirty="0"/>
              <a:t> * </a:t>
            </a:r>
            <a:r>
              <a:rPr lang="en-US" dirty="0" err="1"/>
              <a:t>Src</a:t>
            </a:r>
            <a:r>
              <a:rPr lang="en-US" dirty="0"/>
              <a:t>  	</a:t>
            </a:r>
            <a:endParaRPr lang="en-US" dirty="0">
              <a:solidFill>
                <a:srgbClr val="C00000"/>
              </a:solidFill>
            </a:endParaRPr>
          </a:p>
          <a:p>
            <a:pPr>
              <a:tabLst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604963" algn="l"/>
              </a:tabLst>
            </a:pPr>
            <a:endParaRPr lang="en-US" sz="2000" dirty="0"/>
          </a:p>
          <a:p>
            <a:pPr marL="0" indent="0">
              <a:buNone/>
              <a:tabLst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409700" algn="l"/>
                <a:tab pos="1604963" algn="l"/>
              </a:tabLst>
            </a:pPr>
            <a:endParaRPr lang="en-US" sz="20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A64AC2E-9309-B04B-9D73-BD360A35DBD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0666819"/>
              </p:ext>
            </p:extLst>
          </p:nvPr>
        </p:nvGraphicFramePr>
        <p:xfrm>
          <a:off x="6705599" y="5003800"/>
          <a:ext cx="2438401" cy="1854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74045">
                  <a:extLst>
                    <a:ext uri="{9D8B030D-6E8A-4147-A177-3AD203B41FA5}">
                      <a16:colId xmlns:a16="http://schemas.microsoft.com/office/drawing/2014/main" val="1396608733"/>
                    </a:ext>
                  </a:extLst>
                </a:gridCol>
                <a:gridCol w="632178">
                  <a:extLst>
                    <a:ext uri="{9D8B030D-6E8A-4147-A177-3AD203B41FA5}">
                      <a16:colId xmlns:a16="http://schemas.microsoft.com/office/drawing/2014/main" val="2186826825"/>
                    </a:ext>
                  </a:extLst>
                </a:gridCol>
                <a:gridCol w="632178">
                  <a:extLst>
                    <a:ext uri="{9D8B030D-6E8A-4147-A177-3AD203B41FA5}">
                      <a16:colId xmlns:a16="http://schemas.microsoft.com/office/drawing/2014/main" val="538771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char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7313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short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97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int</a:t>
                      </a:r>
                      <a:endParaRPr lang="en-US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1701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long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q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3139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pointer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q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3484754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2FD4D85-4B8A-2740-AB1B-5128A5F57468}"/>
              </a:ext>
            </a:extLst>
          </p:cNvPr>
          <p:cNvSpPr txBox="1"/>
          <p:nvPr/>
        </p:nvSpPr>
        <p:spPr>
          <a:xfrm>
            <a:off x="7473553" y="4634468"/>
            <a:ext cx="902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Suffixes</a:t>
            </a:r>
          </a:p>
        </p:txBody>
      </p:sp>
    </p:spTree>
    <p:extLst>
      <p:ext uri="{BB962C8B-B14F-4D97-AF65-F5344CB8AC3E}">
        <p14:creationId xmlns:p14="http://schemas.microsoft.com/office/powerpoint/2010/main" val="2667190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/>
              <a:t>Some Arithmetic Operations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pPr>
              <a:tabLst>
                <a:tab pos="1409700" algn="l"/>
                <a:tab pos="1409700" algn="l"/>
                <a:tab pos="1409700" algn="l"/>
                <a:tab pos="1409700" algn="l"/>
              </a:tabLst>
            </a:pPr>
            <a:r>
              <a:rPr lang="en-US" dirty="0"/>
              <a:t>One Operand Instructions</a:t>
            </a:r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</a:tabLst>
            </a:pPr>
            <a:r>
              <a:rPr lang="en-US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notq</a:t>
            </a:r>
            <a:r>
              <a:rPr lang="en-US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Dest</a:t>
            </a:r>
            <a:r>
              <a:rPr lang="en-US" dirty="0">
                <a:latin typeface="Calibri Italic" charset="0"/>
                <a:sym typeface="Calibri Italic" charset="0"/>
              </a:rPr>
              <a:t>	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			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Dest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 = ~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Dest</a:t>
            </a:r>
            <a:endParaRPr lang="en-US" dirty="0">
              <a:latin typeface="Calibri Italic" charset="0"/>
              <a:sym typeface="Calibri Italic" charset="0"/>
            </a:endParaRPr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</a:tabLst>
            </a:pPr>
            <a:r>
              <a:rPr lang="en-US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incq</a:t>
            </a:r>
            <a:r>
              <a:rPr lang="en-US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Dest</a:t>
            </a:r>
            <a:r>
              <a:rPr lang="en-US" dirty="0">
                <a:latin typeface="Calibri Italic" charset="0"/>
                <a:sym typeface="Calibri Italic" charset="0"/>
              </a:rPr>
              <a:t>	 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Dest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 = 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Dest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 + 1</a:t>
            </a:r>
            <a:endParaRPr lang="en-US" dirty="0">
              <a:latin typeface="Calibri Italic" charset="0"/>
              <a:sym typeface="Calibri Italic" charset="0"/>
            </a:endParaRPr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</a:tabLst>
            </a:pPr>
            <a:r>
              <a:rPr lang="en-US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decq</a:t>
            </a:r>
            <a:r>
              <a:rPr lang="en-US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Dest</a:t>
            </a:r>
            <a:r>
              <a:rPr lang="en-US" dirty="0">
                <a:latin typeface="Calibri Italic" charset="0"/>
                <a:sym typeface="Calibri Italic" charset="0"/>
              </a:rPr>
              <a:t>	 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Dest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 = 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Dest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Symbol"/>
              </a:rPr>
              <a:t>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 1</a:t>
            </a:r>
          </a:p>
          <a:p>
            <a:pPr marL="285750" lvl="2" indent="0">
              <a:buNone/>
              <a:tabLst>
                <a:tab pos="1409700" algn="l"/>
                <a:tab pos="1409700" algn="l"/>
                <a:tab pos="1409700" algn="l"/>
                <a:tab pos="1409700" algn="l"/>
              </a:tabLst>
            </a:pPr>
            <a:r>
              <a:rPr lang="en-US" b="1" dirty="0" err="1">
                <a:latin typeface="Courier New" pitchFamily="49" charset="0"/>
                <a:cs typeface="Courier New" pitchFamily="49" charset="0"/>
                <a:sym typeface="Courier New Bold" charset="0"/>
              </a:rPr>
              <a:t>negq</a:t>
            </a:r>
            <a:r>
              <a:rPr lang="en-US" b="1" dirty="0">
                <a:latin typeface="Courier New" pitchFamily="49" charset="0"/>
                <a:cs typeface="Courier New" pitchFamily="49" charset="0"/>
                <a:sym typeface="Courier New Bold" charset="0"/>
              </a:rPr>
              <a:t> 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Dest</a:t>
            </a:r>
            <a:r>
              <a:rPr lang="en-US" dirty="0">
                <a:latin typeface="Calibri Italic" charset="0"/>
                <a:sym typeface="Calibri Italic" charset="0"/>
              </a:rPr>
              <a:t>	 </a:t>
            </a:r>
            <a:r>
              <a:rPr lang="en-US" dirty="0">
                <a:solidFill>
                  <a:srgbClr val="980002"/>
                </a:solidFill>
                <a:latin typeface="Calibri Bold Italic" charset="0"/>
                <a:ea typeface="ヒラギノ角ゴ ProN W6" charset="0"/>
                <a:cs typeface="ヒラギノ角ゴ ProN W6" charset="0"/>
                <a:sym typeface="Calibri Bold Italic" charset="0"/>
              </a:rPr>
              <a:t>	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Dest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 = </a:t>
            </a:r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Symbol"/>
              </a:rPr>
              <a:t> </a:t>
            </a:r>
            <a:r>
              <a:rPr lang="en-US" dirty="0" err="1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Dest</a:t>
            </a:r>
            <a:endParaRPr lang="en-US" dirty="0">
              <a:latin typeface="Calibri Italic" charset="0"/>
              <a:sym typeface="Calibri Italic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B9B53E0D-CC4F-9441-89C6-50D9DEF44E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3439855"/>
              </p:ext>
            </p:extLst>
          </p:nvPr>
        </p:nvGraphicFramePr>
        <p:xfrm>
          <a:off x="6705599" y="5003800"/>
          <a:ext cx="2438401" cy="1854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74045">
                  <a:extLst>
                    <a:ext uri="{9D8B030D-6E8A-4147-A177-3AD203B41FA5}">
                      <a16:colId xmlns:a16="http://schemas.microsoft.com/office/drawing/2014/main" val="1396608733"/>
                    </a:ext>
                  </a:extLst>
                </a:gridCol>
                <a:gridCol w="632178">
                  <a:extLst>
                    <a:ext uri="{9D8B030D-6E8A-4147-A177-3AD203B41FA5}">
                      <a16:colId xmlns:a16="http://schemas.microsoft.com/office/drawing/2014/main" val="2186826825"/>
                    </a:ext>
                  </a:extLst>
                </a:gridCol>
                <a:gridCol w="632178">
                  <a:extLst>
                    <a:ext uri="{9D8B030D-6E8A-4147-A177-3AD203B41FA5}">
                      <a16:colId xmlns:a16="http://schemas.microsoft.com/office/drawing/2014/main" val="5387719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char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7313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short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w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97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err="1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int</a:t>
                      </a:r>
                      <a:endParaRPr lang="en-US" b="1" dirty="0"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l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81701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long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q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3139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pointer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q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latin typeface="Courier New" panose="02070309020205020404" pitchFamily="49" charset="0"/>
                          <a:cs typeface="Courier New" panose="02070309020205020404" pitchFamily="49" charset="0"/>
                        </a:rPr>
                        <a:t>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3484754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A0F0EB46-61BF-2345-9B72-50C4E8A94CF1}"/>
              </a:ext>
            </a:extLst>
          </p:cNvPr>
          <p:cNvSpPr txBox="1"/>
          <p:nvPr/>
        </p:nvSpPr>
        <p:spPr>
          <a:xfrm>
            <a:off x="7473553" y="4634468"/>
            <a:ext cx="902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Suffixes</a:t>
            </a:r>
          </a:p>
        </p:txBody>
      </p:sp>
    </p:spTree>
    <p:extLst>
      <p:ext uri="{BB962C8B-B14F-4D97-AF65-F5344CB8AC3E}">
        <p14:creationId xmlns:p14="http://schemas.microsoft.com/office/powerpoint/2010/main" val="12211845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84271B43-6F86-BA4F-90B5-748F2D4DD2CD}"/>
              </a:ext>
            </a:extLst>
          </p:cNvPr>
          <p:cNvGraphicFramePr>
            <a:graphicFrameLocks noGrp="1"/>
          </p:cNvGraphicFramePr>
          <p:nvPr/>
        </p:nvGraphicFramePr>
        <p:xfrm>
          <a:off x="4975860" y="3429000"/>
          <a:ext cx="3352800" cy="2286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Sum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Location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endParaRPr lang="en-US" b="1" i="0" dirty="0">
                        <a:latin typeface="Courier" pitchFamily="2" charset="0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i="0" dirty="0">
                        <a:latin typeface="Courier" pitchFamily="2" charset="0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endParaRPr lang="en-US" b="1" i="0" dirty="0">
                        <a:latin typeface="Courier" pitchFamily="2" charset="0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i="0" dirty="0">
                        <a:latin typeface="Courier" pitchFamily="2" charset="0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724875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endParaRPr lang="en-US" b="1" i="0" dirty="0">
                        <a:latin typeface="Courier" pitchFamily="2" charset="0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i="0" dirty="0">
                        <a:latin typeface="Courier" pitchFamily="2" charset="0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77673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endParaRPr lang="en-US" b="1" i="0" dirty="0">
                        <a:latin typeface="Courier" pitchFamily="2" charset="0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i="0" dirty="0">
                        <a:latin typeface="Courier" pitchFamily="2" charset="0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endParaRPr lang="en-US" b="1" i="0" dirty="0">
                        <a:latin typeface="Courier" pitchFamily="2" charset="0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b="1" i="0" dirty="0">
                        <a:latin typeface="Courier" pitchFamily="2" charset="0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Assembly Operations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3429000"/>
            <a:ext cx="5257800" cy="2962656"/>
          </a:xfrm>
        </p:spPr>
        <p:txBody>
          <a:bodyPr>
            <a:normAutofit/>
          </a:bodyPr>
          <a:lstStyle/>
          <a:p>
            <a:endParaRPr lang="en-US" sz="2000" dirty="0">
              <a:latin typeface="Courier" pitchFamily="2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 err="1">
                <a:latin typeface="Courier" pitchFamily="2" charset="0"/>
              </a:rPr>
              <a:t>addq</a:t>
            </a:r>
            <a:r>
              <a:rPr lang="en-US" sz="2000" dirty="0">
                <a:latin typeface="Courier" pitchFamily="2" charset="0"/>
              </a:rPr>
              <a:t> $0x47, %</a:t>
            </a:r>
            <a:r>
              <a:rPr lang="en-US" sz="2000" dirty="0" err="1">
                <a:latin typeface="Courier" pitchFamily="2" charset="0"/>
              </a:rPr>
              <a:t>rax</a:t>
            </a:r>
            <a:endParaRPr lang="en-US" sz="2000" dirty="0">
              <a:latin typeface="Courier" pitchFamily="2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 err="1">
                <a:latin typeface="Courier" pitchFamily="2" charset="0"/>
              </a:rPr>
              <a:t>addq</a:t>
            </a:r>
            <a:r>
              <a:rPr lang="en-US" sz="2000" dirty="0">
                <a:latin typeface="Courier" pitchFamily="2" charset="0"/>
              </a:rPr>
              <a:t> %</a:t>
            </a:r>
            <a:r>
              <a:rPr lang="en-US" sz="2000" dirty="0" err="1">
                <a:latin typeface="Courier" pitchFamily="2" charset="0"/>
              </a:rPr>
              <a:t>rbx</a:t>
            </a:r>
            <a:r>
              <a:rPr lang="en-US" sz="2000" dirty="0">
                <a:latin typeface="Courier" pitchFamily="2" charset="0"/>
              </a:rPr>
              <a:t>, %</a:t>
            </a:r>
            <a:r>
              <a:rPr lang="en-US" sz="2000" dirty="0" err="1">
                <a:latin typeface="Courier" pitchFamily="2" charset="0"/>
              </a:rPr>
              <a:t>rax</a:t>
            </a:r>
            <a:endParaRPr lang="en-US" sz="2000" dirty="0">
              <a:latin typeface="Courier" pitchFamily="2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 err="1">
                <a:latin typeface="Courier" pitchFamily="2" charset="0"/>
              </a:rPr>
              <a:t>addq</a:t>
            </a:r>
            <a:r>
              <a:rPr lang="en-US" sz="2000" dirty="0">
                <a:latin typeface="Courier" pitchFamily="2" charset="0"/>
              </a:rPr>
              <a:t> (%</a:t>
            </a:r>
            <a:r>
              <a:rPr lang="en-US" sz="2000" dirty="0" err="1">
                <a:latin typeface="Courier" pitchFamily="2" charset="0"/>
              </a:rPr>
              <a:t>rbx</a:t>
            </a:r>
            <a:r>
              <a:rPr lang="en-US" sz="2000" dirty="0">
                <a:latin typeface="Courier" pitchFamily="2" charset="0"/>
              </a:rPr>
              <a:t>), %</a:t>
            </a:r>
            <a:r>
              <a:rPr lang="en-US" sz="2000" dirty="0" err="1">
                <a:latin typeface="Courier" pitchFamily="2" charset="0"/>
              </a:rPr>
              <a:t>rax</a:t>
            </a:r>
            <a:endParaRPr lang="en-US" sz="2000" dirty="0">
              <a:latin typeface="Courier" pitchFamily="2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en-US" sz="2000" dirty="0" err="1">
                <a:latin typeface="Courier" pitchFamily="2" charset="0"/>
              </a:rPr>
              <a:t>addq</a:t>
            </a:r>
            <a:r>
              <a:rPr lang="en-US" sz="2000" dirty="0">
                <a:latin typeface="Courier" pitchFamily="2" charset="0"/>
              </a:rPr>
              <a:t> %</a:t>
            </a:r>
            <a:r>
              <a:rPr lang="en-US" sz="2000" dirty="0" err="1">
                <a:latin typeface="Courier" pitchFamily="2" charset="0"/>
              </a:rPr>
              <a:t>rbx</a:t>
            </a:r>
            <a:r>
              <a:rPr lang="en-US" sz="2000" dirty="0">
                <a:latin typeface="Courier" pitchFamily="2" charset="0"/>
              </a:rPr>
              <a:t>, (%</a:t>
            </a:r>
            <a:r>
              <a:rPr lang="en-US" sz="2000" dirty="0" err="1">
                <a:latin typeface="Courier" pitchFamily="2" charset="0"/>
              </a:rPr>
              <a:t>rax</a:t>
            </a:r>
            <a:r>
              <a:rPr lang="en-US" sz="2000" dirty="0">
                <a:latin typeface="Courier" pitchFamily="2" charset="0"/>
              </a:rPr>
              <a:t>)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dirty="0" err="1">
                <a:latin typeface="Courier" pitchFamily="2" charset="0"/>
              </a:rPr>
              <a:t>addq</a:t>
            </a:r>
            <a:r>
              <a:rPr lang="en-US" sz="2000" dirty="0">
                <a:latin typeface="Courier" pitchFamily="2" charset="0"/>
              </a:rPr>
              <a:t> 8(%rax,%rdi,8), %</a:t>
            </a:r>
            <a:r>
              <a:rPr lang="en-US" sz="2000" dirty="0" err="1">
                <a:latin typeface="Courier" pitchFamily="2" charset="0"/>
              </a:rPr>
              <a:t>rax</a:t>
            </a:r>
            <a:endParaRPr lang="en-US" sz="2000" dirty="0">
              <a:latin typeface="Courier" pitchFamily="2" charset="0"/>
            </a:endParaRPr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endParaRPr lang="en-US" sz="2000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EE39F35-67D1-744D-B5A2-9A2CA37534C4}"/>
              </a:ext>
            </a:extLst>
          </p:cNvPr>
          <p:cNvGraphicFramePr>
            <a:graphicFrameLocks noGrp="1"/>
          </p:cNvGraphicFramePr>
          <p:nvPr/>
        </p:nvGraphicFramePr>
        <p:xfrm>
          <a:off x="838200" y="1725168"/>
          <a:ext cx="3352800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" pitchFamily="2" charset="0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" pitchFamily="2" charset="0"/>
                          <a:cs typeface="Courier New"/>
                        </a:rPr>
                        <a:t>rax</a:t>
                      </a:r>
                      <a:endParaRPr lang="en-US" b="1" i="0" dirty="0">
                        <a:latin typeface="Courier" pitchFamily="2" charset="0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" pitchFamily="2" charset="0"/>
                          <a:cs typeface="Calibri"/>
                        </a:rPr>
                        <a:t>0x100</a:t>
                      </a:r>
                      <a:endParaRPr lang="en-US" b="1" i="0" dirty="0">
                        <a:latin typeface="Courier" pitchFamily="2" charset="0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" pitchFamily="2" charset="0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" pitchFamily="2" charset="0"/>
                          <a:cs typeface="Courier New"/>
                        </a:rPr>
                        <a:t>rbx</a:t>
                      </a:r>
                      <a:endParaRPr lang="en-US" b="1" i="0" dirty="0">
                        <a:latin typeface="Courier" pitchFamily="2" charset="0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" pitchFamily="2" charset="0"/>
                          <a:cs typeface="Calibri"/>
                        </a:rPr>
                        <a:t>0x108</a:t>
                      </a:r>
                      <a:endParaRPr lang="en-US" b="1" i="0" dirty="0">
                        <a:latin typeface="Courier" pitchFamily="2" charset="0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" pitchFamily="2" charset="0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" pitchFamily="2" charset="0"/>
                          <a:cs typeface="Courier New"/>
                        </a:rPr>
                        <a:t>rdi</a:t>
                      </a:r>
                      <a:endParaRPr lang="en-US" b="1" i="0" dirty="0">
                        <a:latin typeface="Courier" pitchFamily="2" charset="0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" pitchFamily="2" charset="0"/>
                          <a:cs typeface="Calibri"/>
                        </a:rPr>
                        <a:t>0x01</a:t>
                      </a:r>
                      <a:endParaRPr lang="en-US" b="1" i="0" dirty="0">
                        <a:latin typeface="Courier" pitchFamily="2" charset="0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5E0AC901-5AD0-1246-839D-79FAB14A88E8}"/>
              </a:ext>
            </a:extLst>
          </p:cNvPr>
          <p:cNvGraphicFramePr>
            <a:graphicFrameLocks noGrp="1"/>
          </p:cNvGraphicFramePr>
          <p:nvPr/>
        </p:nvGraphicFramePr>
        <p:xfrm>
          <a:off x="4991100" y="1728216"/>
          <a:ext cx="3352800" cy="152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Address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" pitchFamily="2" charset="0"/>
                          <a:cs typeface="Courier New"/>
                        </a:rPr>
                        <a:t>0x100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" pitchFamily="2" charset="0"/>
                          <a:cs typeface="Calibri"/>
                        </a:rPr>
                        <a:t>0x012</a:t>
                      </a:r>
                      <a:endParaRPr lang="en-US" b="1" i="0" dirty="0">
                        <a:latin typeface="Courier" pitchFamily="2" charset="0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" pitchFamily="2" charset="0"/>
                          <a:cs typeface="Courier New"/>
                        </a:rPr>
                        <a:t>0x108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" pitchFamily="2" charset="0"/>
                          <a:cs typeface="Calibri"/>
                        </a:rPr>
                        <a:t>0x89a</a:t>
                      </a:r>
                      <a:endParaRPr lang="en-US" b="1" i="0" dirty="0">
                        <a:latin typeface="Courier" pitchFamily="2" charset="0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" pitchFamily="2" charset="0"/>
                          <a:cs typeface="Courier New"/>
                        </a:rPr>
                        <a:t>0x110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" pitchFamily="2" charset="0"/>
                          <a:cs typeface="Calibri"/>
                        </a:rPr>
                        <a:t>0x909</a:t>
                      </a:r>
                      <a:endParaRPr lang="en-US" b="1" i="0" dirty="0">
                        <a:latin typeface="Courier" pitchFamily="2" charset="0"/>
                        <a:cs typeface="Courier New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99501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306A7-5A08-5F4B-8617-329C033474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Translating Assembly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B8F1C1B-E0D6-6A44-9C00-5594F4275B32}"/>
              </a:ext>
            </a:extLst>
          </p:cNvPr>
          <p:cNvSpPr>
            <a:spLocks/>
          </p:cNvSpPr>
          <p:nvPr/>
        </p:nvSpPr>
        <p:spPr bwMode="auto">
          <a:xfrm>
            <a:off x="483419" y="1981200"/>
            <a:ext cx="3555181" cy="2463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8100" tIns="38100" rIns="38100" bIns="38100"/>
          <a:lstStyle/>
          <a:p>
            <a:pPr algn="l"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arith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:</a:t>
            </a:r>
          </a:p>
          <a:p>
            <a:pPr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</a:t>
            </a:r>
            <a:r>
              <a:rPr lang="en-US" sz="1800" b="1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orq</a:t>
            </a:r>
            <a:r>
              <a:rPr lang="en-US" sz="18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%</a:t>
            </a:r>
            <a:r>
              <a:rPr lang="en-US" sz="1800" b="1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rsi</a:t>
            </a:r>
            <a:r>
              <a:rPr lang="en-US" sz="18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 %</a:t>
            </a:r>
            <a:r>
              <a:rPr lang="en-US" sz="1800" b="1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rdi</a:t>
            </a:r>
            <a:endParaRPr lang="en-US" sz="1800" b="1" dirty="0"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</a:t>
            </a:r>
            <a:r>
              <a:rPr lang="en-US" sz="1800" b="1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sarq</a:t>
            </a:r>
            <a:r>
              <a:rPr lang="en-US" sz="18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	$3, %</a:t>
            </a:r>
            <a:r>
              <a:rPr lang="en-US" sz="1800" b="1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rdi</a:t>
            </a:r>
            <a:endParaRPr lang="en-US" sz="1800" b="1" dirty="0"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</a:t>
            </a:r>
            <a:r>
              <a:rPr lang="en-US" sz="1800" b="1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notq</a:t>
            </a:r>
            <a:r>
              <a:rPr lang="en-US" sz="18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	%</a:t>
            </a:r>
            <a:r>
              <a:rPr lang="en-US" sz="1800" b="1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rdi</a:t>
            </a:r>
            <a:endParaRPr lang="en-US" sz="1800" b="1" dirty="0"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</a:t>
            </a:r>
            <a:r>
              <a:rPr lang="en-US" sz="1800" b="1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movq</a:t>
            </a:r>
            <a:r>
              <a:rPr lang="en-US" sz="18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	%</a:t>
            </a:r>
            <a:r>
              <a:rPr lang="en-US" sz="1800" b="1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rdx</a:t>
            </a:r>
            <a:r>
              <a:rPr lang="en-US" sz="18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 %</a:t>
            </a:r>
            <a:r>
              <a:rPr lang="en-US" sz="1800" b="1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rax</a:t>
            </a:r>
            <a:endParaRPr lang="en-US" sz="1800" b="1" dirty="0"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</a:t>
            </a:r>
            <a:r>
              <a:rPr lang="en-US" sz="1800" b="1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subq</a:t>
            </a:r>
            <a:r>
              <a:rPr lang="en-US" sz="18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	%</a:t>
            </a:r>
            <a:r>
              <a:rPr lang="en-US" sz="1800" b="1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rdi</a:t>
            </a:r>
            <a:r>
              <a:rPr lang="en-US" sz="18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 %</a:t>
            </a:r>
            <a:r>
              <a:rPr lang="en-US" sz="1800" b="1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rax</a:t>
            </a:r>
            <a:endParaRPr lang="en-US" sz="1800" b="1" dirty="0"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ret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</p:txBody>
      </p:sp>
      <p:sp>
        <p:nvSpPr>
          <p:cNvPr id="5" name="Content Placeholder 1">
            <a:extLst>
              <a:ext uri="{FF2B5EF4-FFF2-40B4-BE49-F238E27FC236}">
                <a16:creationId xmlns:a16="http://schemas.microsoft.com/office/drawing/2014/main" id="{F081A59F-1355-A349-A9E6-5252C8FAB74B}"/>
              </a:ext>
            </a:extLst>
          </p:cNvPr>
          <p:cNvSpPr txBox="1">
            <a:spLocks/>
          </p:cNvSpPr>
          <p:nvPr/>
        </p:nvSpPr>
        <p:spPr>
          <a:xfrm>
            <a:off x="457200" y="4943475"/>
            <a:ext cx="4406900" cy="28289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en-US" dirty="0"/>
              <a:t>Interesting Instructions</a:t>
            </a:r>
          </a:p>
          <a:p>
            <a:pPr lvl="1" indent="-342900"/>
            <a:r>
              <a:rPr lang="en-US" b="1" dirty="0" err="1">
                <a:latin typeface="Courier New"/>
                <a:cs typeface="Courier New"/>
              </a:rPr>
              <a:t>sarq</a:t>
            </a:r>
            <a:r>
              <a:rPr lang="en-US" dirty="0"/>
              <a:t>: arithmetic right shift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1867D10A-57BA-9240-B84F-0F4CC3DDB6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7464673"/>
              </p:ext>
            </p:extLst>
          </p:nvPr>
        </p:nvGraphicFramePr>
        <p:xfrm>
          <a:off x="5798574" y="4982498"/>
          <a:ext cx="3352800" cy="190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Use(s)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rdi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Argument </a:t>
                      </a:r>
                      <a:r>
                        <a:rPr lang="en-US" b="1" i="0" dirty="0">
                          <a:latin typeface="Courier New"/>
                          <a:cs typeface="Courier New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rsi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Argument </a:t>
                      </a:r>
                      <a:r>
                        <a:rPr lang="en-US" b="1" i="0" dirty="0"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rdx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Argument </a:t>
                      </a:r>
                      <a:r>
                        <a:rPr lang="en-US" b="1" i="0" dirty="0">
                          <a:latin typeface="Courier New"/>
                          <a:cs typeface="Courier New"/>
                        </a:rPr>
                        <a:t>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rax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+mn-lt"/>
                          <a:cs typeface="Courier New"/>
                        </a:rPr>
                        <a:t>return 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205756"/>
                  </a:ext>
                </a:extLst>
              </a:tr>
            </a:tbl>
          </a:graphicData>
        </a:graphic>
      </p:graphicFrame>
      <p:sp>
        <p:nvSpPr>
          <p:cNvPr id="9" name="Rectangle 4">
            <a:extLst>
              <a:ext uri="{FF2B5EF4-FFF2-40B4-BE49-F238E27FC236}">
                <a16:creationId xmlns:a16="http://schemas.microsoft.com/office/drawing/2014/main" id="{9D3394E1-E0CE-A640-B4D2-BA4BD6017DDF}"/>
              </a:ext>
            </a:extLst>
          </p:cNvPr>
          <p:cNvSpPr>
            <a:spLocks/>
          </p:cNvSpPr>
          <p:nvPr/>
        </p:nvSpPr>
        <p:spPr bwMode="auto">
          <a:xfrm>
            <a:off x="4191000" y="1981200"/>
            <a:ext cx="4876799" cy="2463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38100" tIns="38100" rIns="38100" bIns="38100"/>
          <a:lstStyle/>
          <a:p>
            <a:pPr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long </a:t>
            </a:r>
            <a:r>
              <a:rPr lang="en-US" sz="1800" b="1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arith</a:t>
            </a:r>
            <a:r>
              <a:rPr lang="en-US" sz="18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(long x, long y, long z){</a:t>
            </a:r>
          </a:p>
          <a:p>
            <a:pPr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x = x | y;</a:t>
            </a:r>
          </a:p>
          <a:p>
            <a:pPr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x = x &gt;&gt; 3;</a:t>
            </a:r>
            <a:endParaRPr lang="en-US" sz="1800" b="1" dirty="0"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x = ~x;</a:t>
            </a:r>
          </a:p>
          <a:p>
            <a:pPr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</a:t>
            </a:r>
          </a:p>
          <a:p>
            <a:pPr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</a:t>
            </a:r>
            <a:r>
              <a:rPr lang="en-US" sz="18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long ret = z - x;</a:t>
            </a:r>
          </a:p>
          <a:p>
            <a:pPr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return ret</a:t>
            </a:r>
            <a:endParaRPr lang="en-US" sz="1800" b="1" dirty="0"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639118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Exercise: Translating Assembly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4943475"/>
            <a:ext cx="4406900" cy="282892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Interesting Instructions</a:t>
            </a:r>
          </a:p>
          <a:p>
            <a:pPr lvl="1" indent="-342900"/>
            <a:r>
              <a:rPr lang="en-US" b="1" dirty="0" err="1">
                <a:latin typeface="Courier New"/>
                <a:cs typeface="Courier New"/>
              </a:rPr>
              <a:t>leaq</a:t>
            </a:r>
            <a:r>
              <a:rPr lang="en-US" dirty="0"/>
              <a:t>: address computation</a:t>
            </a:r>
          </a:p>
          <a:p>
            <a:pPr lvl="1" indent="-342900"/>
            <a:r>
              <a:rPr lang="en-US" b="1" dirty="0" err="1">
                <a:latin typeface="Courier New"/>
                <a:cs typeface="Courier New"/>
              </a:rPr>
              <a:t>salq</a:t>
            </a:r>
            <a:r>
              <a:rPr lang="en-US" dirty="0"/>
              <a:t>: shift</a:t>
            </a:r>
          </a:p>
          <a:p>
            <a:pPr lvl="1" indent="-342900"/>
            <a:r>
              <a:rPr lang="en-US" b="1" dirty="0" err="1">
                <a:latin typeface="Courier New"/>
                <a:cs typeface="Courier New"/>
              </a:rPr>
              <a:t>imulq</a:t>
            </a:r>
            <a:r>
              <a:rPr lang="en-US" dirty="0"/>
              <a:t>: multiplication</a:t>
            </a:r>
          </a:p>
          <a:p>
            <a:pPr lvl="2" indent="-342900"/>
            <a:r>
              <a:rPr lang="en-US" dirty="0"/>
              <a:t>But, only used once</a:t>
            </a:r>
          </a:p>
        </p:txBody>
      </p:sp>
      <p:sp>
        <p:nvSpPr>
          <p:cNvPr id="17413" name="Rectangle 5"/>
          <p:cNvSpPr>
            <a:spLocks/>
          </p:cNvSpPr>
          <p:nvPr/>
        </p:nvSpPr>
        <p:spPr bwMode="auto">
          <a:xfrm>
            <a:off x="483419" y="1981200"/>
            <a:ext cx="4127500" cy="288560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38100" tIns="38100" rIns="38100" bIns="38100"/>
          <a:lstStyle/>
          <a:p>
            <a:pPr algn="l"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arith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:</a:t>
            </a:r>
          </a:p>
          <a:p>
            <a:pPr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movq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rdi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 %</a:t>
            </a:r>
            <a:r>
              <a:rPr lang="en-US" sz="1800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rax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addq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%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rsi</a:t>
            </a:r>
            <a:r>
              <a:rPr lang="en-US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 %</a:t>
            </a:r>
            <a:r>
              <a:rPr lang="en-US" b="1" dirty="0" err="1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rax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</a:t>
            </a:r>
          </a:p>
          <a:p>
            <a:pPr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</a:t>
            </a:r>
            <a:r>
              <a:rPr lang="en-US" sz="1800" b="1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addq</a:t>
            </a:r>
            <a:r>
              <a:rPr lang="en-US" sz="18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%</a:t>
            </a:r>
            <a:r>
              <a:rPr lang="en-US" sz="1800" b="1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rdx</a:t>
            </a:r>
            <a:r>
              <a:rPr lang="en-US" sz="18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 %</a:t>
            </a:r>
            <a:r>
              <a:rPr lang="en-US" sz="1800" b="1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rax</a:t>
            </a:r>
            <a:endParaRPr lang="en-US" sz="1800" b="1" dirty="0"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</a:t>
            </a:r>
            <a:r>
              <a:rPr lang="en-US" sz="1800" b="1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movq</a:t>
            </a:r>
            <a:r>
              <a:rPr lang="en-US" sz="18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%</a:t>
            </a:r>
            <a:r>
              <a:rPr lang="en-US" sz="1800" b="1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rsi</a:t>
            </a:r>
            <a:r>
              <a:rPr lang="en-US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</a:t>
            </a:r>
            <a:r>
              <a:rPr lang="en-US" sz="18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%</a:t>
            </a:r>
            <a:r>
              <a:rPr lang="en-US" sz="1800" b="1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rdx</a:t>
            </a:r>
            <a:endParaRPr lang="en-US" sz="1800" b="1" dirty="0"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</a:t>
            </a:r>
            <a:r>
              <a:rPr lang="en-US" sz="1800" b="1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salq</a:t>
            </a:r>
            <a:r>
              <a:rPr lang="en-US" sz="18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$3,   %</a:t>
            </a:r>
            <a:r>
              <a:rPr lang="en-US" sz="1800" b="1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rdx</a:t>
            </a:r>
            <a:endParaRPr lang="en-US" sz="1800" b="1" dirty="0"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</a:t>
            </a:r>
            <a:r>
              <a:rPr lang="en-US" b="1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mov</a:t>
            </a:r>
            <a:r>
              <a:rPr lang="en-US" sz="1800" b="1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q</a:t>
            </a:r>
            <a:r>
              <a:rPr lang="en-US" sz="18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$47,  %</a:t>
            </a:r>
            <a:r>
              <a:rPr lang="en-US" sz="1800" b="1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rcx</a:t>
            </a:r>
            <a:endParaRPr lang="en-US" sz="1800" b="1" dirty="0"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</a:t>
            </a:r>
            <a:r>
              <a:rPr lang="en-US" b="1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addq</a:t>
            </a:r>
            <a:r>
              <a:rPr lang="en-US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%</a:t>
            </a:r>
            <a:r>
              <a:rPr lang="en-US" b="1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rdx</a:t>
            </a:r>
            <a:r>
              <a:rPr lang="en-US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 %</a:t>
            </a:r>
            <a:r>
              <a:rPr lang="en-US" b="1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rcx</a:t>
            </a:r>
            <a:endParaRPr lang="en-US" sz="1800" b="1" dirty="0"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</a:t>
            </a:r>
            <a:r>
              <a:rPr lang="en-US" sz="1800" b="1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imulq</a:t>
            </a:r>
            <a:r>
              <a:rPr lang="en-US" sz="18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%</a:t>
            </a:r>
            <a:r>
              <a:rPr lang="en-US" sz="1800" b="1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rcx</a:t>
            </a:r>
            <a:r>
              <a:rPr lang="en-US" sz="18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, %</a:t>
            </a:r>
            <a:r>
              <a:rPr lang="en-US" sz="1800" b="1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rax</a:t>
            </a:r>
            <a:endParaRPr lang="en-US" sz="1800" b="1" dirty="0"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>
              <a:tabLst>
                <a:tab pos="346075" algn="l"/>
                <a:tab pos="457200" algn="l"/>
                <a:tab pos="1201738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ret</a:t>
            </a:r>
            <a:endParaRPr lang="en-US" sz="1800" b="1" dirty="0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8AA0AAC8-A560-4047-A484-92421ACEAF38}"/>
              </a:ext>
            </a:extLst>
          </p:cNvPr>
          <p:cNvSpPr>
            <a:spLocks/>
          </p:cNvSpPr>
          <p:nvPr/>
        </p:nvSpPr>
        <p:spPr bwMode="auto">
          <a:xfrm>
            <a:off x="4999993" y="1981200"/>
            <a:ext cx="3901666" cy="288560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38100" tIns="38100" rIns="38100" bIns="38100"/>
          <a:lstStyle/>
          <a:p>
            <a:pPr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long </a:t>
            </a:r>
            <a:r>
              <a:rPr lang="en-US" sz="1800" b="1" dirty="0" err="1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arith</a:t>
            </a:r>
            <a:r>
              <a:rPr lang="en-US" sz="18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(long x, long y, </a:t>
            </a:r>
          </a:p>
          <a:p>
            <a:pPr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         </a:t>
            </a:r>
            <a:r>
              <a:rPr lang="en-US" sz="18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long z){</a:t>
            </a:r>
          </a:p>
          <a:p>
            <a:pPr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</a:t>
            </a:r>
          </a:p>
          <a:p>
            <a:pPr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endParaRPr lang="en-US" sz="1800" b="1" dirty="0"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endParaRPr lang="en-US" b="1" dirty="0"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endParaRPr lang="en-US" sz="1800" b="1" dirty="0"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endParaRPr lang="en-US" b="1" dirty="0"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endParaRPr lang="en-US" sz="1800" b="1" dirty="0"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endParaRPr lang="en-US" b="1" dirty="0"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>
              <a:tabLst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  <a:tab pos="457200" algn="l"/>
                <a:tab pos="1485900" algn="l"/>
              </a:tabLst>
            </a:pPr>
            <a:r>
              <a:rPr lang="en-US" sz="1800" b="1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}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90D9EB1-D4D9-E647-B14C-369D0CC622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662521"/>
              </p:ext>
            </p:extLst>
          </p:nvPr>
        </p:nvGraphicFramePr>
        <p:xfrm>
          <a:off x="5796116" y="4934712"/>
          <a:ext cx="3352800" cy="1905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76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Register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Use(s)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rdi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Argument </a:t>
                      </a:r>
                      <a:r>
                        <a:rPr lang="en-US" b="1" i="0" dirty="0">
                          <a:latin typeface="Courier New"/>
                          <a:cs typeface="Courier New"/>
                        </a:rPr>
                        <a:t>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rsi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Argument </a:t>
                      </a:r>
                      <a:r>
                        <a:rPr lang="en-US" b="1" i="0" dirty="0">
                          <a:latin typeface="Courier New"/>
                          <a:cs typeface="Courier New"/>
                        </a:rPr>
                        <a:t>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rdx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Calibri"/>
                          <a:cs typeface="Calibri"/>
                        </a:rPr>
                        <a:t>Argument </a:t>
                      </a:r>
                      <a:r>
                        <a:rPr lang="en-US" b="1" i="0" dirty="0">
                          <a:latin typeface="Courier New"/>
                          <a:cs typeface="Courier New"/>
                        </a:rPr>
                        <a:t>z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r>
                        <a:rPr lang="en-US" b="1" i="0" dirty="0">
                          <a:latin typeface="Courier New"/>
                          <a:cs typeface="Courier New"/>
                        </a:rPr>
                        <a:t>%</a:t>
                      </a:r>
                      <a:r>
                        <a:rPr lang="en-US" b="1" i="0" dirty="0" err="1">
                          <a:latin typeface="Courier New"/>
                          <a:cs typeface="Courier New"/>
                        </a:rPr>
                        <a:t>rax</a:t>
                      </a:r>
                      <a:endParaRPr lang="en-US" b="1" i="0" dirty="0">
                        <a:latin typeface="Courier New"/>
                        <a:cs typeface="Courier New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0" i="0" dirty="0">
                          <a:latin typeface="+mn-lt"/>
                          <a:cs typeface="Courier New"/>
                        </a:rPr>
                        <a:t>return value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2057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455187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5E2D7-11F2-AA9A-5D8C-A26C3741FF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 Instruction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8492A57-6DF6-BC48-051C-36DD73B057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Scaled Memory Operands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7ADCF49-C26D-8CAC-C25C-C6B589C072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4114800" cy="3951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 err="1">
                <a:latin typeface="Courier New" charset="0"/>
                <a:cs typeface="Courier New" charset="0"/>
                <a:sym typeface="Courier New" charset="0"/>
              </a:rPr>
              <a:t>movq</a:t>
            </a:r>
            <a:r>
              <a:rPr lang="en-US" sz="2000" b="1" dirty="0">
                <a:latin typeface="Courier New" charset="0"/>
                <a:cs typeface="Courier New" charset="0"/>
                <a:sym typeface="Courier New" charset="0"/>
              </a:rPr>
              <a:t> (%rdi,%rsi,8), %</a:t>
            </a:r>
            <a:r>
              <a:rPr lang="en-US" sz="2000" b="1" dirty="0" err="1">
                <a:latin typeface="Courier New" charset="0"/>
                <a:cs typeface="Courier New" charset="0"/>
                <a:sym typeface="Courier New" charset="0"/>
              </a:rPr>
              <a:t>rax</a:t>
            </a:r>
            <a:r>
              <a:rPr lang="en-US" sz="2000" b="1" dirty="0">
                <a:latin typeface="Courier New" charset="0"/>
                <a:cs typeface="Courier New" charset="0"/>
                <a:sym typeface="Courier New" charset="0"/>
              </a:rPr>
              <a:t> </a:t>
            </a:r>
            <a:endParaRPr lang="en-US" sz="2000" dirty="0"/>
          </a:p>
          <a:p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A2E580A-A42C-1A64-C7C9-53EE4CE4CA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b="1" dirty="0" err="1">
                <a:latin typeface="Courier New Bold" charset="0"/>
                <a:cs typeface="Courier New Bold" charset="0"/>
                <a:sym typeface="Courier New Bold" charset="0"/>
              </a:rPr>
              <a:t>leaq</a:t>
            </a:r>
            <a:r>
              <a:rPr lang="en-US" dirty="0"/>
              <a:t> </a:t>
            </a:r>
            <a:r>
              <a:rPr lang="en-US" dirty="0">
                <a:latin typeface="Calibri Bold Italic" charset="0"/>
                <a:sym typeface="Calibri Bold Italic" charset="0"/>
              </a:rPr>
              <a:t>S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ource</a:t>
            </a:r>
            <a:r>
              <a:rPr lang="en-US" dirty="0"/>
              <a:t>, </a:t>
            </a:r>
            <a:r>
              <a:rPr lang="en-US" dirty="0" err="1">
                <a:latin typeface="Calibri Bold Italic" charset="0"/>
                <a:sym typeface="Calibri Bold Italic" charset="0"/>
              </a:rPr>
              <a:t>D</a:t>
            </a:r>
            <a:r>
              <a:rPr lang="en-US" dirty="0" err="1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est</a:t>
            </a:r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21EBB9A8-445E-806D-E068-8D011F4467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4541520" cy="3951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b="1" dirty="0" err="1">
                <a:latin typeface="Courier New" charset="0"/>
                <a:cs typeface="Courier New" charset="0"/>
                <a:sym typeface="Courier New" charset="0"/>
              </a:rPr>
              <a:t>leaq</a:t>
            </a:r>
            <a:r>
              <a:rPr lang="en-US" sz="2000" b="1" dirty="0">
                <a:latin typeface="Courier New" charset="0"/>
                <a:cs typeface="Courier New" charset="0"/>
                <a:sym typeface="Courier New" charset="0"/>
              </a:rPr>
              <a:t> (%rdi,%rsi,8), %</a:t>
            </a:r>
            <a:r>
              <a:rPr lang="en-US" sz="2000" b="1" dirty="0" err="1">
                <a:latin typeface="Courier New" charset="0"/>
                <a:cs typeface="Courier New" charset="0"/>
                <a:sym typeface="Courier New" charset="0"/>
              </a:rPr>
              <a:t>rax</a:t>
            </a:r>
            <a:endParaRPr lang="en-US" sz="2000" b="1" dirty="0">
              <a:latin typeface="Courier New" charset="0"/>
              <a:cs typeface="Courier New" charset="0"/>
              <a:sym typeface="Courier New" charset="0"/>
            </a:endParaRPr>
          </a:p>
          <a:p>
            <a:pPr marL="0" indent="0">
              <a:buNone/>
            </a:pPr>
            <a:endParaRPr lang="en-US" sz="2000" b="1" dirty="0">
              <a:latin typeface="Courier New" charset="0"/>
              <a:cs typeface="Courier New" charset="0"/>
              <a:sym typeface="Courier New" charset="0"/>
            </a:endParaRPr>
          </a:p>
          <a:p>
            <a:pPr marL="0" indent="0">
              <a:buNone/>
            </a:pPr>
            <a:endParaRPr lang="en-US" sz="2000" b="1" dirty="0">
              <a:latin typeface="Courier New" charset="0"/>
              <a:cs typeface="Courier New" charset="0"/>
              <a:sym typeface="Courier New" charset="0"/>
            </a:endParaRPr>
          </a:p>
          <a:p>
            <a:pPr marL="0" indent="0">
              <a:buNone/>
            </a:pPr>
            <a:endParaRPr lang="en-US" sz="2000" b="1" dirty="0">
              <a:latin typeface="Courier New" charset="0"/>
              <a:cs typeface="Courier New" charset="0"/>
              <a:sym typeface="Courier New" charset="0"/>
            </a:endParaRPr>
          </a:p>
          <a:p>
            <a:pPr marL="278130"/>
            <a:r>
              <a:rPr lang="en-US" dirty="0"/>
              <a:t>pointer arithmetic </a:t>
            </a:r>
          </a:p>
          <a:p>
            <a:pPr marL="552450" lvl="1"/>
            <a:r>
              <a:rPr lang="en-US" dirty="0"/>
              <a:t>E.g., p = x + </a:t>
            </a:r>
            <a:r>
              <a:rPr lang="en-US" dirty="0" err="1"/>
              <a:t>i</a:t>
            </a:r>
            <a:r>
              <a:rPr lang="en-US" dirty="0"/>
              <a:t>; </a:t>
            </a:r>
            <a:endParaRPr lang="en-US" b="1" dirty="0"/>
          </a:p>
          <a:p>
            <a:pPr marL="278130"/>
            <a:r>
              <a:rPr lang="en-US" dirty="0"/>
              <a:t>arithmetic </a:t>
            </a:r>
          </a:p>
          <a:p>
            <a:pPr marL="552450" lvl="1"/>
            <a:r>
              <a:rPr lang="en-US" dirty="0"/>
              <a:t>expressions x + k*y (k=1, 2, 4, 8)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34A463-B6B8-CC81-E100-037D7DFE4404}"/>
              </a:ext>
            </a:extLst>
          </p:cNvPr>
          <p:cNvSpPr/>
          <p:nvPr/>
        </p:nvSpPr>
        <p:spPr>
          <a:xfrm>
            <a:off x="381000" y="2971800"/>
            <a:ext cx="4093029" cy="175432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-182880"/>
            <a:r>
              <a:rPr lang="en-US" dirty="0">
                <a:latin typeface="Courier" pitchFamily="2" charset="0"/>
              </a:rPr>
              <a:t>void ex(long* </a:t>
            </a:r>
            <a:r>
              <a:rPr lang="en-US" dirty="0" err="1">
                <a:latin typeface="Courier" pitchFamily="2" charset="0"/>
              </a:rPr>
              <a:t>xp</a:t>
            </a:r>
            <a:r>
              <a:rPr lang="en-US" dirty="0">
                <a:latin typeface="Courier" pitchFamily="2" charset="0"/>
              </a:rPr>
              <a:t>, long* </a:t>
            </a:r>
            <a:r>
              <a:rPr lang="en-US" dirty="0" err="1">
                <a:latin typeface="Courier" pitchFamily="2" charset="0"/>
              </a:rPr>
              <a:t>yp</a:t>
            </a:r>
            <a:r>
              <a:rPr lang="en-US" dirty="0">
                <a:latin typeface="Courier" pitchFamily="2" charset="0"/>
              </a:rPr>
              <a:t>){</a:t>
            </a:r>
          </a:p>
          <a:p>
            <a:pPr indent="-182880"/>
            <a:endParaRPr lang="en-US" dirty="0">
              <a:latin typeface="Courier" pitchFamily="2" charset="0"/>
            </a:endParaRPr>
          </a:p>
          <a:p>
            <a:pPr indent="-182880"/>
            <a:r>
              <a:rPr lang="en-US" dirty="0">
                <a:latin typeface="Courier" pitchFamily="2" charset="0"/>
              </a:rPr>
              <a:t>  long* p = </a:t>
            </a:r>
            <a:r>
              <a:rPr lang="en-US" dirty="0" err="1">
                <a:latin typeface="Courier" pitchFamily="2" charset="0"/>
              </a:rPr>
              <a:t>xp</a:t>
            </a:r>
            <a:r>
              <a:rPr lang="en-US" dirty="0">
                <a:latin typeface="Courier" pitchFamily="2" charset="0"/>
              </a:rPr>
              <a:t> + 8*</a:t>
            </a:r>
            <a:r>
              <a:rPr lang="en-US" dirty="0" err="1">
                <a:latin typeface="Courier" pitchFamily="2" charset="0"/>
              </a:rPr>
              <a:t>yp</a:t>
            </a:r>
            <a:r>
              <a:rPr lang="en-US" dirty="0">
                <a:latin typeface="Courier" pitchFamily="2" charset="0"/>
              </a:rPr>
              <a:t>;</a:t>
            </a:r>
          </a:p>
          <a:p>
            <a:pPr indent="-182880"/>
            <a:r>
              <a:rPr lang="en-US" dirty="0">
                <a:latin typeface="Courier" pitchFamily="2" charset="0"/>
              </a:rPr>
              <a:t>  long ret = *p;</a:t>
            </a:r>
          </a:p>
          <a:p>
            <a:pPr indent="-182880"/>
            <a:endParaRPr lang="en-US" dirty="0">
              <a:latin typeface="Courier" pitchFamily="2" charset="0"/>
            </a:endParaRPr>
          </a:p>
          <a:p>
            <a:pPr indent="-182880"/>
            <a:r>
              <a:rPr lang="en-US" dirty="0">
                <a:latin typeface="Courier" pitchFamily="2" charset="0"/>
              </a:rPr>
              <a:t>}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4C17C5E-391A-9A4F-2EE0-C571FB45660A}"/>
              </a:ext>
            </a:extLst>
          </p:cNvPr>
          <p:cNvSpPr/>
          <p:nvPr/>
        </p:nvSpPr>
        <p:spPr>
          <a:xfrm>
            <a:off x="557151" y="3516868"/>
            <a:ext cx="3710049" cy="369332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C170AE8-2EED-7A94-FA57-732A118D4302}"/>
              </a:ext>
            </a:extLst>
          </p:cNvPr>
          <p:cNvSpPr/>
          <p:nvPr/>
        </p:nvSpPr>
        <p:spPr>
          <a:xfrm>
            <a:off x="4776651" y="2971800"/>
            <a:ext cx="4093029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-182880"/>
            <a:r>
              <a:rPr lang="en-US" dirty="0">
                <a:latin typeface="Courier" pitchFamily="2" charset="0"/>
              </a:rPr>
              <a:t>void ex(long* </a:t>
            </a:r>
            <a:r>
              <a:rPr lang="en-US" dirty="0" err="1">
                <a:latin typeface="Courier" pitchFamily="2" charset="0"/>
              </a:rPr>
              <a:t>xp</a:t>
            </a:r>
            <a:r>
              <a:rPr lang="en-US" dirty="0">
                <a:latin typeface="Courier" pitchFamily="2" charset="0"/>
              </a:rPr>
              <a:t>, long* </a:t>
            </a:r>
            <a:r>
              <a:rPr lang="en-US" dirty="0" err="1">
                <a:latin typeface="Courier" pitchFamily="2" charset="0"/>
              </a:rPr>
              <a:t>yp</a:t>
            </a:r>
            <a:r>
              <a:rPr lang="en-US" dirty="0">
                <a:latin typeface="Courier" pitchFamily="2" charset="0"/>
              </a:rPr>
              <a:t>){</a:t>
            </a:r>
          </a:p>
          <a:p>
            <a:pPr indent="-182880"/>
            <a:r>
              <a:rPr lang="en-US" dirty="0">
                <a:latin typeface="Courier" pitchFamily="2" charset="0"/>
              </a:rPr>
              <a:t>  long* ret = </a:t>
            </a:r>
            <a:r>
              <a:rPr lang="en-US" dirty="0" err="1">
                <a:latin typeface="Courier" pitchFamily="2" charset="0"/>
              </a:rPr>
              <a:t>xp</a:t>
            </a:r>
            <a:r>
              <a:rPr lang="en-US" dirty="0">
                <a:latin typeface="Courier" pitchFamily="2" charset="0"/>
              </a:rPr>
              <a:t> + 8*</a:t>
            </a:r>
            <a:r>
              <a:rPr lang="en-US" dirty="0" err="1">
                <a:latin typeface="Courier" pitchFamily="2" charset="0"/>
              </a:rPr>
              <a:t>yp</a:t>
            </a:r>
            <a:r>
              <a:rPr lang="en-US" dirty="0">
                <a:latin typeface="Courier" pitchFamily="2" charset="0"/>
              </a:rPr>
              <a:t>;</a:t>
            </a:r>
          </a:p>
          <a:p>
            <a:pPr indent="-182880"/>
            <a:r>
              <a:rPr lang="en-US" dirty="0">
                <a:latin typeface="Courier" pitchFamily="2" charset="0"/>
              </a:rPr>
              <a:t>}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54FBD21-3B05-D212-2B58-E9FA2C5E00D1}"/>
              </a:ext>
            </a:extLst>
          </p:cNvPr>
          <p:cNvSpPr/>
          <p:nvPr/>
        </p:nvSpPr>
        <p:spPr>
          <a:xfrm>
            <a:off x="4776651" y="2971800"/>
            <a:ext cx="4093029" cy="9233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-182880"/>
            <a:r>
              <a:rPr lang="en-US" dirty="0">
                <a:latin typeface="Courier" pitchFamily="2" charset="0"/>
              </a:rPr>
              <a:t>void ex(long </a:t>
            </a:r>
            <a:r>
              <a:rPr lang="en-US" dirty="0" err="1">
                <a:latin typeface="Courier" pitchFamily="2" charset="0"/>
              </a:rPr>
              <a:t>xp</a:t>
            </a:r>
            <a:r>
              <a:rPr lang="en-US" dirty="0">
                <a:latin typeface="Courier" pitchFamily="2" charset="0"/>
              </a:rPr>
              <a:t>, long </a:t>
            </a:r>
            <a:r>
              <a:rPr lang="en-US" dirty="0" err="1">
                <a:latin typeface="Courier" pitchFamily="2" charset="0"/>
              </a:rPr>
              <a:t>yp</a:t>
            </a:r>
            <a:r>
              <a:rPr lang="en-US" dirty="0">
                <a:latin typeface="Courier" pitchFamily="2" charset="0"/>
              </a:rPr>
              <a:t>){</a:t>
            </a:r>
          </a:p>
          <a:p>
            <a:pPr indent="-182880"/>
            <a:r>
              <a:rPr lang="en-US" dirty="0">
                <a:latin typeface="Courier" pitchFamily="2" charset="0"/>
              </a:rPr>
              <a:t>  long ret = </a:t>
            </a:r>
            <a:r>
              <a:rPr lang="en-US" dirty="0" err="1">
                <a:latin typeface="Courier" pitchFamily="2" charset="0"/>
              </a:rPr>
              <a:t>xp</a:t>
            </a:r>
            <a:r>
              <a:rPr lang="en-US" dirty="0">
                <a:latin typeface="Courier" pitchFamily="2" charset="0"/>
              </a:rPr>
              <a:t> + 8*</a:t>
            </a:r>
            <a:r>
              <a:rPr lang="en-US" dirty="0" err="1">
                <a:latin typeface="Courier" pitchFamily="2" charset="0"/>
              </a:rPr>
              <a:t>yp</a:t>
            </a:r>
            <a:r>
              <a:rPr lang="en-US" dirty="0">
                <a:latin typeface="Courier" pitchFamily="2" charset="0"/>
              </a:rPr>
              <a:t>;</a:t>
            </a:r>
          </a:p>
          <a:p>
            <a:pPr indent="-182880"/>
            <a:r>
              <a:rPr lang="en-US" dirty="0">
                <a:latin typeface="Courier" pitchFamily="2" charset="0"/>
              </a:rPr>
              <a:t>}</a:t>
            </a:r>
          </a:p>
        </p:txBody>
      </p:sp>
      <p:sp>
        <p:nvSpPr>
          <p:cNvPr id="18" name="Rectangle 5">
            <a:extLst>
              <a:ext uri="{FF2B5EF4-FFF2-40B4-BE49-F238E27FC236}">
                <a16:creationId xmlns:a16="http://schemas.microsoft.com/office/drawing/2014/main" id="{4F7A68C2-BAA3-B604-3A80-45EC95A66005}"/>
              </a:ext>
            </a:extLst>
          </p:cNvPr>
          <p:cNvSpPr>
            <a:spLocks/>
          </p:cNvSpPr>
          <p:nvPr/>
        </p:nvSpPr>
        <p:spPr bwMode="auto">
          <a:xfrm>
            <a:off x="534862" y="5381764"/>
            <a:ext cx="2627437" cy="13462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82880" tIns="0" rIns="0" bIns="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long m12(</a:t>
            </a:r>
            <a:r>
              <a:rPr lang="en-US" sz="1800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long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x){</a:t>
            </a:r>
          </a:p>
          <a:p>
            <a:pPr algn="l"/>
            <a:endParaRPr lang="en-US" b="1" dirty="0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return x*12;</a:t>
            </a:r>
          </a:p>
          <a:p>
            <a:pPr algn="l"/>
            <a:endParaRPr lang="en-US" b="1" dirty="0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}</a:t>
            </a:r>
          </a:p>
        </p:txBody>
      </p:sp>
      <p:sp>
        <p:nvSpPr>
          <p:cNvPr id="19" name="Rectangle 6">
            <a:extLst>
              <a:ext uri="{FF2B5EF4-FFF2-40B4-BE49-F238E27FC236}">
                <a16:creationId xmlns:a16="http://schemas.microsoft.com/office/drawing/2014/main" id="{C9A0BCD8-B616-C841-357B-C2C1110E42EB}"/>
              </a:ext>
            </a:extLst>
          </p:cNvPr>
          <p:cNvSpPr>
            <a:spLocks/>
          </p:cNvSpPr>
          <p:nvPr/>
        </p:nvSpPr>
        <p:spPr bwMode="auto">
          <a:xfrm>
            <a:off x="3345180" y="6002300"/>
            <a:ext cx="5646420" cy="685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6200" tIns="76200" rIns="76200" bIns="76200"/>
          <a:lstStyle/>
          <a:p>
            <a:pPr algn="l">
              <a:tabLst>
                <a:tab pos="228600" algn="l"/>
                <a:tab pos="2286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leaq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 (%</a:t>
            </a:r>
            <a:r>
              <a:rPr lang="en-US" sz="1800" b="1" dirty="0">
                <a:latin typeface="Courier New" charset="0"/>
                <a:cs typeface="Courier New" charset="0"/>
                <a:sym typeface="Courier New" charset="0"/>
              </a:rPr>
              <a:t>rdi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,%</a:t>
            </a:r>
            <a:r>
              <a:rPr lang="en-US" sz="1800" b="1" dirty="0">
                <a:latin typeface="Courier New" charset="0"/>
                <a:cs typeface="Courier New" charset="0"/>
                <a:sym typeface="Courier New" charset="0"/>
              </a:rPr>
              <a:t>rdi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,2), %</a:t>
            </a:r>
            <a:r>
              <a:rPr lang="en-US" sz="1800" b="1" dirty="0" err="1">
                <a:latin typeface="Courier New" charset="0"/>
                <a:cs typeface="Courier New" charset="0"/>
                <a:sym typeface="Courier New" charset="0"/>
              </a:rPr>
              <a:t>r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ax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 # ret &lt;- 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x+x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*2</a:t>
            </a:r>
            <a:endParaRPr lang="en-US" b="1" dirty="0">
              <a:solidFill>
                <a:schemeClr val="tx1"/>
              </a:solidFill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pPr algn="l">
              <a:tabLst>
                <a:tab pos="228600" algn="l"/>
                <a:tab pos="2286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salq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 $2, %</a:t>
            </a:r>
            <a:r>
              <a:rPr lang="en-US" sz="1800" b="1" dirty="0" err="1">
                <a:latin typeface="Courier New" charset="0"/>
                <a:cs typeface="Courier New" charset="0"/>
                <a:sym typeface="Courier New" charset="0"/>
              </a:rPr>
              <a:t>r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ax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            </a:t>
            </a:r>
            <a:r>
              <a:rPr lang="en-US" sz="1800" b="1" dirty="0">
                <a:latin typeface="Courier New" charset="0"/>
                <a:cs typeface="Courier New" charset="0"/>
                <a:sym typeface="Courier New" charset="0"/>
              </a:rPr>
              <a:t># 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return ret&lt;&lt;2</a:t>
            </a:r>
          </a:p>
        </p:txBody>
      </p:sp>
      <p:sp>
        <p:nvSpPr>
          <p:cNvPr id="20" name="Rectangle 7">
            <a:extLst>
              <a:ext uri="{FF2B5EF4-FFF2-40B4-BE49-F238E27FC236}">
                <a16:creationId xmlns:a16="http://schemas.microsoft.com/office/drawing/2014/main" id="{5B279DFE-BDAE-286D-B485-9083BC9F28DF}"/>
              </a:ext>
            </a:extLst>
          </p:cNvPr>
          <p:cNvSpPr>
            <a:spLocks/>
          </p:cNvSpPr>
          <p:nvPr/>
        </p:nvSpPr>
        <p:spPr bwMode="auto">
          <a:xfrm>
            <a:off x="4919980" y="5575047"/>
            <a:ext cx="39497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>
            <a:sp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Converted to ASM by compiler:</a:t>
            </a:r>
          </a:p>
        </p:txBody>
      </p:sp>
    </p:spTree>
    <p:extLst>
      <p:ext uri="{BB962C8B-B14F-4D97-AF65-F5344CB8AC3E}">
        <p14:creationId xmlns:p14="http://schemas.microsoft.com/office/powerpoint/2010/main" val="2471734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  <p:bldP spid="13" grpId="0" uiExpand="1" build="p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3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pPr marL="119063" indent="-119063"/>
            <a:r>
              <a:rPr lang="en-US" dirty="0"/>
              <a:t>Address Computation Instruction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type="body" idx="1"/>
          </p:nvPr>
        </p:nvSpPr>
        <p:spPr>
          <a:ln/>
        </p:spPr>
        <p:txBody>
          <a:bodyPr/>
          <a:lstStyle/>
          <a:p>
            <a:r>
              <a:rPr lang="en-US" b="1" dirty="0" err="1">
                <a:latin typeface="Courier New Bold" charset="0"/>
                <a:cs typeface="Courier New Bold" charset="0"/>
                <a:sym typeface="Courier New Bold" charset="0"/>
              </a:rPr>
              <a:t>leaq</a:t>
            </a:r>
            <a:r>
              <a:rPr lang="en-US" dirty="0"/>
              <a:t> </a:t>
            </a:r>
            <a:r>
              <a:rPr lang="en-US" dirty="0">
                <a:latin typeface="Calibri Bold Italic" charset="0"/>
                <a:sym typeface="Calibri Bold Italic" charset="0"/>
              </a:rPr>
              <a:t>S</a:t>
            </a:r>
            <a:r>
              <a:rPr lang="en-US" dirty="0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ource</a:t>
            </a:r>
            <a:r>
              <a:rPr lang="en-US" dirty="0"/>
              <a:t>, </a:t>
            </a:r>
            <a:r>
              <a:rPr lang="en-US" dirty="0" err="1">
                <a:latin typeface="Calibri Bold Italic" charset="0"/>
                <a:sym typeface="Calibri Bold Italic" charset="0"/>
              </a:rPr>
              <a:t>D</a:t>
            </a:r>
            <a:r>
              <a:rPr lang="en-US" dirty="0" err="1">
                <a:latin typeface="Calibri Bold Italic" charset="0"/>
                <a:ea typeface="Calibri Bold Italic" charset="0"/>
                <a:cs typeface="Calibri Bold Italic" charset="0"/>
                <a:sym typeface="Calibri Bold Italic" charset="0"/>
              </a:rPr>
              <a:t>est</a:t>
            </a:r>
            <a:endParaRPr lang="en-US" dirty="0"/>
          </a:p>
          <a:p>
            <a:pPr marL="552450" lvl="1"/>
            <a:r>
              <a:rPr lang="en-US" dirty="0">
                <a:latin typeface="Calibri Italic" charset="0"/>
                <a:ea typeface="Calibri Italic" charset="0"/>
                <a:cs typeface="Calibri Italic" charset="0"/>
                <a:sym typeface="Calibri Italic" charset="0"/>
              </a:rPr>
              <a:t>Source</a:t>
            </a:r>
            <a:r>
              <a:rPr lang="en-US" dirty="0"/>
              <a:t> is address mode expression</a:t>
            </a:r>
          </a:p>
          <a:p>
            <a:pPr marL="552450" lvl="1"/>
            <a:r>
              <a:rPr lang="en-US" dirty="0"/>
              <a:t>Set </a:t>
            </a:r>
            <a:r>
              <a:rPr lang="en-US" dirty="0" err="1">
                <a:latin typeface="Calibri Italic" charset="0"/>
                <a:sym typeface="Calibri Italic" charset="0"/>
              </a:rPr>
              <a:t>Dest</a:t>
            </a:r>
            <a:r>
              <a:rPr lang="en-US" dirty="0"/>
              <a:t> to address denoted by expression</a:t>
            </a:r>
          </a:p>
          <a:p>
            <a:pPr marL="278130"/>
            <a:r>
              <a:rPr lang="en-US" dirty="0"/>
              <a:t>Example: </a:t>
            </a:r>
            <a:r>
              <a:rPr lang="en-US" b="1" dirty="0" err="1">
                <a:latin typeface="Courier New" charset="0"/>
                <a:cs typeface="Courier New" charset="0"/>
                <a:sym typeface="Courier New" charset="0"/>
              </a:rPr>
              <a:t>leaq</a:t>
            </a:r>
            <a:r>
              <a:rPr lang="en-US" b="1" dirty="0">
                <a:latin typeface="Courier New" charset="0"/>
                <a:cs typeface="Courier New" charset="0"/>
                <a:sym typeface="Courier New" charset="0"/>
              </a:rPr>
              <a:t> (%rdi,%rdi,2), %</a:t>
            </a:r>
            <a:r>
              <a:rPr lang="en-US" b="1" dirty="0" err="1">
                <a:latin typeface="Courier New" charset="0"/>
                <a:cs typeface="Courier New" charset="0"/>
                <a:sym typeface="Courier New" charset="0"/>
              </a:rPr>
              <a:t>rax</a:t>
            </a:r>
            <a:r>
              <a:rPr lang="en-US" b="1" dirty="0">
                <a:latin typeface="Courier New" charset="0"/>
                <a:cs typeface="Courier New" charset="0"/>
                <a:sym typeface="Courier New" charset="0"/>
              </a:rPr>
              <a:t> </a:t>
            </a:r>
            <a:endParaRPr lang="en-US" dirty="0"/>
          </a:p>
          <a:p>
            <a:pPr>
              <a:spcBef>
                <a:spcPts val="2800"/>
              </a:spcBef>
            </a:pPr>
            <a:r>
              <a:rPr lang="en-US" dirty="0"/>
              <a:t>Uses</a:t>
            </a:r>
          </a:p>
          <a:p>
            <a:pPr marL="552450" lvl="1"/>
            <a:r>
              <a:rPr lang="en-US" dirty="0"/>
              <a:t>Computing pointer arithmetic without a memory reference</a:t>
            </a:r>
          </a:p>
          <a:p>
            <a:pPr marL="838200" lvl="2"/>
            <a:r>
              <a:rPr lang="en-US" dirty="0"/>
              <a:t>E.g., translation of </a:t>
            </a:r>
            <a:r>
              <a:rPr lang="en-US" b="1" dirty="0">
                <a:latin typeface="Courier New Bold" charset="0"/>
                <a:cs typeface="Courier New Bold" charset="0"/>
                <a:sym typeface="Courier New Bold" charset="0"/>
              </a:rPr>
              <a:t>p = &amp;(x[</a:t>
            </a:r>
            <a:r>
              <a:rPr lang="en-US" b="1" dirty="0" err="1">
                <a:latin typeface="Courier New Bold" charset="0"/>
                <a:cs typeface="Courier New Bold" charset="0"/>
                <a:sym typeface="Courier New Bold" charset="0"/>
              </a:rPr>
              <a:t>i</a:t>
            </a:r>
            <a:r>
              <a:rPr lang="en-US" b="1" dirty="0">
                <a:latin typeface="Courier New Bold" charset="0"/>
                <a:cs typeface="Courier New Bold" charset="0"/>
                <a:sym typeface="Courier New Bold" charset="0"/>
              </a:rPr>
              <a:t>]);</a:t>
            </a:r>
            <a:endParaRPr lang="en-US" b="1" dirty="0"/>
          </a:p>
          <a:p>
            <a:pPr marL="552450" lvl="1"/>
            <a:r>
              <a:rPr lang="en-US" dirty="0"/>
              <a:t>Computing arithmetic expressions of the form x + k*y</a:t>
            </a:r>
          </a:p>
          <a:p>
            <a:pPr marL="838200" lvl="2"/>
            <a:r>
              <a:rPr lang="en-US" dirty="0"/>
              <a:t>k = 1, 2, 4, or 8</a:t>
            </a:r>
          </a:p>
          <a:p>
            <a:r>
              <a:rPr lang="en-US" dirty="0"/>
              <a:t>Example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3317" name="Rectangle 5"/>
          <p:cNvSpPr>
            <a:spLocks/>
          </p:cNvSpPr>
          <p:nvPr/>
        </p:nvSpPr>
        <p:spPr bwMode="auto">
          <a:xfrm>
            <a:off x="304800" y="5410200"/>
            <a:ext cx="2514600" cy="13462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182880" tIns="0" rIns="0" bIns="0"/>
          <a:lstStyle/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long m12(</a:t>
            </a:r>
            <a:r>
              <a:rPr lang="en-US" sz="1800" dirty="0"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long</a:t>
            </a:r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x)</a:t>
            </a:r>
            <a:endParaRPr lang="en-US" b="1" dirty="0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{</a:t>
            </a:r>
            <a:endParaRPr lang="en-US" b="1" dirty="0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  return x*12;</a:t>
            </a:r>
            <a:endParaRPr lang="en-US" b="1" dirty="0">
              <a:solidFill>
                <a:schemeClr val="tx1"/>
              </a:solidFill>
              <a:latin typeface="Courier New" pitchFamily="49" charset="0"/>
              <a:ea typeface="Monaco" charset="0"/>
              <a:cs typeface="Courier New" pitchFamily="49" charset="0"/>
              <a:sym typeface="Monaco" charset="0"/>
            </a:endParaRPr>
          </a:p>
          <a:p>
            <a:pPr algn="l"/>
            <a:r>
              <a:rPr lang="en-US" sz="1800" b="1" dirty="0">
                <a:solidFill>
                  <a:schemeClr val="tx1"/>
                </a:solidFill>
                <a:latin typeface="Courier New" pitchFamily="49" charset="0"/>
                <a:ea typeface="Monaco" charset="0"/>
                <a:cs typeface="Courier New" pitchFamily="49" charset="0"/>
                <a:sym typeface="Monaco" charset="0"/>
              </a:rPr>
              <a:t>}</a:t>
            </a:r>
          </a:p>
        </p:txBody>
      </p:sp>
      <p:sp>
        <p:nvSpPr>
          <p:cNvPr id="13318" name="Rectangle 6"/>
          <p:cNvSpPr>
            <a:spLocks/>
          </p:cNvSpPr>
          <p:nvPr/>
        </p:nvSpPr>
        <p:spPr bwMode="auto">
          <a:xfrm>
            <a:off x="3340100" y="5740400"/>
            <a:ext cx="5524500" cy="685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6200" tIns="76200" rIns="76200" bIns="76200"/>
          <a:lstStyle/>
          <a:p>
            <a:pPr algn="l">
              <a:tabLst>
                <a:tab pos="228600" algn="l"/>
                <a:tab pos="2286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leaq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 (%</a:t>
            </a:r>
            <a:r>
              <a:rPr lang="en-US" sz="1800" b="1" dirty="0">
                <a:latin typeface="Courier New" charset="0"/>
                <a:cs typeface="Courier New" charset="0"/>
                <a:sym typeface="Courier New" charset="0"/>
              </a:rPr>
              <a:t>rdi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,%</a:t>
            </a:r>
            <a:r>
              <a:rPr lang="en-US" sz="1800" b="1" dirty="0">
                <a:latin typeface="Courier New" charset="0"/>
                <a:cs typeface="Courier New" charset="0"/>
                <a:sym typeface="Courier New" charset="0"/>
              </a:rPr>
              <a:t>rdi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,2), %</a:t>
            </a:r>
            <a:r>
              <a:rPr lang="en-US" sz="1800" b="1" dirty="0" err="1">
                <a:latin typeface="Courier New" charset="0"/>
                <a:cs typeface="Courier New" charset="0"/>
                <a:sym typeface="Courier New" charset="0"/>
              </a:rPr>
              <a:t>r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ax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 # t &lt;- 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x+x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*2</a:t>
            </a:r>
            <a:endParaRPr lang="en-US" b="1" dirty="0">
              <a:solidFill>
                <a:schemeClr val="tx1"/>
              </a:solidFill>
              <a:latin typeface="Arial Narrow" charset="0"/>
              <a:ea typeface="Lucida Grande" charset="0"/>
              <a:cs typeface="Lucida Grande" charset="0"/>
              <a:sym typeface="Arial Narrow" charset="0"/>
            </a:endParaRPr>
          </a:p>
          <a:p>
            <a:pPr algn="l">
              <a:tabLst>
                <a:tab pos="228600" algn="l"/>
                <a:tab pos="228600" algn="l"/>
              </a:tabLst>
            </a:pPr>
            <a:r>
              <a:rPr lang="en-US" sz="1800" b="1" dirty="0" err="1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salq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 $2, %</a:t>
            </a:r>
            <a:r>
              <a:rPr lang="en-US" sz="1800" b="1" dirty="0" err="1">
                <a:latin typeface="Courier New" charset="0"/>
                <a:cs typeface="Courier New" charset="0"/>
                <a:sym typeface="Courier New" charset="0"/>
              </a:rPr>
              <a:t>r</a:t>
            </a:r>
            <a:r>
              <a:rPr lang="en-US" sz="1800" b="1" dirty="0" err="1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ax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            </a:t>
            </a:r>
            <a:r>
              <a:rPr lang="en-US" sz="1800" b="1" dirty="0">
                <a:latin typeface="Courier New" charset="0"/>
                <a:cs typeface="Courier New" charset="0"/>
                <a:sym typeface="Courier New" charset="0"/>
              </a:rPr>
              <a:t># </a:t>
            </a:r>
            <a:r>
              <a:rPr lang="en-US" sz="1800" b="1" dirty="0">
                <a:solidFill>
                  <a:schemeClr val="tx1"/>
                </a:solidFill>
                <a:latin typeface="Courier New" charset="0"/>
                <a:cs typeface="Courier New" charset="0"/>
                <a:sym typeface="Courier New" charset="0"/>
              </a:rPr>
              <a:t>return t&lt;&lt;2</a:t>
            </a:r>
          </a:p>
        </p:txBody>
      </p:sp>
      <p:sp>
        <p:nvSpPr>
          <p:cNvPr id="13319" name="Rectangle 7"/>
          <p:cNvSpPr>
            <a:spLocks/>
          </p:cNvSpPr>
          <p:nvPr/>
        </p:nvSpPr>
        <p:spPr bwMode="auto">
          <a:xfrm>
            <a:off x="3297238" y="5295900"/>
            <a:ext cx="3949700" cy="444500"/>
          </a:xfrm>
          <a:prstGeom prst="rect">
            <a:avLst/>
          </a:prstGeom>
          <a:noFill/>
          <a:ln w="12700" cap="flat">
            <a:noFill/>
            <a:miter lim="800000"/>
            <a:headEnd type="none" w="med" len="med"/>
            <a:tailEnd type="none" w="med" len="med"/>
          </a:ln>
        </p:spPr>
        <p:txBody>
          <a:bodyPr wrap="none" lIns="0" tIns="0" rIns="0" bIns="0">
            <a:spAutoFit/>
          </a:bodyPr>
          <a:lstStyle/>
          <a:p>
            <a:r>
              <a:rPr lang="en-US" sz="2400">
                <a:solidFill>
                  <a:schemeClr val="tx1"/>
                </a:solidFill>
                <a:latin typeface="Calibri" charset="0"/>
                <a:ea typeface="Calibri" charset="0"/>
                <a:cs typeface="Calibri" charset="0"/>
                <a:sym typeface="Calibri" charset="0"/>
              </a:rPr>
              <a:t>Converted to ASM by compiler: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0089378-6848-D848-85B8-13769D32B222}"/>
              </a:ext>
            </a:extLst>
          </p:cNvPr>
          <p:cNvSpPr/>
          <p:nvPr/>
        </p:nvSpPr>
        <p:spPr>
          <a:xfrm>
            <a:off x="5458584" y="4240768"/>
            <a:ext cx="1287532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US" b="1" dirty="0">
                <a:latin typeface="Courier New Bold" charset="0"/>
                <a:cs typeface="Courier New Bold" charset="0"/>
                <a:sym typeface="Courier New Bold" charset="0"/>
              </a:rPr>
              <a:t>p = </a:t>
            </a:r>
            <a:r>
              <a:rPr lang="en-US" b="1" dirty="0" err="1">
                <a:latin typeface="Courier New Bold" charset="0"/>
                <a:cs typeface="Courier New Bold" charset="0"/>
                <a:sym typeface="Courier New Bold" charset="0"/>
              </a:rPr>
              <a:t>x+i</a:t>
            </a:r>
            <a:r>
              <a:rPr lang="en-US" b="1" dirty="0">
                <a:latin typeface="Courier New Bold" charset="0"/>
                <a:cs typeface="Courier New Bold" charset="0"/>
                <a:sym typeface="Courier New Bold" charset="0"/>
              </a:rPr>
              <a:t>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150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7" grpId="0" animBg="1"/>
      <p:bldP spid="13318" grpId="0" animBg="1"/>
      <p:bldP spid="13319" grpId="0"/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ustom 4">
      <a:dk1>
        <a:srgbClr val="000000"/>
      </a:dk1>
      <a:lt1>
        <a:srgbClr val="FFFFFF"/>
      </a:lt1>
      <a:dk2>
        <a:srgbClr val="323232"/>
      </a:dk2>
      <a:lt2>
        <a:srgbClr val="A5A5A5"/>
      </a:lt2>
      <a:accent1>
        <a:srgbClr val="521B92"/>
      </a:accent1>
      <a:accent2>
        <a:srgbClr val="7A27D8"/>
      </a:accent2>
      <a:accent3>
        <a:srgbClr val="8B58D2"/>
      </a:accent3>
      <a:accent4>
        <a:srgbClr val="917DD0"/>
      </a:accent4>
      <a:accent5>
        <a:srgbClr val="BDA2E0"/>
      </a:accent5>
      <a:accent6>
        <a:srgbClr val="D1C7F6"/>
      </a:accent6>
      <a:hlink>
        <a:srgbClr val="0432FF"/>
      </a:hlink>
      <a:folHlink>
        <a:srgbClr val="00206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3" id="{3047FA14-E8B9-5541-B2FA-35D660E1BFD6}" vid="{5B7FA5DE-B936-DE42-9858-6D948D82487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5005</TotalTime>
  <Words>2632</Words>
  <Application>Microsoft Macintosh PowerPoint</Application>
  <PresentationFormat>On-screen Show (4:3)</PresentationFormat>
  <Paragraphs>695</Paragraphs>
  <Slides>30</Slides>
  <Notes>13</Notes>
  <HiddenSlides>3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43" baseType="lpstr">
      <vt:lpstr>Arial</vt:lpstr>
      <vt:lpstr>Arial Narrow</vt:lpstr>
      <vt:lpstr>Calibri</vt:lpstr>
      <vt:lpstr>Calibri Bold Italic</vt:lpstr>
      <vt:lpstr>Calibri Italic</vt:lpstr>
      <vt:lpstr>Consolas</vt:lpstr>
      <vt:lpstr>Courier</vt:lpstr>
      <vt:lpstr>Courier New</vt:lpstr>
      <vt:lpstr>Courier New Bold</vt:lpstr>
      <vt:lpstr>Helvetica</vt:lpstr>
      <vt:lpstr>Wingdings</vt:lpstr>
      <vt:lpstr>Wingdings 3</vt:lpstr>
      <vt:lpstr>Clarity</vt:lpstr>
      <vt:lpstr>Lecture 5: Introduction to Assembly</vt:lpstr>
      <vt:lpstr>Programs</vt:lpstr>
      <vt:lpstr>Compilation</vt:lpstr>
      <vt:lpstr>gcc Option Summary</vt:lpstr>
      <vt:lpstr>x86-64 Assembly Language</vt:lpstr>
      <vt:lpstr>Assembly/Machine Code View</vt:lpstr>
      <vt:lpstr>Program Counter</vt:lpstr>
      <vt:lpstr>Assembly Characteristics: Instructions</vt:lpstr>
      <vt:lpstr>Data Transfer in Assembly</vt:lpstr>
      <vt:lpstr>Data Movement Instructions</vt:lpstr>
      <vt:lpstr>Operand Forms</vt:lpstr>
      <vt:lpstr>Exercise: Operands</vt:lpstr>
      <vt:lpstr>Operand Forms</vt:lpstr>
      <vt:lpstr>Exercise: Operands</vt:lpstr>
      <vt:lpstr>mov Operand Combinations</vt:lpstr>
      <vt:lpstr>Exercise: Moving Data</vt:lpstr>
      <vt:lpstr>Sizes of C Data Types in x86-64</vt:lpstr>
      <vt:lpstr>Data Movement Instructions</vt:lpstr>
      <vt:lpstr>X86-64 Integer Registers</vt:lpstr>
      <vt:lpstr>X86-64 Integer Registers</vt:lpstr>
      <vt:lpstr>Exercise: Translating Assembly</vt:lpstr>
      <vt:lpstr>C is close to Machine Language</vt:lpstr>
      <vt:lpstr>Arithmetic in Assembly</vt:lpstr>
      <vt:lpstr>Some Arithmetic Operations</vt:lpstr>
      <vt:lpstr>Some Arithmetic Operations</vt:lpstr>
      <vt:lpstr>Exercise: Assembly Operations</vt:lpstr>
      <vt:lpstr>Example: Translating Assembly</vt:lpstr>
      <vt:lpstr>Exercise: Translating Assembly</vt:lpstr>
      <vt:lpstr>lea Instruction</vt:lpstr>
      <vt:lpstr>Address Computation Instruction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4: Introduction to Assembly</dc:title>
  <dc:creator>Eleanor  Birrell</dc:creator>
  <cp:lastModifiedBy>Eleanor Birrell</cp:lastModifiedBy>
  <cp:revision>123</cp:revision>
  <cp:lastPrinted>2020-02-05T20:32:07Z</cp:lastPrinted>
  <dcterms:created xsi:type="dcterms:W3CDTF">2019-02-04T02:29:09Z</dcterms:created>
  <dcterms:modified xsi:type="dcterms:W3CDTF">2023-02-06T17:56:14Z</dcterms:modified>
</cp:coreProperties>
</file>