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34" r:id="rId3"/>
    <p:sldId id="342" r:id="rId4"/>
    <p:sldId id="288" r:id="rId5"/>
    <p:sldId id="344" r:id="rId6"/>
    <p:sldId id="345" r:id="rId7"/>
    <p:sldId id="298" r:id="rId8"/>
    <p:sldId id="315" r:id="rId9"/>
    <p:sldId id="335" r:id="rId10"/>
    <p:sldId id="289" r:id="rId11"/>
    <p:sldId id="336" r:id="rId12"/>
    <p:sldId id="1302" r:id="rId13"/>
    <p:sldId id="326" r:id="rId14"/>
    <p:sldId id="347" r:id="rId15"/>
    <p:sldId id="277" r:id="rId16"/>
    <p:sldId id="1303" r:id="rId17"/>
    <p:sldId id="332" r:id="rId18"/>
    <p:sldId id="357" r:id="rId19"/>
    <p:sldId id="333" r:id="rId20"/>
    <p:sldId id="362" r:id="rId21"/>
    <p:sldId id="1299" r:id="rId22"/>
    <p:sldId id="359" r:id="rId23"/>
    <p:sldId id="361" r:id="rId24"/>
    <p:sldId id="363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67" autoAdjust="0"/>
    <p:restoredTop sz="93278" autoAdjust="0"/>
  </p:normalViewPr>
  <p:slideViewPr>
    <p:cSldViewPr>
      <p:cViewPr varScale="1">
        <p:scale>
          <a:sx n="114" d="100"/>
          <a:sy n="114" d="100"/>
        </p:scale>
        <p:origin x="116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1/27/23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Issues: two zeros, arithmetic is different for pos vs neg (and weird around zero), </a:t>
            </a:r>
            <a:r>
              <a:rPr lang="en-US" dirty="0" err="1"/>
              <a:t>e.g</a:t>
            </a:r>
            <a:r>
              <a:rPr lang="en-US" dirty="0"/>
              <a:t>, try 5+1 vs -5+1 vs. -5 + 6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31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issue: zero no longer zero -&gt; multiplication is weird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-1 is all 1’s</a:t>
            </a:r>
          </a:p>
          <a:p>
            <a:r>
              <a:rPr lang="en-US" dirty="0"/>
              <a:t>Sign extension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47 = 0x2F = 0b0000 0000 0010 1111</a:t>
            </a:r>
          </a:p>
          <a:p>
            <a:r>
              <a:rPr lang="en-US" dirty="0"/>
              <a:t>-47 = oxFFD1 = 0b1111 1111 1101 0001</a:t>
            </a:r>
          </a:p>
        </p:txBody>
      </p:sp>
    </p:spTree>
    <p:extLst>
      <p:ext uri="{BB962C8B-B14F-4D97-AF65-F5344CB8AC3E}">
        <p14:creationId xmlns:p14="http://schemas.microsoft.com/office/powerpoint/2010/main" val="185424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casting part of signed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28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62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0xBE, 0xFF, 0x41</a:t>
            </a:r>
          </a:p>
          <a:p>
            <a:r>
              <a:rPr lang="en-US" dirty="0"/>
              <a:t>0x41, 0x7D</a:t>
            </a:r>
          </a:p>
          <a:p>
            <a:r>
              <a:rPr lang="en-US" dirty="0"/>
              <a:t>0x00,</a:t>
            </a:r>
            <a:r>
              <a:rPr lang="en-US" baseline="0" dirty="0"/>
              <a:t> 0x01, 0x01</a:t>
            </a:r>
          </a:p>
          <a:p>
            <a:r>
              <a:rPr lang="en-US" baseline="0" dirty="0"/>
              <a:t>0x01, 0x01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1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8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3: Representing Signed Integers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7FFEE-D066-9540-8EB0-B30C8E7B2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6039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/>
              <a:t>Review: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4789D-DC14-C641-9C83-E5A619F3F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650300" cy="4718304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Memory</a:t>
            </a:r>
            <a:r>
              <a:rPr lang="en-US" sz="2000" dirty="0"/>
              <a:t> is an array of bits</a:t>
            </a:r>
          </a:p>
          <a:p>
            <a:endParaRPr lang="en-US" sz="2000" dirty="0"/>
          </a:p>
          <a:p>
            <a:r>
              <a:rPr lang="en-US" sz="2000" dirty="0"/>
              <a:t>A </a:t>
            </a:r>
            <a:r>
              <a:rPr lang="en-US" sz="2000" b="1" dirty="0">
                <a:solidFill>
                  <a:schemeClr val="accent1"/>
                </a:solidFill>
              </a:rPr>
              <a:t>byte</a:t>
            </a:r>
            <a:r>
              <a:rPr lang="en-US" sz="2000" dirty="0"/>
              <a:t> is a unit of eight bits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An index into the array is an </a:t>
            </a:r>
            <a:r>
              <a:rPr lang="en-US" sz="2000" b="1" dirty="0">
                <a:solidFill>
                  <a:schemeClr val="accent1"/>
                </a:solidFill>
              </a:rPr>
              <a:t>address</a:t>
            </a:r>
            <a:r>
              <a:rPr lang="en-US" sz="2000" dirty="0"/>
              <a:t>, </a:t>
            </a:r>
            <a:r>
              <a:rPr lang="en-US" sz="2000" b="1" dirty="0">
                <a:solidFill>
                  <a:schemeClr val="accent1"/>
                </a:solidFill>
              </a:rPr>
              <a:t>location</a:t>
            </a:r>
            <a:r>
              <a:rPr lang="en-US" sz="2000" dirty="0"/>
              <a:t>, or </a:t>
            </a:r>
            <a:r>
              <a:rPr lang="en-US" sz="2000" b="1" dirty="0">
                <a:solidFill>
                  <a:schemeClr val="accent1"/>
                </a:solidFill>
              </a:rPr>
              <a:t>pointer</a:t>
            </a:r>
          </a:p>
          <a:p>
            <a:pPr lvl="1"/>
            <a:r>
              <a:rPr lang="en-US" sz="2000" dirty="0"/>
              <a:t>Often expressed in hexadecimal</a:t>
            </a:r>
          </a:p>
          <a:p>
            <a:pPr lvl="1"/>
            <a:endParaRPr lang="en-US" sz="2000" i="1" dirty="0"/>
          </a:p>
          <a:p>
            <a:r>
              <a:rPr lang="en-US" sz="2000" dirty="0"/>
              <a:t>We speak of the </a:t>
            </a:r>
            <a:r>
              <a:rPr lang="en-US" sz="2000" i="1" dirty="0"/>
              <a:t>value</a:t>
            </a:r>
            <a:r>
              <a:rPr lang="en-US" sz="2000" dirty="0"/>
              <a:t> in memory at an address</a:t>
            </a:r>
          </a:p>
          <a:p>
            <a:pPr lvl="1"/>
            <a:r>
              <a:rPr lang="en-US" sz="2000" dirty="0"/>
              <a:t>The value may be a single byte …</a:t>
            </a:r>
          </a:p>
          <a:p>
            <a:pPr lvl="1"/>
            <a:r>
              <a:rPr lang="en-US" sz="2000" dirty="0"/>
              <a:t>… or a multi-byte quantity starting at that address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7117C8-7D37-9749-AEA0-95F245FF2D09}"/>
              </a:ext>
            </a:extLst>
          </p:cNvPr>
          <p:cNvGrpSpPr/>
          <p:nvPr/>
        </p:nvGrpSpPr>
        <p:grpSpPr>
          <a:xfrm>
            <a:off x="6718561" y="1789202"/>
            <a:ext cx="946840" cy="4965063"/>
            <a:chOff x="5943600" y="1435737"/>
            <a:chExt cx="685800" cy="496506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8C4B5DD-0493-C14A-921C-C5082AB2043D}"/>
                </a:ext>
              </a:extLst>
            </p:cNvPr>
            <p:cNvSpPr/>
            <p:nvPr/>
          </p:nvSpPr>
          <p:spPr>
            <a:xfrm>
              <a:off x="5943600" y="594360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17FE9A-BDD4-2844-9A16-BF4038437C05}"/>
                </a:ext>
              </a:extLst>
            </p:cNvPr>
            <p:cNvSpPr/>
            <p:nvPr/>
          </p:nvSpPr>
          <p:spPr>
            <a:xfrm>
              <a:off x="5943600" y="578557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F3CA2C5-7384-EE47-A081-BA52556E6556}"/>
                </a:ext>
              </a:extLst>
            </p:cNvPr>
            <p:cNvSpPr/>
            <p:nvPr/>
          </p:nvSpPr>
          <p:spPr>
            <a:xfrm>
              <a:off x="5943600" y="609600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60D883B-D353-1E44-BD1D-C6DC36982672}"/>
                </a:ext>
              </a:extLst>
            </p:cNvPr>
            <p:cNvSpPr/>
            <p:nvPr/>
          </p:nvSpPr>
          <p:spPr>
            <a:xfrm>
              <a:off x="5943600" y="624840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7B7DA22-3850-1640-99D1-AC65DDEA97F7}"/>
                </a:ext>
              </a:extLst>
            </p:cNvPr>
            <p:cNvSpPr/>
            <p:nvPr/>
          </p:nvSpPr>
          <p:spPr>
            <a:xfrm>
              <a:off x="5943600" y="531876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0BD97FC-9C9C-A743-828A-ED50820AEEC4}"/>
                </a:ext>
              </a:extLst>
            </p:cNvPr>
            <p:cNvSpPr/>
            <p:nvPr/>
          </p:nvSpPr>
          <p:spPr>
            <a:xfrm>
              <a:off x="5943600" y="516073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4457F70-F5D3-7C4F-A1A5-6D7BCC2C4C82}"/>
                </a:ext>
              </a:extLst>
            </p:cNvPr>
            <p:cNvSpPr/>
            <p:nvPr/>
          </p:nvSpPr>
          <p:spPr>
            <a:xfrm>
              <a:off x="5943600" y="547116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38C8A2C-5E50-F34B-A49E-D05BAE13E9FB}"/>
                </a:ext>
              </a:extLst>
            </p:cNvPr>
            <p:cNvSpPr/>
            <p:nvPr/>
          </p:nvSpPr>
          <p:spPr>
            <a:xfrm>
              <a:off x="5943600" y="562356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6EF40FA-8F1D-3E4D-A56C-52F802974DDD}"/>
                </a:ext>
              </a:extLst>
            </p:cNvPr>
            <p:cNvSpPr/>
            <p:nvPr/>
          </p:nvSpPr>
          <p:spPr>
            <a:xfrm>
              <a:off x="5943600" y="470272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1FC551E-C58C-764B-809E-93BF21080DDB}"/>
                </a:ext>
              </a:extLst>
            </p:cNvPr>
            <p:cNvSpPr/>
            <p:nvPr/>
          </p:nvSpPr>
          <p:spPr>
            <a:xfrm>
              <a:off x="5943600" y="4544697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0B4BB7F-FDFC-0145-8682-C82857960BF8}"/>
                </a:ext>
              </a:extLst>
            </p:cNvPr>
            <p:cNvSpPr/>
            <p:nvPr/>
          </p:nvSpPr>
          <p:spPr>
            <a:xfrm>
              <a:off x="5943600" y="485512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C422BBF-D91E-D940-B620-E20785AD7EC3}"/>
                </a:ext>
              </a:extLst>
            </p:cNvPr>
            <p:cNvSpPr/>
            <p:nvPr/>
          </p:nvSpPr>
          <p:spPr>
            <a:xfrm>
              <a:off x="5943600" y="500752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88A6024-650F-F843-B808-C463880D70F5}"/>
                </a:ext>
              </a:extLst>
            </p:cNvPr>
            <p:cNvSpPr/>
            <p:nvPr/>
          </p:nvSpPr>
          <p:spPr>
            <a:xfrm>
              <a:off x="5943600" y="407788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FF2E006-7F82-7643-A818-CBAE6B2DE0DF}"/>
                </a:ext>
              </a:extLst>
            </p:cNvPr>
            <p:cNvSpPr/>
            <p:nvPr/>
          </p:nvSpPr>
          <p:spPr>
            <a:xfrm>
              <a:off x="5943600" y="3919857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ACF8741-5ADB-D94D-BD13-4BE8176476D1}"/>
                </a:ext>
              </a:extLst>
            </p:cNvPr>
            <p:cNvSpPr/>
            <p:nvPr/>
          </p:nvSpPr>
          <p:spPr>
            <a:xfrm>
              <a:off x="5943600" y="423028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F4EE242-931E-5047-B23E-FCB31A38516F}"/>
                </a:ext>
              </a:extLst>
            </p:cNvPr>
            <p:cNvSpPr/>
            <p:nvPr/>
          </p:nvSpPr>
          <p:spPr>
            <a:xfrm>
              <a:off x="5943600" y="438268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D624AD2-F6B9-484F-A5F5-35BA284FAA65}"/>
                </a:ext>
              </a:extLst>
            </p:cNvPr>
            <p:cNvSpPr/>
            <p:nvPr/>
          </p:nvSpPr>
          <p:spPr>
            <a:xfrm>
              <a:off x="5943600" y="345948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DA17944-320D-3E42-A2B0-7D0B0DF1034B}"/>
                </a:ext>
              </a:extLst>
            </p:cNvPr>
            <p:cNvSpPr/>
            <p:nvPr/>
          </p:nvSpPr>
          <p:spPr>
            <a:xfrm>
              <a:off x="5943600" y="330145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0110336-B893-E94C-98DD-5CD7CF294590}"/>
                </a:ext>
              </a:extLst>
            </p:cNvPr>
            <p:cNvSpPr/>
            <p:nvPr/>
          </p:nvSpPr>
          <p:spPr>
            <a:xfrm>
              <a:off x="5943600" y="361188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63E2349-EEB9-2B4B-BBE9-B8E7FEF36B15}"/>
                </a:ext>
              </a:extLst>
            </p:cNvPr>
            <p:cNvSpPr/>
            <p:nvPr/>
          </p:nvSpPr>
          <p:spPr>
            <a:xfrm>
              <a:off x="5943600" y="376428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7E7DE26-A7ED-8A46-816A-9B024ED8A502}"/>
                </a:ext>
              </a:extLst>
            </p:cNvPr>
            <p:cNvSpPr/>
            <p:nvPr/>
          </p:nvSpPr>
          <p:spPr>
            <a:xfrm>
              <a:off x="5943600" y="283464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852F117-8A33-1745-B124-10E896986145}"/>
                </a:ext>
              </a:extLst>
            </p:cNvPr>
            <p:cNvSpPr/>
            <p:nvPr/>
          </p:nvSpPr>
          <p:spPr>
            <a:xfrm>
              <a:off x="5943600" y="2676616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9AA46E1-C700-134C-B362-35AD12536AB3}"/>
                </a:ext>
              </a:extLst>
            </p:cNvPr>
            <p:cNvSpPr/>
            <p:nvPr/>
          </p:nvSpPr>
          <p:spPr>
            <a:xfrm>
              <a:off x="5943600" y="298704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BE79A73-A791-D340-9149-220C36DD2A7D}"/>
                </a:ext>
              </a:extLst>
            </p:cNvPr>
            <p:cNvSpPr/>
            <p:nvPr/>
          </p:nvSpPr>
          <p:spPr>
            <a:xfrm>
              <a:off x="5943600" y="3139440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C08DADC-890B-6940-B1F5-68B6D397FC03}"/>
                </a:ext>
              </a:extLst>
            </p:cNvPr>
            <p:cNvSpPr/>
            <p:nvPr/>
          </p:nvSpPr>
          <p:spPr>
            <a:xfrm>
              <a:off x="5943600" y="221860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82CB93D-8240-EE43-923F-BFF202BF6B83}"/>
                </a:ext>
              </a:extLst>
            </p:cNvPr>
            <p:cNvSpPr/>
            <p:nvPr/>
          </p:nvSpPr>
          <p:spPr>
            <a:xfrm>
              <a:off x="5943600" y="2060577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EB26A73-6421-644D-BEFA-D5E3CB8A7A6C}"/>
                </a:ext>
              </a:extLst>
            </p:cNvPr>
            <p:cNvSpPr/>
            <p:nvPr/>
          </p:nvSpPr>
          <p:spPr>
            <a:xfrm>
              <a:off x="5943600" y="237100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A5F13E7-BE70-4B47-A775-8E9041881F29}"/>
                </a:ext>
              </a:extLst>
            </p:cNvPr>
            <p:cNvSpPr/>
            <p:nvPr/>
          </p:nvSpPr>
          <p:spPr>
            <a:xfrm>
              <a:off x="5943600" y="252340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85A0EC9F-7C3F-F34B-AD3C-41547F1C90FE}"/>
                </a:ext>
              </a:extLst>
            </p:cNvPr>
            <p:cNvSpPr/>
            <p:nvPr/>
          </p:nvSpPr>
          <p:spPr>
            <a:xfrm>
              <a:off x="5943600" y="159376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1768E05-C3B1-6044-8274-E819D5E491FC}"/>
                </a:ext>
              </a:extLst>
            </p:cNvPr>
            <p:cNvSpPr/>
            <p:nvPr/>
          </p:nvSpPr>
          <p:spPr>
            <a:xfrm>
              <a:off x="5943600" y="1435737"/>
              <a:ext cx="685800" cy="152400"/>
            </a:xfrm>
            <a:prstGeom prst="rect">
              <a:avLst/>
            </a:prstGeom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EADC9C3-655B-F74D-9FA1-70699E455A16}"/>
                </a:ext>
              </a:extLst>
            </p:cNvPr>
            <p:cNvSpPr/>
            <p:nvPr/>
          </p:nvSpPr>
          <p:spPr>
            <a:xfrm>
              <a:off x="5943600" y="174616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6C0527E-F6A5-D245-A166-3E6264F716C0}"/>
                </a:ext>
              </a:extLst>
            </p:cNvPr>
            <p:cNvSpPr/>
            <p:nvPr/>
          </p:nvSpPr>
          <p:spPr>
            <a:xfrm>
              <a:off x="5943600" y="1898561"/>
              <a:ext cx="685800" cy="1524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8F68B3A-D0CA-7B41-8E39-5D8FF8245EA5}"/>
              </a:ext>
            </a:extLst>
          </p:cNvPr>
          <p:cNvGrpSpPr/>
          <p:nvPr/>
        </p:nvGrpSpPr>
        <p:grpSpPr>
          <a:xfrm>
            <a:off x="6458706" y="2863397"/>
            <a:ext cx="312647" cy="4056158"/>
            <a:chOff x="6458706" y="2863397"/>
            <a:chExt cx="312647" cy="405615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B552C8-2004-9945-8A4B-6F17E473BC89}"/>
                </a:ext>
              </a:extLst>
            </p:cNvPr>
            <p:cNvSpPr txBox="1"/>
            <p:nvPr/>
          </p:nvSpPr>
          <p:spPr>
            <a:xfrm>
              <a:off x="6463255" y="6581001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D8DFBB1-5DAB-EC4A-AA05-8A1243260257}"/>
                </a:ext>
              </a:extLst>
            </p:cNvPr>
            <p:cNvSpPr txBox="1"/>
            <p:nvPr/>
          </p:nvSpPr>
          <p:spPr>
            <a:xfrm>
              <a:off x="6458706" y="5342512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F42169-7BC0-E642-B704-1ADA08DF8E07}"/>
                </a:ext>
              </a:extLst>
            </p:cNvPr>
            <p:cNvSpPr txBox="1"/>
            <p:nvPr/>
          </p:nvSpPr>
          <p:spPr>
            <a:xfrm>
              <a:off x="6458706" y="4123137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2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FC8ADA-C560-9047-9815-8C605566F5F9}"/>
                </a:ext>
              </a:extLst>
            </p:cNvPr>
            <p:cNvSpPr txBox="1"/>
            <p:nvPr/>
          </p:nvSpPr>
          <p:spPr>
            <a:xfrm>
              <a:off x="6458706" y="2863397"/>
              <a:ext cx="3080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Courier" pitchFamily="2" charset="0"/>
                </a:rPr>
                <a:t>3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9C122BC-4C53-D64C-A167-D1B80AFC5A08}"/>
              </a:ext>
            </a:extLst>
          </p:cNvPr>
          <p:cNvGrpSpPr/>
          <p:nvPr/>
        </p:nvGrpSpPr>
        <p:grpSpPr>
          <a:xfrm>
            <a:off x="6718561" y="1754511"/>
            <a:ext cx="946840" cy="4999754"/>
            <a:chOff x="5943600" y="1401046"/>
            <a:chExt cx="685800" cy="4999754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732F3AC-1B8D-6A43-BB51-B1A225CB68AF}"/>
                </a:ext>
              </a:extLst>
            </p:cNvPr>
            <p:cNvSpPr/>
            <p:nvPr/>
          </p:nvSpPr>
          <p:spPr>
            <a:xfrm>
              <a:off x="5943600" y="5159921"/>
              <a:ext cx="685800" cy="124087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01101100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0FA4729-7B0D-8349-BCFF-6B838763F26B}"/>
                </a:ext>
              </a:extLst>
            </p:cNvPr>
            <p:cNvSpPr/>
            <p:nvPr/>
          </p:nvSpPr>
          <p:spPr>
            <a:xfrm>
              <a:off x="5943600" y="3916680"/>
              <a:ext cx="685800" cy="124324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01010011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A7DB9088-8FA1-674C-A73B-C73CE872F137}"/>
                </a:ext>
              </a:extLst>
            </p:cNvPr>
            <p:cNvSpPr/>
            <p:nvPr/>
          </p:nvSpPr>
          <p:spPr>
            <a:xfrm>
              <a:off x="5943600" y="2675801"/>
              <a:ext cx="685800" cy="124087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11010001</a:t>
              </a: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0C0E398B-CA1D-7249-9C74-7A174FD8EE14}"/>
                </a:ext>
              </a:extLst>
            </p:cNvPr>
            <p:cNvSpPr/>
            <p:nvPr/>
          </p:nvSpPr>
          <p:spPr>
            <a:xfrm>
              <a:off x="5943600" y="1401046"/>
              <a:ext cx="685800" cy="127475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Courier" pitchFamily="2" charset="0"/>
                </a:rPr>
                <a:t>00110111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20CD7C0-4D13-3847-B007-E2B4A338E034}"/>
              </a:ext>
            </a:extLst>
          </p:cNvPr>
          <p:cNvGrpSpPr/>
          <p:nvPr/>
        </p:nvGrpSpPr>
        <p:grpSpPr>
          <a:xfrm>
            <a:off x="3124200" y="1467597"/>
            <a:ext cx="736099" cy="413534"/>
            <a:chOff x="3124200" y="1467597"/>
            <a:chExt cx="736099" cy="413534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6B41563-98ED-A445-A0C1-8AAEE57A7773}"/>
                </a:ext>
              </a:extLst>
            </p:cNvPr>
            <p:cNvSpPr/>
            <p:nvPr/>
          </p:nvSpPr>
          <p:spPr>
            <a:xfrm>
              <a:off x="3124200" y="1467597"/>
              <a:ext cx="73609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bytes</a:t>
              </a:r>
            </a:p>
          </p:txBody>
        </p: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7A3D6E9-EB5C-304B-8C8E-519CE9A624C1}"/>
                </a:ext>
              </a:extLst>
            </p:cNvPr>
            <p:cNvCxnSpPr/>
            <p:nvPr/>
          </p:nvCxnSpPr>
          <p:spPr>
            <a:xfrm>
              <a:off x="3225549" y="1881131"/>
              <a:ext cx="533400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82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9D1D-DAD3-5E42-8A77-1451E596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Binary Numbers</a:t>
            </a:r>
          </a:p>
        </p:txBody>
      </p:sp>
      <p:pic>
        <p:nvPicPr>
          <p:cNvPr id="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A9D02D0-F72A-2D4E-BED6-74F3893509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071294"/>
            <a:ext cx="247632" cy="22101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1B8456-0BAB-6346-8332-06DB1307E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326708"/>
              </p:ext>
            </p:extLst>
          </p:nvPr>
        </p:nvGraphicFramePr>
        <p:xfrm>
          <a:off x="762000" y="1675987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70D1D84-05C6-814F-9777-E02BB4284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180951"/>
              </p:ext>
            </p:extLst>
          </p:nvPr>
        </p:nvGraphicFramePr>
        <p:xfrm>
          <a:off x="762000" y="4525423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C8BE963-F1EB-3A46-9985-39AE47D78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03268"/>
              </p:ext>
            </p:extLst>
          </p:nvPr>
        </p:nvGraphicFramePr>
        <p:xfrm>
          <a:off x="762000" y="526796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C904DFE-0BF1-164A-A8C9-47B83A529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42119"/>
              </p:ext>
            </p:extLst>
          </p:nvPr>
        </p:nvGraphicFramePr>
        <p:xfrm>
          <a:off x="762000" y="6010497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22671394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554603212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52044586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625063550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514" name="Picture 513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4990835F-D0F9-6549-93DE-86112750E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3900"/>
            <a:ext cx="1244600" cy="1955800"/>
          </a:xfrm>
          <a:prstGeom prst="rect">
            <a:avLst/>
          </a:prstGeom>
        </p:spPr>
      </p:pic>
      <p:pic>
        <p:nvPicPr>
          <p:cNvPr id="516" name="Picture 515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4ADD8B64-E29F-C94A-901D-C297ABC2E8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2543847"/>
            <a:ext cx="1153582" cy="1282700"/>
          </a:xfrm>
          <a:prstGeom prst="rect">
            <a:avLst/>
          </a:prstGeom>
        </p:spPr>
      </p:pic>
      <p:pic>
        <p:nvPicPr>
          <p:cNvPr id="518" name="Picture 517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E431F9D3-A7EB-A343-82F8-85C2738F75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2625826"/>
            <a:ext cx="823840" cy="1155700"/>
          </a:xfrm>
          <a:prstGeom prst="rect">
            <a:avLst/>
          </a:prstGeom>
        </p:spPr>
      </p:pic>
      <p:pic>
        <p:nvPicPr>
          <p:cNvPr id="520" name="Picture 519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A8DE58DB-130B-8745-8774-D4952C52BA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2648656"/>
            <a:ext cx="685800" cy="1028700"/>
          </a:xfrm>
          <a:prstGeom prst="rect">
            <a:avLst/>
          </a:prstGeom>
        </p:spPr>
      </p:pic>
      <p:pic>
        <p:nvPicPr>
          <p:cNvPr id="522" name="Picture 521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339FAA2C-381A-134A-8262-7E61034FAB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2851600"/>
            <a:ext cx="622300" cy="660400"/>
          </a:xfrm>
          <a:prstGeom prst="rect">
            <a:avLst/>
          </a:prstGeom>
        </p:spPr>
      </p:pic>
      <p:pic>
        <p:nvPicPr>
          <p:cNvPr id="524" name="Picture 523" descr="A close up of a box&#10;&#10;Description automatically generated">
            <a:extLst>
              <a:ext uri="{FF2B5EF4-FFF2-40B4-BE49-F238E27FC236}">
                <a16:creationId xmlns:a16="http://schemas.microsoft.com/office/drawing/2014/main" id="{09EDD33F-1367-6342-A290-3A73272DC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2870650"/>
            <a:ext cx="495300" cy="622300"/>
          </a:xfrm>
          <a:prstGeom prst="rect">
            <a:avLst/>
          </a:prstGeom>
        </p:spPr>
      </p:pic>
      <p:pic>
        <p:nvPicPr>
          <p:cNvPr id="526" name="Picture 525" descr="A close up of a box&#10;&#10;Description automatically generated">
            <a:extLst>
              <a:ext uri="{FF2B5EF4-FFF2-40B4-BE49-F238E27FC236}">
                <a16:creationId xmlns:a16="http://schemas.microsoft.com/office/drawing/2014/main" id="{D0B8082A-2D52-534C-BBDF-B2B4F8D4B6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908750"/>
            <a:ext cx="3937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8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Signed Integers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Option 1: sign-magnitude</a:t>
                </a:r>
              </a:p>
              <a:p>
                <a:pPr lvl="1"/>
                <a:r>
                  <a:rPr lang="en-US" dirty="0"/>
                  <a:t>One bit for sign; interpret rest as magnitude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𝑆𝑖𝑔𝑛𝑒𝑑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sup>
                        </m:sSup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  <a:blipFill>
                <a:blip r:embed="rId3"/>
                <a:stretch>
                  <a:fillRect l="-772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E5E5CDC-A23F-7648-A3D0-6593BFB5F9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908108"/>
            <a:ext cx="247632" cy="22101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AC8156-F933-4343-834D-D4072DA22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994140"/>
              </p:ext>
            </p:extLst>
          </p:nvPr>
        </p:nvGraphicFramePr>
        <p:xfrm>
          <a:off x="762000" y="2769262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+/-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74EF224-C890-A84B-AC00-D36BEBA91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164468"/>
              </p:ext>
            </p:extLst>
          </p:nvPr>
        </p:nvGraphicFramePr>
        <p:xfrm>
          <a:off x="762000" y="48006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61FBA4-BB5B-A84A-B717-83F63C395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84090"/>
              </p:ext>
            </p:extLst>
          </p:nvPr>
        </p:nvGraphicFramePr>
        <p:xfrm>
          <a:off x="762000" y="563541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B57ABB66-DC4C-5C4C-AAD1-60DB2D604B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3380661"/>
            <a:ext cx="1153582" cy="1282700"/>
          </a:xfrm>
          <a:prstGeom prst="rect">
            <a:avLst/>
          </a:prstGeom>
        </p:spPr>
      </p:pic>
      <p:pic>
        <p:nvPicPr>
          <p:cNvPr id="22" name="Picture 21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DB0DD222-4B7C-1F48-9D52-D636D618D9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3462640"/>
            <a:ext cx="823840" cy="1155700"/>
          </a:xfrm>
          <a:prstGeom prst="rect">
            <a:avLst/>
          </a:prstGeom>
        </p:spPr>
      </p:pic>
      <p:pic>
        <p:nvPicPr>
          <p:cNvPr id="23" name="Picture 22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086187A2-9998-B841-B1B3-0B03AE508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3485470"/>
            <a:ext cx="685800" cy="1028700"/>
          </a:xfrm>
          <a:prstGeom prst="rect">
            <a:avLst/>
          </a:prstGeom>
        </p:spPr>
      </p:pic>
      <p:pic>
        <p:nvPicPr>
          <p:cNvPr id="24" name="Picture 23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FE095A0E-1B4A-0742-A9B9-A08FE763DF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3688414"/>
            <a:ext cx="622300" cy="660400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E333B514-20D1-4B4B-8193-2310B292B9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3707464"/>
            <a:ext cx="495300" cy="622300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8AAFD181-AACA-E444-8BD5-A3D30C85DF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745564"/>
            <a:ext cx="393700" cy="5461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AD91753-B049-DF40-B97B-39D814579D0E}"/>
              </a:ext>
            </a:extLst>
          </p:cNvPr>
          <p:cNvSpPr txBox="1"/>
          <p:nvPr/>
        </p:nvSpPr>
        <p:spPr>
          <a:xfrm>
            <a:off x="1082854" y="3425105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-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A43CC6-F69A-4F44-6FF0-2FD4228CD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169064"/>
              </p:ext>
            </p:extLst>
          </p:nvPr>
        </p:nvGraphicFramePr>
        <p:xfrm>
          <a:off x="762000" y="6467539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55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Signed Integers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400"/>
                  </a:spcBef>
                </a:pPr>
                <a:r>
                  <a:rPr lang="en-US" dirty="0"/>
                  <a:t>Option 2: excess-K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Choose a positive K in the middle of the unsigned range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𝑆𝑖𝑔𝑛𝑒𝑑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  <a:blipFill>
                <a:blip r:embed="rId3"/>
                <a:stretch>
                  <a:fillRect l="-772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E5E5CDC-A23F-7648-A3D0-6593BFB5F9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68" y="3908108"/>
            <a:ext cx="247632" cy="22101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AC8156-F933-4343-834D-D4072DA22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497053"/>
              </p:ext>
            </p:extLst>
          </p:nvPr>
        </p:nvGraphicFramePr>
        <p:xfrm>
          <a:off x="0" y="2769262"/>
          <a:ext cx="906779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533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178852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-128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B57ABB66-DC4C-5C4C-AAD1-60DB2D604B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066800" y="3380661"/>
            <a:ext cx="1153582" cy="1282700"/>
          </a:xfrm>
          <a:prstGeom prst="rect">
            <a:avLst/>
          </a:prstGeom>
        </p:spPr>
      </p:pic>
      <p:pic>
        <p:nvPicPr>
          <p:cNvPr id="22" name="Picture 21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DB0DD222-4B7C-1F48-9D52-D636D618D9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209800" y="3462640"/>
            <a:ext cx="823840" cy="1155700"/>
          </a:xfrm>
          <a:prstGeom prst="rect">
            <a:avLst/>
          </a:prstGeom>
        </p:spPr>
      </p:pic>
      <p:pic>
        <p:nvPicPr>
          <p:cNvPr id="23" name="Picture 22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086187A2-9998-B841-B1B3-0B03AE5086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24" y="3485470"/>
            <a:ext cx="685800" cy="1028700"/>
          </a:xfrm>
          <a:prstGeom prst="rect">
            <a:avLst/>
          </a:prstGeom>
        </p:spPr>
      </p:pic>
      <p:pic>
        <p:nvPicPr>
          <p:cNvPr id="24" name="Picture 23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FE095A0E-1B4A-0742-A9B9-A08FE763DF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947" y="3688414"/>
            <a:ext cx="622300" cy="660400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E333B514-20D1-4B4B-8193-2310B292B9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532" y="3707464"/>
            <a:ext cx="495300" cy="622300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8AAFD181-AACA-E444-8BD5-A3D30C85DF4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745564"/>
            <a:ext cx="393700" cy="546100"/>
          </a:xfrm>
          <a:prstGeom prst="rect">
            <a:avLst/>
          </a:prstGeom>
        </p:spPr>
      </p:pic>
      <p:pic>
        <p:nvPicPr>
          <p:cNvPr id="19" name="Picture 18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3958709D-48A6-1343-80FB-FC0D2861FA1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00" y="3103780"/>
            <a:ext cx="1084099" cy="1703584"/>
          </a:xfrm>
          <a:prstGeom prst="rect">
            <a:avLst/>
          </a:prstGeom>
        </p:spPr>
      </p:pic>
      <p:pic>
        <p:nvPicPr>
          <p:cNvPr id="20" name="Picture 19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BDF04A49-A53C-A242-8B92-80D26C3E99A1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5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166821"/>
            <a:ext cx="1084099" cy="170358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0423770-FC87-DA3B-E9A1-EBDC0AECF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558099"/>
              </p:ext>
            </p:extLst>
          </p:nvPr>
        </p:nvGraphicFramePr>
        <p:xfrm>
          <a:off x="0" y="48006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418893-30B7-EBBA-405A-D447ACB71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975248"/>
              </p:ext>
            </p:extLst>
          </p:nvPr>
        </p:nvGraphicFramePr>
        <p:xfrm>
          <a:off x="0" y="563541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FAEF19-4C2A-EBE2-2B47-6A16E449A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558333"/>
              </p:ext>
            </p:extLst>
          </p:nvPr>
        </p:nvGraphicFramePr>
        <p:xfrm>
          <a:off x="0" y="6467539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0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Signed Integers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Option 3: two’s complement</a:t>
                </a:r>
              </a:p>
              <a:p>
                <a:pPr lvl="1"/>
                <a:r>
                  <a:rPr lang="en-US" dirty="0"/>
                  <a:t>Like unsigned, except the high-order contribution is </a:t>
                </a:r>
                <a:r>
                  <a:rPr lang="en-US" i="1" dirty="0"/>
                  <a:t>negative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𝑆𝑖𝑔𝑛𝑒𝑑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en-US" b="0" i="1" dirty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  <a:blipFill>
                <a:blip r:embed="rId2"/>
                <a:stretch>
                  <a:fillRect l="-772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E5E5CDC-A23F-7648-A3D0-6593BFB5F9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882046"/>
            <a:ext cx="247632" cy="22101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AC8156-F933-4343-834D-D4072DA22A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435722"/>
              </p:ext>
            </p:extLst>
          </p:nvPr>
        </p:nvGraphicFramePr>
        <p:xfrm>
          <a:off x="762000" y="27432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-128 (-2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B57ABB66-DC4C-5C4C-AAD1-60DB2D604B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3354599"/>
            <a:ext cx="1153582" cy="1282700"/>
          </a:xfrm>
          <a:prstGeom prst="rect">
            <a:avLst/>
          </a:prstGeom>
        </p:spPr>
      </p:pic>
      <p:pic>
        <p:nvPicPr>
          <p:cNvPr id="22" name="Picture 21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DB0DD222-4B7C-1F48-9D52-D636D618D9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3436578"/>
            <a:ext cx="823840" cy="1155700"/>
          </a:xfrm>
          <a:prstGeom prst="rect">
            <a:avLst/>
          </a:prstGeom>
        </p:spPr>
      </p:pic>
      <p:pic>
        <p:nvPicPr>
          <p:cNvPr id="23" name="Picture 22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086187A2-9998-B841-B1B3-0B03AE508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3459408"/>
            <a:ext cx="685800" cy="1028700"/>
          </a:xfrm>
          <a:prstGeom prst="rect">
            <a:avLst/>
          </a:prstGeom>
        </p:spPr>
      </p:pic>
      <p:pic>
        <p:nvPicPr>
          <p:cNvPr id="24" name="Picture 23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FE095A0E-1B4A-0742-A9B9-A08FE763D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3662352"/>
            <a:ext cx="622300" cy="660400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E333B514-20D1-4B4B-8193-2310B292B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3681402"/>
            <a:ext cx="495300" cy="622300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8AAFD181-AACA-E444-8BD5-A3D30C85DF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719502"/>
            <a:ext cx="393700" cy="546100"/>
          </a:xfrm>
          <a:prstGeom prst="rect">
            <a:avLst/>
          </a:prstGeom>
        </p:spPr>
      </p:pic>
      <p:pic>
        <p:nvPicPr>
          <p:cNvPr id="19" name="Picture 18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94D31AA2-B093-8D47-B2BA-5AD7E6C2530D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121966"/>
            <a:ext cx="1084099" cy="170358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72D002-F602-681D-829C-D5616CD91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633630"/>
              </p:ext>
            </p:extLst>
          </p:nvPr>
        </p:nvGraphicFramePr>
        <p:xfrm>
          <a:off x="762000" y="48006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F76AFD-30BE-ED35-012E-49E0777F2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738556"/>
              </p:ext>
            </p:extLst>
          </p:nvPr>
        </p:nvGraphicFramePr>
        <p:xfrm>
          <a:off x="762000" y="563541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391B187-7D2F-ED60-4211-2C78A2D98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26402"/>
              </p:ext>
            </p:extLst>
          </p:nvPr>
        </p:nvGraphicFramePr>
        <p:xfrm>
          <a:off x="762000" y="6467539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62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Two’s Complement Signed Integers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3000"/>
              </a:spcBef>
            </a:pPr>
            <a:r>
              <a:rPr lang="en-US" dirty="0"/>
              <a:t>“Signed” does not mean “negative”</a:t>
            </a:r>
          </a:p>
          <a:p>
            <a:pPr>
              <a:spcBef>
                <a:spcPts val="3000"/>
              </a:spcBef>
            </a:pPr>
            <a:r>
              <a:rPr lang="en-US" dirty="0"/>
              <a:t>High order bit is the </a:t>
            </a:r>
            <a:r>
              <a:rPr lang="en-US" i="1" dirty="0"/>
              <a:t>sign bit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To negate, complement all the bits and add 1</a:t>
            </a:r>
          </a:p>
          <a:p>
            <a:pPr>
              <a:spcBef>
                <a:spcPts val="3000"/>
              </a:spcBef>
            </a:pPr>
            <a:r>
              <a:rPr lang="en-US" dirty="0"/>
              <a:t>Arithmetic is the same as unsigned—same circuitry</a:t>
            </a:r>
          </a:p>
          <a:p>
            <a:pPr>
              <a:spcBef>
                <a:spcPts val="3000"/>
              </a:spcBef>
            </a:pPr>
            <a:r>
              <a:rPr lang="en-US" dirty="0"/>
              <a:t>(Error conditions and comparisons are different)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8A23-CA12-3F48-9046-12004E12C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Three-bit integers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A7A317-011F-8647-A11F-166445EE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8</a:t>
            </a:fld>
            <a:endParaRPr lang="en-US">
              <a:solidFill>
                <a:srgbClr val="297FD5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02E17F-80F3-CC46-8D28-6CE3EBC3C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49400"/>
            <a:ext cx="8045450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85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15AC-508D-EC4A-9F0E-180D8852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Signed Numbers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4638DFF-40B5-2D49-9DF8-0105EB5112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71861"/>
              </p:ext>
            </p:extLst>
          </p:nvPr>
        </p:nvGraphicFramePr>
        <p:xfrm>
          <a:off x="457200" y="2184400"/>
          <a:ext cx="8229600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184254177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3323527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86028444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846949038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39731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8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TMax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0x7FFFFFFF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0x7FFFFFFFFFFFFFFF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6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0x8000000000000000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83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0x0000000000000000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8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0xFFFFFFFF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0xFFFFFFFFFFFFFFFF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75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433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Signed Integers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Assume an 8 bit (1 byte) signed integer representation:</a:t>
            </a:r>
          </a:p>
          <a:p>
            <a:pPr lvl="1"/>
            <a:r>
              <a:rPr lang="en-US" dirty="0"/>
              <a:t>What is the binary representation for 47?</a:t>
            </a:r>
          </a:p>
          <a:p>
            <a:pPr lvl="1"/>
            <a:r>
              <a:rPr lang="en-US" dirty="0"/>
              <a:t>What is the binary representation for -47?</a:t>
            </a:r>
          </a:p>
          <a:p>
            <a:pPr lvl="1"/>
            <a:r>
              <a:rPr lang="en-US" dirty="0"/>
              <a:t>What is the number represented by 10000110?</a:t>
            </a:r>
          </a:p>
          <a:p>
            <a:pPr lvl="1"/>
            <a:r>
              <a:rPr lang="en-US" dirty="0"/>
              <a:t>What is the number represented by 00100101?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99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DCEC-4199-A943-8627-17E29266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 between Numeric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55EED-BA35-814E-B557-F3FE1494F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Casting from shorter to longer types preserves the value</a:t>
            </a:r>
          </a:p>
          <a:p>
            <a:endParaRPr lang="en-US" dirty="0"/>
          </a:p>
          <a:p>
            <a:r>
              <a:rPr lang="en-US" dirty="0"/>
              <a:t>Casting from longer to shorter types drops the high-order bits</a:t>
            </a:r>
          </a:p>
          <a:p>
            <a:endParaRPr lang="en-US" dirty="0"/>
          </a:p>
          <a:p>
            <a:r>
              <a:rPr lang="en-US" dirty="0"/>
              <a:t>Casting between signed/unsigned types preserves the bits (it just changes the interpretation)</a:t>
            </a:r>
          </a:p>
          <a:p>
            <a:endParaRPr lang="en-US" dirty="0"/>
          </a:p>
          <a:p>
            <a:r>
              <a:rPr lang="en-US" dirty="0"/>
              <a:t>Implicit casting occurs in assignments and parameter lists. In mixed expressions, signed values are implicitly cast to unsigned</a:t>
            </a:r>
          </a:p>
          <a:p>
            <a:pPr lvl="2"/>
            <a:r>
              <a:rPr lang="en-US" dirty="0"/>
              <a:t>Source of many errors!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4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D20C-9548-CE40-8715-72040DF37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2: Casting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FBDA0-D02B-CB41-9142-073FA7914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76800"/>
          </a:xfrm>
        </p:spPr>
        <p:txBody>
          <a:bodyPr/>
          <a:lstStyle/>
          <a:p>
            <a:r>
              <a:rPr lang="en-US" dirty="0"/>
              <a:t>Assume you have a machine with 6-bit integers/3-bit shorts</a:t>
            </a:r>
          </a:p>
          <a:p>
            <a:r>
              <a:rPr lang="en-US" dirty="0"/>
              <a:t>Assume variables: </a:t>
            </a:r>
            <a:r>
              <a:rPr lang="en-US" dirty="0">
                <a:latin typeface="Courier" pitchFamily="2" charset="0"/>
              </a:rPr>
              <a:t>int x = -17; short </a:t>
            </a:r>
            <a:r>
              <a:rPr lang="en-US" dirty="0" err="1">
                <a:latin typeface="Courier" pitchFamily="2" charset="0"/>
              </a:rPr>
              <a:t>sy</a:t>
            </a:r>
            <a:r>
              <a:rPr lang="en-US" dirty="0">
                <a:latin typeface="Courier" pitchFamily="2" charset="0"/>
              </a:rPr>
              <a:t> = -3;</a:t>
            </a:r>
          </a:p>
          <a:p>
            <a:r>
              <a:rPr lang="en-US" dirty="0"/>
              <a:t>Complete the following table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3E468AA-5B88-B441-8D11-515D85B294C3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34290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83384003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4549818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241981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Decimal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9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2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0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(unsigned int)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6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(int) </a:t>
                      </a:r>
                      <a:r>
                        <a:rPr lang="en-US" dirty="0" err="1"/>
                        <a:t>sy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51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(short) x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961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206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6BC79-ACD0-3C47-925F-6E7CF6D3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Use Unsigned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230360-A8CE-A94C-B026-075BD05F0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4A66AC"/>
                </a:solidFill>
              </a:rPr>
              <a:pPr/>
              <a:t>13</a:t>
            </a:fld>
            <a:endParaRPr lang="en-US" dirty="0">
              <a:solidFill>
                <a:srgbClr val="4A66AC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8C0D0-EBAB-8E4A-B686-4E6F17B5D5A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Rarely</a:t>
            </a:r>
          </a:p>
          <a:p>
            <a:r>
              <a:rPr lang="en-US" dirty="0"/>
              <a:t>When doing multi-precision arithmetic, or when you need an extra bit of range … but be careful!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CE2F14-0027-BE48-B526-D8DD6E3CD83B}"/>
              </a:ext>
            </a:extLst>
          </p:cNvPr>
          <p:cNvSpPr txBox="1"/>
          <p:nvPr/>
        </p:nvSpPr>
        <p:spPr>
          <a:xfrm>
            <a:off x="2480722" y="3115270"/>
            <a:ext cx="4320413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unsigned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= cnt-2;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&gt;= 0;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--){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a[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] += a[i+1];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766656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9DF0-4A6E-354C-9FF2-D3791602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Logic Unit (ALU)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24F47-09A7-D646-9108-0A8334DE0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circuit that performs bitwise operations and arithmetic on integer binary types</a:t>
            </a:r>
          </a:p>
        </p:txBody>
      </p:sp>
      <p:pic>
        <p:nvPicPr>
          <p:cNvPr id="5" name="Picture 4" descr="A close up of a clock&#10;&#10;Description automatically generated">
            <a:extLst>
              <a:ext uri="{FF2B5EF4-FFF2-40B4-BE49-F238E27FC236}">
                <a16:creationId xmlns:a16="http://schemas.microsoft.com/office/drawing/2014/main" id="{DF64B43E-75D4-8E40-A117-947DFC766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1" y="3048000"/>
            <a:ext cx="401781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00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119063" indent="-119063"/>
            <a:r>
              <a:rPr lang="en-US" dirty="0"/>
              <a:t>Bitwise vs Logical Operations in C</a:t>
            </a:r>
          </a:p>
        </p:txBody>
      </p:sp>
      <p:sp>
        <p:nvSpPr>
          <p:cNvPr id="60421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463040"/>
            <a:ext cx="8229600" cy="4937760"/>
          </a:xfrm>
        </p:spPr>
        <p:txBody>
          <a:bodyPr>
            <a:normAutofit/>
          </a:bodyPr>
          <a:lstStyle/>
          <a:p>
            <a:pPr eaLnBrk="1" hangingPunct="1">
              <a:spcBef>
                <a:spcPts val="3000"/>
              </a:spcBef>
            </a:pPr>
            <a:r>
              <a:rPr lang="en-US" dirty="0">
                <a:sym typeface="Monaco" charset="0"/>
              </a:rPr>
              <a:t>Bitwise Operators    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|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~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^</a:t>
            </a:r>
            <a:r>
              <a:rPr lang="en-US" dirty="0"/>
              <a:t> </a:t>
            </a:r>
          </a:p>
          <a:p>
            <a:pPr marL="552450" lvl="1" eaLnBrk="1" hangingPunct="1"/>
            <a:r>
              <a:rPr lang="en-US" dirty="0"/>
              <a:t>View arguments as bit vectors</a:t>
            </a:r>
          </a:p>
          <a:p>
            <a:pPr marL="552450" lvl="1" eaLnBrk="1" hangingPunct="1"/>
            <a:r>
              <a:rPr lang="en-US" dirty="0"/>
              <a:t>operations applied bit-wise in parallel</a:t>
            </a:r>
          </a:p>
          <a:p>
            <a:pPr>
              <a:spcBef>
                <a:spcPts val="3000"/>
              </a:spcBef>
            </a:pPr>
            <a:r>
              <a:rPr lang="en-US" dirty="0"/>
              <a:t>Logical Operators    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&amp;&amp;, ||, !</a:t>
            </a:r>
            <a:endParaRPr lang="en-US" dirty="0">
              <a:latin typeface="Monaco" charset="0"/>
              <a:sym typeface="Monaco" charset="0"/>
            </a:endParaRPr>
          </a:p>
          <a:p>
            <a:pPr marL="563880" lvl="1"/>
            <a:r>
              <a:rPr lang="en-US" dirty="0"/>
              <a:t>View 0 as “False”</a:t>
            </a:r>
          </a:p>
          <a:p>
            <a:pPr marL="563880" lvl="1"/>
            <a:r>
              <a:rPr lang="en-US" dirty="0"/>
              <a:t>View anything nonzero as “True”</a:t>
            </a:r>
          </a:p>
          <a:p>
            <a:pPr marL="563880" lvl="1"/>
            <a:r>
              <a:rPr lang="en-US" dirty="0"/>
              <a:t>Always return 0 or 1</a:t>
            </a:r>
          </a:p>
          <a:p>
            <a:pPr marL="563880" lvl="1"/>
            <a:r>
              <a:rPr lang="en-US" dirty="0">
                <a:solidFill>
                  <a:srgbClr val="FF0000"/>
                </a:solidFill>
              </a:rPr>
              <a:t>Early termination</a:t>
            </a:r>
          </a:p>
          <a:p>
            <a:pPr marL="563880"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Shift operators    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&lt;&lt;, &gt;&gt; 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Left shift fills with zeros</a:t>
            </a:r>
          </a:p>
          <a:p>
            <a:pPr marL="552450" lvl="1"/>
            <a:r>
              <a:rPr lang="en-US" dirty="0"/>
              <a:t>For signed integers, right shift is arithmetic (fills with high-order bit)</a:t>
            </a:r>
          </a:p>
          <a:p>
            <a:pPr marL="289560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222500" y="3683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5010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9063" indent="-119063"/>
            <a:r>
              <a:rPr lang="en-US" dirty="0"/>
              <a:t>Exercise 3: Bitwise vs Logical Operations</a:t>
            </a:r>
          </a:p>
        </p:txBody>
      </p:sp>
      <p:sp>
        <p:nvSpPr>
          <p:cNvPr id="61445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386840"/>
            <a:ext cx="8229600" cy="5166360"/>
          </a:xfrm>
        </p:spPr>
        <p:txBody>
          <a:bodyPr>
            <a:normAutofit/>
          </a:bodyPr>
          <a:lstStyle/>
          <a:p>
            <a:r>
              <a:rPr lang="en-US" dirty="0"/>
              <a:t>Assume signed char data type (one byte)</a:t>
            </a:r>
          </a:p>
          <a:p>
            <a:pPr marL="552450" lvl="1"/>
            <a:endParaRPr lang="en-US" sz="1800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~(-30) </a:t>
            </a: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!(-30)</a:t>
            </a:r>
          </a:p>
          <a:p>
            <a:pPr marL="552450" lvl="1"/>
            <a:endParaRPr lang="en-US" sz="1800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552450"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&amp;  21 </a:t>
            </a:r>
          </a:p>
          <a:p>
            <a:pPr marL="552450" lvl="1" eaLnBrk="1" hangingPunct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&amp;&amp; 21</a:t>
            </a:r>
          </a:p>
          <a:p>
            <a:pPr marL="552450" lvl="1" eaLnBrk="1" hangingPunct="1"/>
            <a:endParaRPr lang="en-US" sz="1800" dirty="0">
              <a:latin typeface="Monaco" charset="0"/>
              <a:sym typeface="Monaco" charset="0"/>
            </a:endParaRPr>
          </a:p>
          <a:p>
            <a:pPr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&lt;&lt; 2</a:t>
            </a:r>
          </a:p>
          <a:p>
            <a:pPr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&gt;&gt; 2</a:t>
            </a:r>
          </a:p>
          <a:p>
            <a:pPr lvl="1"/>
            <a:r>
              <a:rPr lang="en-US" sz="1800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21 &gt;&gt; 2</a:t>
            </a:r>
          </a:p>
          <a:p>
            <a:pPr marL="552450" lvl="1" eaLnBrk="1" hangingPunct="1"/>
            <a:endParaRPr lang="en-US" sz="1800" dirty="0">
              <a:latin typeface="Monaco" charset="0"/>
              <a:sym typeface="Monaco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017244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+ -3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27486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Exactly the same as unsigned numbers!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3124200" y="2820769"/>
            <a:ext cx="2294282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+ 1 1 0 1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935D0-4EB0-5849-9EF3-5EDD62C4BD46}"/>
              </a:ext>
            </a:extLst>
          </p:cNvPr>
          <p:cNvSpPr txBox="1"/>
          <p:nvPr/>
        </p:nvSpPr>
        <p:spPr>
          <a:xfrm>
            <a:off x="4833064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C5853-351C-7F4C-BE5E-33C1AF231A1E}"/>
              </a:ext>
            </a:extLst>
          </p:cNvPr>
          <p:cNvSpPr txBox="1"/>
          <p:nvPr/>
        </p:nvSpPr>
        <p:spPr>
          <a:xfrm>
            <a:off x="4462088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1D831-E4F6-DA44-BCA1-0A667B67A3F4}"/>
              </a:ext>
            </a:extLst>
          </p:cNvPr>
          <p:cNvSpPr txBox="1"/>
          <p:nvPr/>
        </p:nvSpPr>
        <p:spPr>
          <a:xfrm>
            <a:off x="4055843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29D-8BFE-3C4C-BFF5-4D801C197409}"/>
              </a:ext>
            </a:extLst>
          </p:cNvPr>
          <p:cNvSpPr txBox="1"/>
          <p:nvPr/>
        </p:nvSpPr>
        <p:spPr>
          <a:xfrm>
            <a:off x="3653584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3924C-015E-8E42-8F37-42383C1A502A}"/>
              </a:ext>
            </a:extLst>
          </p:cNvPr>
          <p:cNvSpPr txBox="1"/>
          <p:nvPr/>
        </p:nvSpPr>
        <p:spPr>
          <a:xfrm>
            <a:off x="3721123" y="23360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573652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but with different error cases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78EA3-11E9-8C4E-89C0-1CD301ECDA17}"/>
              </a:ext>
            </a:extLst>
          </p:cNvPr>
          <p:cNvSpPr txBox="1"/>
          <p:nvPr/>
        </p:nvSpPr>
        <p:spPr>
          <a:xfrm>
            <a:off x="3536682" y="4012405"/>
            <a:ext cx="316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5632341" y="4129627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2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0992B4-D748-F340-9B21-F9BEF1B9F832}"/>
              </a:ext>
            </a:extLst>
          </p:cNvPr>
          <p:cNvSpPr txBox="1"/>
          <p:nvPr/>
        </p:nvSpPr>
        <p:spPr>
          <a:xfrm>
            <a:off x="4478831" y="232730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8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Addition/Subtraction with Overflow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+ 3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852F87-F562-7C43-B623-19BBBBBF54B8}"/>
              </a:ext>
            </a:extLst>
          </p:cNvPr>
          <p:cNvSpPr txBox="1"/>
          <p:nvPr/>
        </p:nvSpPr>
        <p:spPr>
          <a:xfrm>
            <a:off x="3106567" y="2820769"/>
            <a:ext cx="231191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+ 0 0 1 1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AEA876-6723-6342-91B0-C8BB384E2A2E}"/>
              </a:ext>
            </a:extLst>
          </p:cNvPr>
          <p:cNvSpPr txBox="1"/>
          <p:nvPr/>
        </p:nvSpPr>
        <p:spPr>
          <a:xfrm>
            <a:off x="4833064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29BA4A-7449-4643-B391-C885DE0571D8}"/>
              </a:ext>
            </a:extLst>
          </p:cNvPr>
          <p:cNvSpPr txBox="1"/>
          <p:nvPr/>
        </p:nvSpPr>
        <p:spPr>
          <a:xfrm>
            <a:off x="4444454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AD4658-4719-534C-BF8A-84C9BD57321C}"/>
              </a:ext>
            </a:extLst>
          </p:cNvPr>
          <p:cNvSpPr txBox="1"/>
          <p:nvPr/>
        </p:nvSpPr>
        <p:spPr>
          <a:xfrm>
            <a:off x="4055843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6912D1-90E0-0C4A-8485-6C4AF9778A67}"/>
              </a:ext>
            </a:extLst>
          </p:cNvPr>
          <p:cNvSpPr txBox="1"/>
          <p:nvPr/>
        </p:nvSpPr>
        <p:spPr>
          <a:xfrm>
            <a:off x="3671218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1698C6-5810-EC44-8E7E-99D9306C7CCF}"/>
              </a:ext>
            </a:extLst>
          </p:cNvPr>
          <p:cNvSpPr txBox="1"/>
          <p:nvPr/>
        </p:nvSpPr>
        <p:spPr>
          <a:xfrm>
            <a:off x="3721123" y="23360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ADE42E-D624-7E45-98D4-B1B36617D022}"/>
              </a:ext>
            </a:extLst>
          </p:cNvPr>
          <p:cNvSpPr txBox="1"/>
          <p:nvPr/>
        </p:nvSpPr>
        <p:spPr>
          <a:xfrm>
            <a:off x="3536682" y="4012405"/>
            <a:ext cx="316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AD27B0E-2396-1641-A3F2-21D153E58D60}"/>
              </a:ext>
            </a:extLst>
          </p:cNvPr>
          <p:cNvSpPr txBox="1"/>
          <p:nvPr/>
        </p:nvSpPr>
        <p:spPr>
          <a:xfrm>
            <a:off x="5632341" y="4129627"/>
            <a:ext cx="2161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-8 (Base-10)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F43318-8D92-204D-80CB-320F5BA0955C}"/>
              </a:ext>
            </a:extLst>
          </p:cNvPr>
          <p:cNvSpPr txBox="1"/>
          <p:nvPr/>
        </p:nvSpPr>
        <p:spPr>
          <a:xfrm>
            <a:off x="4478831" y="232730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87CEB4-1E61-7643-8649-BD2CE9CB216D}"/>
              </a:ext>
            </a:extLst>
          </p:cNvPr>
          <p:cNvSpPr txBox="1"/>
          <p:nvPr/>
        </p:nvSpPr>
        <p:spPr>
          <a:xfrm>
            <a:off x="4099977" y="2326510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8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94B7-93C3-3344-8A5C-2BF9A230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-bit signed values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positive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overflow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                               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normal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negative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overflow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overflow has occurred </a:t>
                </a:r>
                <a:r>
                  <a:rPr lang="en-US" dirty="0" err="1"/>
                  <a:t>iff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  <a:p>
                <a:pPr marL="274320" lvl="1" indent="0">
                  <a:buNone/>
                </a:pPr>
                <a:r>
                  <a:rPr lang="en-US" dirty="0"/>
                  <a:t>			  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  <a:blipFill>
                <a:blip r:embed="rId2"/>
                <a:stretch>
                  <a:fillRect l="-6019" t="-3552" b="-53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30F6246C-C51A-4D4A-881D-0B055742FEA1}"/>
              </a:ext>
            </a:extLst>
          </p:cNvPr>
          <p:cNvGrpSpPr/>
          <p:nvPr/>
        </p:nvGrpSpPr>
        <p:grpSpPr>
          <a:xfrm>
            <a:off x="609600" y="2274876"/>
            <a:ext cx="8285947" cy="426482"/>
            <a:chOff x="609600" y="2274876"/>
            <a:chExt cx="8285947" cy="42648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04AC4AA-CF8C-3342-ABFE-DD40990334F1}"/>
                </a:ext>
              </a:extLst>
            </p:cNvPr>
            <p:cNvCxnSpPr/>
            <p:nvPr/>
          </p:nvCxnSpPr>
          <p:spPr>
            <a:xfrm>
              <a:off x="609600" y="2644208"/>
              <a:ext cx="792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2269D1-431B-3241-99DD-76A3326048E7}"/>
                </a:ext>
              </a:extLst>
            </p:cNvPr>
            <p:cNvSpPr/>
            <p:nvPr/>
          </p:nvSpPr>
          <p:spPr>
            <a:xfrm>
              <a:off x="451485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64CDA14-1C39-6B43-B48B-E2A10B702CBA}"/>
                </a:ext>
              </a:extLst>
            </p:cNvPr>
            <p:cNvSpPr/>
            <p:nvPr/>
          </p:nvSpPr>
          <p:spPr>
            <a:xfrm>
              <a:off x="6336187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7994798-C9ED-2349-AD43-63312DB47941}"/>
                </a:ext>
              </a:extLst>
            </p:cNvPr>
            <p:cNvSpPr/>
            <p:nvPr/>
          </p:nvSpPr>
          <p:spPr>
            <a:xfrm>
              <a:off x="815340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/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/>
                <p:nvPr/>
              </p:nvSpPr>
              <p:spPr>
                <a:xfrm>
                  <a:off x="6204824" y="2274876"/>
                  <a:ext cx="748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4824" y="2274876"/>
                  <a:ext cx="748346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/>
                <p:nvPr/>
              </p:nvSpPr>
              <p:spPr>
                <a:xfrm>
                  <a:off x="7850646" y="2274876"/>
                  <a:ext cx="104490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2⋅2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0646" y="2274876"/>
                  <a:ext cx="104490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A2666B-A18A-5342-8FDB-3932A8F8CB36}"/>
              </a:ext>
            </a:extLst>
          </p:cNvPr>
          <p:cNvGrpSpPr/>
          <p:nvPr/>
        </p:nvGrpSpPr>
        <p:grpSpPr>
          <a:xfrm>
            <a:off x="2869309" y="2682954"/>
            <a:ext cx="4598291" cy="582522"/>
            <a:chOff x="4460978" y="2682954"/>
            <a:chExt cx="2672437" cy="5825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2D3E34-28D6-4244-BA9F-20F85F8D9FC3}"/>
                </a:ext>
              </a:extLst>
            </p:cNvPr>
            <p:cNvSpPr txBox="1"/>
            <p:nvPr/>
          </p:nvSpPr>
          <p:spPr>
            <a:xfrm>
              <a:off x="4460978" y="2682954"/>
              <a:ext cx="2127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                         )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E331EE-733F-5C4C-BD4F-CFD147792969}"/>
                </a:ext>
              </a:extLst>
            </p:cNvPr>
            <p:cNvCxnSpPr>
              <a:cxnSpLocks/>
            </p:cNvCxnSpPr>
            <p:nvPr/>
          </p:nvCxnSpPr>
          <p:spPr>
            <a:xfrm>
              <a:off x="4545905" y="2896144"/>
              <a:ext cx="192995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9EB730-3468-9140-A599-60916F8E09C4}"/>
                </a:ext>
              </a:extLst>
            </p:cNvPr>
            <p:cNvSpPr txBox="1"/>
            <p:nvPr/>
          </p:nvSpPr>
          <p:spPr>
            <a:xfrm>
              <a:off x="4807137" y="2896144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representable values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801982-287E-3048-8E5B-FB61B9229E6A}"/>
              </a:ext>
            </a:extLst>
          </p:cNvPr>
          <p:cNvGrpSpPr/>
          <p:nvPr/>
        </p:nvGrpSpPr>
        <p:grpSpPr>
          <a:xfrm>
            <a:off x="1451301" y="3221542"/>
            <a:ext cx="6862015" cy="512258"/>
            <a:chOff x="1528676" y="3221542"/>
            <a:chExt cx="6784640" cy="5122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CBF75C-090E-B34A-901A-F514DC4570CE}"/>
                </a:ext>
              </a:extLst>
            </p:cNvPr>
            <p:cNvSpPr txBox="1"/>
            <p:nvPr/>
          </p:nvSpPr>
          <p:spPr>
            <a:xfrm>
              <a:off x="1528676" y="3221542"/>
              <a:ext cx="6784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(                                                                                                      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/>
                <p:nvPr/>
              </p:nvSpPr>
              <p:spPr>
                <a:xfrm>
                  <a:off x="3429000" y="3364468"/>
                  <a:ext cx="2712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0" dirty="0"/>
                    <a:t>Possible values of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9000" y="3364468"/>
                  <a:ext cx="2712346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852" t="-6667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5035F4-D8FF-BD47-82A8-8086DF83B07F}"/>
                </a:ext>
              </a:extLst>
            </p:cNvPr>
            <p:cNvCxnSpPr>
              <a:cxnSpLocks/>
            </p:cNvCxnSpPr>
            <p:nvPr/>
          </p:nvCxnSpPr>
          <p:spPr>
            <a:xfrm>
              <a:off x="1642975" y="3429000"/>
              <a:ext cx="651042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54C94381-5B2C-4749-BE99-130DC2EBA1B8}"/>
              </a:ext>
            </a:extLst>
          </p:cNvPr>
          <p:cNvSpPr/>
          <p:nvPr/>
        </p:nvSpPr>
        <p:spPr>
          <a:xfrm>
            <a:off x="2901137" y="2587058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A768D3-0846-2A46-B5CA-E9902361FE38}"/>
                  </a:ext>
                </a:extLst>
              </p:cNvPr>
              <p:cNvSpPr txBox="1"/>
              <p:nvPr/>
            </p:nvSpPr>
            <p:spPr>
              <a:xfrm>
                <a:off x="2590800" y="2257273"/>
                <a:ext cx="9214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A768D3-0846-2A46-B5CA-E9902361F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2257273"/>
                <a:ext cx="92147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Oval 25">
            <a:extLst>
              <a:ext uri="{FF2B5EF4-FFF2-40B4-BE49-F238E27FC236}">
                <a16:creationId xmlns:a16="http://schemas.microsoft.com/office/drawing/2014/main" id="{CBEE8520-66FA-194C-91D5-E0DF822C905C}"/>
              </a:ext>
            </a:extLst>
          </p:cNvPr>
          <p:cNvSpPr/>
          <p:nvPr/>
        </p:nvSpPr>
        <p:spPr>
          <a:xfrm>
            <a:off x="1451301" y="2590800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CEF66F8-0E80-BB41-A0CB-31C3C2C58F0F}"/>
                  </a:ext>
                </a:extLst>
              </p:cNvPr>
              <p:cNvSpPr txBox="1"/>
              <p:nvPr/>
            </p:nvSpPr>
            <p:spPr>
              <a:xfrm>
                <a:off x="990600" y="2265674"/>
                <a:ext cx="12180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−2⋅2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CEF66F8-0E80-BB41-A0CB-31C3C2C58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265674"/>
                <a:ext cx="121802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39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EE32-9065-0B4C-BFC8-99A3F142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Binary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4EA13-24B3-A442-B890-F15C3E90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5-bit signed values, compute their sum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D72533-1318-3E46-A540-A6F340473257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x+y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8808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8C2EBAF2-6466-F24C-8BF5-D6D062544C6A}"/>
              </a:ext>
            </a:extLst>
          </p:cNvPr>
          <p:cNvSpPr txBox="1"/>
          <p:nvPr/>
        </p:nvSpPr>
        <p:spPr>
          <a:xfrm>
            <a:off x="1447800" y="38862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_           </a:t>
            </a:r>
            <a:endParaRPr lang="en-US" u="sn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3 x 2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70607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Exactly like unsigned multiplication!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4138327" y="2209800"/>
            <a:ext cx="213879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0 0 1 1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616773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except with different error cases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277118" y="4443257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6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86A20-F878-4145-A27B-E5DB2E9D923A}"/>
              </a:ext>
            </a:extLst>
          </p:cNvPr>
          <p:cNvSpPr txBox="1"/>
          <p:nvPr/>
        </p:nvSpPr>
        <p:spPr>
          <a:xfrm>
            <a:off x="4358003" y="3401436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0 0 0 0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CB35C-6E09-1545-9112-B5FAC8561E8E}"/>
              </a:ext>
            </a:extLst>
          </p:cNvPr>
          <p:cNvSpPr txBox="1"/>
          <p:nvPr/>
        </p:nvSpPr>
        <p:spPr>
          <a:xfrm>
            <a:off x="2328335" y="3863101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0 0 1 1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EA56E-AFEC-E640-8C49-BE640CEDD774}"/>
              </a:ext>
            </a:extLst>
          </p:cNvPr>
          <p:cNvSpPr txBox="1"/>
          <p:nvPr/>
        </p:nvSpPr>
        <p:spPr>
          <a:xfrm>
            <a:off x="4358002" y="4320147"/>
            <a:ext cx="1883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0 1 1 0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9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5" grpId="0"/>
      <p:bldP spid="13" grpId="0"/>
      <p:bldP spid="18" grpId="0"/>
      <p:bldP spid="19" grpId="0"/>
      <p:bldP spid="20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x 2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4138327" y="2209800"/>
            <a:ext cx="213879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277118" y="4443257"/>
            <a:ext cx="2161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-6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86A20-F878-4145-A27B-E5DB2E9D923A}"/>
              </a:ext>
            </a:extLst>
          </p:cNvPr>
          <p:cNvSpPr txBox="1"/>
          <p:nvPr/>
        </p:nvSpPr>
        <p:spPr>
          <a:xfrm>
            <a:off x="4358003" y="3401436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0 0 0 0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CB35C-6E09-1545-9112-B5FAC8561E8E}"/>
              </a:ext>
            </a:extLst>
          </p:cNvPr>
          <p:cNvSpPr txBox="1"/>
          <p:nvPr/>
        </p:nvSpPr>
        <p:spPr>
          <a:xfrm>
            <a:off x="2328335" y="3863101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0 1 0 1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2EBAF2-6466-F24C-8BF5-D6D062544C6A}"/>
              </a:ext>
            </a:extLst>
          </p:cNvPr>
          <p:cNvSpPr txBox="1"/>
          <p:nvPr/>
        </p:nvSpPr>
        <p:spPr>
          <a:xfrm>
            <a:off x="1447800" y="38862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_          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EA56E-AFEC-E640-8C49-BE640CEDD774}"/>
              </a:ext>
            </a:extLst>
          </p:cNvPr>
          <p:cNvSpPr txBox="1"/>
          <p:nvPr/>
        </p:nvSpPr>
        <p:spPr>
          <a:xfrm>
            <a:off x="4358002" y="4320147"/>
            <a:ext cx="1883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1 0 1 0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3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94B7-93C3-3344-8A5C-2BF9A230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-bit unsigned values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  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  <a:blipFill>
                <a:blip r:embed="rId2"/>
                <a:stretch>
                  <a:fillRect l="-772" t="-1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579969-F2E3-724D-891F-14C2FE5998D6}"/>
                  </a:ext>
                </a:extLst>
              </p:cNvPr>
              <p:cNvSpPr txBox="1"/>
              <p:nvPr/>
            </p:nvSpPr>
            <p:spPr>
              <a:xfrm>
                <a:off x="3228358" y="3390798"/>
                <a:ext cx="26514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0" dirty="0"/>
                  <a:t>Possible values of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9579969-F2E3-724D-891F-14C2FE599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358" y="3390798"/>
                <a:ext cx="2651431" cy="369332"/>
              </a:xfrm>
              <a:prstGeom prst="rect">
                <a:avLst/>
              </a:prstGeom>
              <a:blipFill>
                <a:blip r:embed="rId3"/>
                <a:stretch>
                  <a:fillRect l="-1914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6B5A37B9-2C9E-434F-A476-F9593A780C8B}"/>
              </a:ext>
            </a:extLst>
          </p:cNvPr>
          <p:cNvGrpSpPr/>
          <p:nvPr/>
        </p:nvGrpSpPr>
        <p:grpSpPr>
          <a:xfrm>
            <a:off x="609600" y="2246251"/>
            <a:ext cx="8382128" cy="455107"/>
            <a:chOff x="609600" y="2246251"/>
            <a:chExt cx="8382128" cy="455107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F64DC5B-00F7-0E4E-A066-1203E7FA5799}"/>
                </a:ext>
              </a:extLst>
            </p:cNvPr>
            <p:cNvCxnSpPr/>
            <p:nvPr/>
          </p:nvCxnSpPr>
          <p:spPr>
            <a:xfrm>
              <a:off x="609600" y="2644208"/>
              <a:ext cx="792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FBEFE02-D6E1-0542-885A-77577AEC19D7}"/>
                </a:ext>
              </a:extLst>
            </p:cNvPr>
            <p:cNvSpPr/>
            <p:nvPr/>
          </p:nvSpPr>
          <p:spPr>
            <a:xfrm>
              <a:off x="451485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442869F0-FDFD-384A-96B8-21101B9937E4}"/>
                </a:ext>
              </a:extLst>
            </p:cNvPr>
            <p:cNvSpPr/>
            <p:nvPr/>
          </p:nvSpPr>
          <p:spPr>
            <a:xfrm>
              <a:off x="5326617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8B973C2-9E14-744B-BD45-5E0D655F5910}"/>
                </a:ext>
              </a:extLst>
            </p:cNvPr>
            <p:cNvSpPr/>
            <p:nvPr/>
          </p:nvSpPr>
          <p:spPr>
            <a:xfrm>
              <a:off x="815340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1D0CE316-E165-274B-9808-75C5599118C3}"/>
                    </a:ext>
                  </a:extLst>
                </p:cNvPr>
                <p:cNvSpPr txBox="1"/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72D7F49-0C42-8D4A-970A-EBBB00905830}"/>
                    </a:ext>
                  </a:extLst>
                </p:cNvPr>
                <p:cNvSpPr txBox="1"/>
                <p:nvPr/>
              </p:nvSpPr>
              <p:spPr>
                <a:xfrm>
                  <a:off x="5201074" y="2246251"/>
                  <a:ext cx="748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72D7F49-0C42-8D4A-970A-EBBB009058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1074" y="2246251"/>
                  <a:ext cx="748346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C7679C4-1B7E-EA42-AA90-5E4C130B9417}"/>
                    </a:ext>
                  </a:extLst>
                </p:cNvPr>
                <p:cNvSpPr txBox="1"/>
                <p:nvPr/>
              </p:nvSpPr>
              <p:spPr>
                <a:xfrm>
                  <a:off x="7850646" y="2274876"/>
                  <a:ext cx="1141082" cy="3808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C7679C4-1B7E-EA42-AA90-5E4C130B94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0646" y="2274876"/>
                  <a:ext cx="1141082" cy="380810"/>
                </a:xfrm>
                <a:prstGeom prst="rect">
                  <a:avLst/>
                </a:prstGeom>
                <a:blipFill>
                  <a:blip r:embed="rId6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533BF3-1DD4-6648-AAB2-6DA11D20DE0B}"/>
              </a:ext>
            </a:extLst>
          </p:cNvPr>
          <p:cNvGrpSpPr/>
          <p:nvPr/>
        </p:nvGrpSpPr>
        <p:grpSpPr>
          <a:xfrm>
            <a:off x="3464924" y="2682954"/>
            <a:ext cx="4002678" cy="582522"/>
            <a:chOff x="4807137" y="2682954"/>
            <a:chExt cx="2326278" cy="58252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C33B3A-3AAE-F844-8B70-DD6FE762CD8C}"/>
                </a:ext>
              </a:extLst>
            </p:cNvPr>
            <p:cNvSpPr txBox="1"/>
            <p:nvPr/>
          </p:nvSpPr>
          <p:spPr>
            <a:xfrm>
              <a:off x="4873566" y="2682954"/>
              <a:ext cx="1192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[                         )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542DAE7-A764-5347-8B61-D5012DB56043}"/>
                </a:ext>
              </a:extLst>
            </p:cNvPr>
            <p:cNvCxnSpPr>
              <a:cxnSpLocks/>
            </p:cNvCxnSpPr>
            <p:nvPr/>
          </p:nvCxnSpPr>
          <p:spPr>
            <a:xfrm>
              <a:off x="4919117" y="2896144"/>
              <a:ext cx="970891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2947B64-E521-8F40-A909-459854A89010}"/>
                </a:ext>
              </a:extLst>
            </p:cNvPr>
            <p:cNvSpPr txBox="1"/>
            <p:nvPr/>
          </p:nvSpPr>
          <p:spPr>
            <a:xfrm>
              <a:off x="4807137" y="2896144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representable values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3BD0346-8945-A347-A904-CBC1B663E1CD}"/>
              </a:ext>
            </a:extLst>
          </p:cNvPr>
          <p:cNvGrpSpPr/>
          <p:nvPr/>
        </p:nvGrpSpPr>
        <p:grpSpPr>
          <a:xfrm>
            <a:off x="1451301" y="3221542"/>
            <a:ext cx="6862015" cy="369332"/>
            <a:chOff x="1528676" y="3221542"/>
            <a:chExt cx="6784640" cy="3693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19F5D11-563F-8141-9D88-599A8555A23D}"/>
                </a:ext>
              </a:extLst>
            </p:cNvPr>
            <p:cNvSpPr txBox="1"/>
            <p:nvPr/>
          </p:nvSpPr>
          <p:spPr>
            <a:xfrm>
              <a:off x="1528676" y="3221542"/>
              <a:ext cx="67846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[                                                                                                      )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9B819A8-46DF-FB49-B416-6DCBF507EC2E}"/>
                </a:ext>
              </a:extLst>
            </p:cNvPr>
            <p:cNvCxnSpPr>
              <a:cxnSpLocks/>
            </p:cNvCxnSpPr>
            <p:nvPr/>
          </p:nvCxnSpPr>
          <p:spPr>
            <a:xfrm>
              <a:off x="1642975" y="3429000"/>
              <a:ext cx="651042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E62CD639-2C75-4C43-AC42-4F6C142D03E1}"/>
              </a:ext>
            </a:extLst>
          </p:cNvPr>
          <p:cNvSpPr/>
          <p:nvPr/>
        </p:nvSpPr>
        <p:spPr>
          <a:xfrm>
            <a:off x="3656066" y="2587058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7BD4075-4A8F-DF40-8D76-F17DD71E824D}"/>
                  </a:ext>
                </a:extLst>
              </p:cNvPr>
              <p:cNvSpPr txBox="1"/>
              <p:nvPr/>
            </p:nvSpPr>
            <p:spPr>
              <a:xfrm>
                <a:off x="3345729" y="2257273"/>
                <a:ext cx="9214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7BD4075-4A8F-DF40-8D76-F17DD71E8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729" y="2257273"/>
                <a:ext cx="921471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DA767D38-7980-064D-9365-823F44E0F1D1}"/>
              </a:ext>
            </a:extLst>
          </p:cNvPr>
          <p:cNvSpPr/>
          <p:nvPr/>
        </p:nvSpPr>
        <p:spPr>
          <a:xfrm>
            <a:off x="1451301" y="2590800"/>
            <a:ext cx="114300" cy="114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09A1FCA-A33E-304B-93EC-E09074604935}"/>
                  </a:ext>
                </a:extLst>
              </p:cNvPr>
              <p:cNvSpPr txBox="1"/>
              <p:nvPr/>
            </p:nvSpPr>
            <p:spPr>
              <a:xfrm>
                <a:off x="990600" y="2265674"/>
                <a:ext cx="1160318" cy="3808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09A1FCA-A33E-304B-93EC-E09074604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265674"/>
                <a:ext cx="1160318" cy="3808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86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401A-8710-7946-B5C8-A26A64A9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5: Binary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660A3-289C-504E-9D1E-F445E1A12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3-bit signed values, compute their product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D262A6-E21F-1649-8910-540EE37F5452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2823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28534</TotalTime>
  <Words>1323</Words>
  <Application>Microsoft Macintosh PowerPoint</Application>
  <PresentationFormat>On-screen Show (4:3)</PresentationFormat>
  <Paragraphs>455</Paragraphs>
  <Slides>24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Bradley Hand ITC</vt:lpstr>
      <vt:lpstr>Calibri</vt:lpstr>
      <vt:lpstr>Cambria Math</vt:lpstr>
      <vt:lpstr>Consolas</vt:lpstr>
      <vt:lpstr>Courier</vt:lpstr>
      <vt:lpstr>Courier New</vt:lpstr>
      <vt:lpstr>Monaco</vt:lpstr>
      <vt:lpstr>Clarity</vt:lpstr>
      <vt:lpstr>Lecture 3: Representing Signed Integers</vt:lpstr>
      <vt:lpstr>Review: Memory</vt:lpstr>
      <vt:lpstr>Review: Binary Numbers</vt:lpstr>
      <vt:lpstr>Representing Signed Integers</vt:lpstr>
      <vt:lpstr>Representing Signed Integers</vt:lpstr>
      <vt:lpstr>Representing Signed Integers</vt:lpstr>
      <vt:lpstr>Two’s Complement Signed Integers</vt:lpstr>
      <vt:lpstr>Example: Three-bit integers</vt:lpstr>
      <vt:lpstr>Important Signed Numbers</vt:lpstr>
      <vt:lpstr>Exercise 1: Signed Integers</vt:lpstr>
      <vt:lpstr>Casting between Numeric Types</vt:lpstr>
      <vt:lpstr>Exercise 2: Casting </vt:lpstr>
      <vt:lpstr>When to Use Unsigned</vt:lpstr>
      <vt:lpstr>Arithmetic Logic Unit (ALU)</vt:lpstr>
      <vt:lpstr>Bitwise vs Logical Operations in C</vt:lpstr>
      <vt:lpstr>Exercise 3: Bitwise vs Logical Operations</vt:lpstr>
      <vt:lpstr>Addition Example</vt:lpstr>
      <vt:lpstr>Addition/Subtraction with Overflow</vt:lpstr>
      <vt:lpstr>Error Cases</vt:lpstr>
      <vt:lpstr>Exercise 4: Binary Addition</vt:lpstr>
      <vt:lpstr>Multiplication Example</vt:lpstr>
      <vt:lpstr>Multiplication Example</vt:lpstr>
      <vt:lpstr>Error Cases</vt:lpstr>
      <vt:lpstr>Exercise 5: Binary Multiplication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Computer Systems</dc:title>
  <dc:creator>Eleanor  Birrell</dc:creator>
  <cp:lastModifiedBy>Eleanor Birrell</cp:lastModifiedBy>
  <cp:revision>151</cp:revision>
  <dcterms:created xsi:type="dcterms:W3CDTF">2019-01-27T23:44:26Z</dcterms:created>
  <dcterms:modified xsi:type="dcterms:W3CDTF">2023-01-30T21:57:39Z</dcterms:modified>
</cp:coreProperties>
</file>